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2" r:id="rId3"/>
    <p:sldId id="270" r:id="rId4"/>
    <p:sldId id="271" r:id="rId5"/>
    <p:sldId id="263" r:id="rId6"/>
    <p:sldId id="272" r:id="rId7"/>
    <p:sldId id="266" r:id="rId8"/>
    <p:sldId id="267" r:id="rId9"/>
    <p:sldId id="273" r:id="rId10"/>
    <p:sldId id="261" r:id="rId11"/>
    <p:sldId id="274" r:id="rId12"/>
    <p:sldId id="260" r:id="rId13"/>
    <p:sldId id="276" r:id="rId14"/>
    <p:sldId id="25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29" autoAdjust="0"/>
    <p:restoredTop sz="94660"/>
  </p:normalViewPr>
  <p:slideViewPr>
    <p:cSldViewPr>
      <p:cViewPr>
        <p:scale>
          <a:sx n="120" d="100"/>
          <a:sy n="120" d="100"/>
        </p:scale>
        <p:origin x="-1448" y="-1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1F5F05-FF9D-4F92-8341-D729AFE8ABF6}" type="datetimeFigureOut">
              <a:rPr lang="en-US" smtClean="0"/>
              <a:pPr/>
              <a:t>3/11/14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9EBE1E-AEC6-4F21-97A1-362100F8F1A7}" type="slidenum">
              <a:rPr lang="en-US" smtClean="0"/>
              <a:pPr/>
              <a:t>‹#›</a:t>
            </a:fld>
            <a:endParaRPr lang="en-US"/>
          </a:p>
        </p:txBody>
      </p:sp>
    </p:spTree>
    <p:extLst>
      <p:ext uri="{BB962C8B-B14F-4D97-AF65-F5344CB8AC3E}">
        <p14:creationId xmlns:p14="http://schemas.microsoft.com/office/powerpoint/2010/main" val="3005641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9EBE1E-AEC6-4F21-97A1-362100F8F1A7}"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9EBE1E-AEC6-4F21-97A1-362100F8F1A7}"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9EBE1E-AEC6-4F21-97A1-362100F8F1A7}"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9EBE1E-AEC6-4F21-97A1-362100F8F1A7}"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CCE967-D561-44C4-8BD2-6BC45E424FD8}" type="datetimeFigureOut">
              <a:rPr lang="en-US" smtClean="0"/>
              <a:pPr/>
              <a:t>3/11/14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C6C50-1132-4847-81AA-67E9071ABA4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CCE967-D561-44C4-8BD2-6BC45E424FD8}" type="datetimeFigureOut">
              <a:rPr lang="en-US" smtClean="0"/>
              <a:pPr/>
              <a:t>3/11/14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C6C50-1132-4847-81AA-67E9071ABA4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CCE967-D561-44C4-8BD2-6BC45E424FD8}" type="datetimeFigureOut">
              <a:rPr lang="en-US" smtClean="0"/>
              <a:pPr/>
              <a:t>3/11/14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C6C50-1132-4847-81AA-67E9071ABA4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CCE967-D561-44C4-8BD2-6BC45E424FD8}" type="datetimeFigureOut">
              <a:rPr lang="en-US" smtClean="0"/>
              <a:pPr/>
              <a:t>3/11/14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C6C50-1132-4847-81AA-67E9071ABA4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CCE967-D561-44C4-8BD2-6BC45E424FD8}" type="datetimeFigureOut">
              <a:rPr lang="en-US" smtClean="0"/>
              <a:pPr/>
              <a:t>3/11/14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C6C50-1132-4847-81AA-67E9071ABA4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CCE967-D561-44C4-8BD2-6BC45E424FD8}" type="datetimeFigureOut">
              <a:rPr lang="en-US" smtClean="0"/>
              <a:pPr/>
              <a:t>3/11/14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C6C50-1132-4847-81AA-67E9071ABA4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CCE967-D561-44C4-8BD2-6BC45E424FD8}" type="datetimeFigureOut">
              <a:rPr lang="en-US" smtClean="0"/>
              <a:pPr/>
              <a:t>3/11/14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FC6C50-1132-4847-81AA-67E9071ABA4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CCE967-D561-44C4-8BD2-6BC45E424FD8}" type="datetimeFigureOut">
              <a:rPr lang="en-US" smtClean="0"/>
              <a:pPr/>
              <a:t>3/11/14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FC6C50-1132-4847-81AA-67E9071ABA4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CCE967-D561-44C4-8BD2-6BC45E424FD8}" type="datetimeFigureOut">
              <a:rPr lang="en-US" smtClean="0"/>
              <a:pPr/>
              <a:t>3/11/14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FC6C50-1132-4847-81AA-67E9071ABA4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CCE967-D561-44C4-8BD2-6BC45E424FD8}" type="datetimeFigureOut">
              <a:rPr lang="en-US" smtClean="0"/>
              <a:pPr/>
              <a:t>3/11/14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C6C50-1132-4847-81AA-67E9071ABA4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CCE967-D561-44C4-8BD2-6BC45E424FD8}" type="datetimeFigureOut">
              <a:rPr lang="en-US" smtClean="0"/>
              <a:pPr/>
              <a:t>3/11/14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C6C50-1132-4847-81AA-67E9071ABA4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CCE967-D561-44C4-8BD2-6BC45E424FD8}" type="datetimeFigureOut">
              <a:rPr lang="en-US" smtClean="0"/>
              <a:pPr/>
              <a:t>3/11/14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FC6C50-1132-4847-81AA-67E9071ABA4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990600"/>
            <a:ext cx="5999719" cy="584775"/>
          </a:xfrm>
          <a:prstGeom prst="rect">
            <a:avLst/>
          </a:prstGeom>
          <a:noFill/>
          <a:ln>
            <a:noFill/>
          </a:ln>
        </p:spPr>
        <p:txBody>
          <a:bodyPr wrap="none" rtlCol="0">
            <a:spAutoFit/>
          </a:bodyPr>
          <a:lstStyle/>
          <a:p>
            <a:r>
              <a:rPr lang="en-US" sz="3200" dirty="0" smtClean="0">
                <a:latin typeface="Franklin Gothic Medium" pitchFamily="34" charset="0"/>
              </a:rPr>
              <a:t>Social and Psychological Themes</a:t>
            </a:r>
            <a:endParaRPr lang="en-US" sz="3200" i="1" dirty="0">
              <a:latin typeface="Franklin Gothic Medium" pitchFamily="34" charset="0"/>
            </a:endParaRPr>
          </a:p>
        </p:txBody>
      </p:sp>
      <p:grpSp>
        <p:nvGrpSpPr>
          <p:cNvPr id="9" name="Group 8"/>
          <p:cNvGrpSpPr/>
          <p:nvPr/>
        </p:nvGrpSpPr>
        <p:grpSpPr>
          <a:xfrm>
            <a:off x="5486400" y="0"/>
            <a:ext cx="4038600" cy="984885"/>
            <a:chOff x="2286000" y="3276600"/>
            <a:chExt cx="4038600" cy="984885"/>
          </a:xfrm>
        </p:grpSpPr>
        <p:sp>
          <p:nvSpPr>
            <p:cNvPr id="8" name="Rectangle 7"/>
            <p:cNvSpPr/>
            <p:nvPr/>
          </p:nvSpPr>
          <p:spPr>
            <a:xfrm>
              <a:off x="2667000" y="3276600"/>
              <a:ext cx="32766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2286000" y="3276600"/>
              <a:ext cx="4038600" cy="984885"/>
            </a:xfrm>
            <a:prstGeom prst="rect">
              <a:avLst/>
            </a:prstGeom>
            <a:noFill/>
            <a:ln>
              <a:noFill/>
            </a:ln>
          </p:spPr>
          <p:txBody>
            <a:bodyPr wrap="square" rtlCol="0">
              <a:spAutoFit/>
            </a:bodyPr>
            <a:lstStyle/>
            <a:p>
              <a:pPr algn="ctr"/>
              <a:r>
                <a:rPr lang="en-US" sz="4000" i="1" dirty="0" smtClean="0">
                  <a:solidFill>
                    <a:srgbClr val="FFFF00"/>
                  </a:solidFill>
                  <a:latin typeface="Franklin Gothic Medium" pitchFamily="34" charset="0"/>
                </a:rPr>
                <a:t>Frankenstein</a:t>
              </a:r>
            </a:p>
            <a:p>
              <a:endParaRPr lang="en-US" dirty="0"/>
            </a:p>
          </p:txBody>
        </p:sp>
      </p:grpSp>
      <p:sp>
        <p:nvSpPr>
          <p:cNvPr id="10" name="Rectangle 9"/>
          <p:cNvSpPr/>
          <p:nvPr/>
        </p:nvSpPr>
        <p:spPr>
          <a:xfrm>
            <a:off x="0" y="1623060"/>
            <a:ext cx="58674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797882" y="2028885"/>
            <a:ext cx="8193718" cy="5262979"/>
          </a:xfrm>
          <a:prstGeom prst="rect">
            <a:avLst/>
          </a:prstGeom>
          <a:noFill/>
        </p:spPr>
        <p:txBody>
          <a:bodyPr wrap="none" rtlCol="0">
            <a:spAutoFit/>
          </a:bodyPr>
          <a:lstStyle/>
          <a:p>
            <a:pPr marL="571500" indent="-571500">
              <a:lnSpc>
                <a:spcPct val="200000"/>
              </a:lnSpc>
            </a:pPr>
            <a:r>
              <a:rPr lang="en-US" sz="2400" dirty="0" smtClean="0">
                <a:latin typeface="Arial Narrow" pitchFamily="34" charset="0"/>
              </a:rPr>
              <a:t>Society Unfairly Associates Physical Deformity with Monstrosity</a:t>
            </a:r>
          </a:p>
          <a:p>
            <a:pPr marL="571500" indent="-571500">
              <a:lnSpc>
                <a:spcPct val="200000"/>
              </a:lnSpc>
            </a:pPr>
            <a:r>
              <a:rPr lang="en-US" sz="2400" dirty="0" smtClean="0">
                <a:latin typeface="Arial Narrow" pitchFamily="34" charset="0"/>
              </a:rPr>
              <a:t>Abandonment and Lack of Proper Nurture Shape The Monster’s Nature</a:t>
            </a:r>
          </a:p>
          <a:p>
            <a:pPr marL="571500" indent="-571500">
              <a:lnSpc>
                <a:spcPct val="200000"/>
              </a:lnSpc>
            </a:pPr>
            <a:r>
              <a:rPr lang="en-US" sz="2400" dirty="0" smtClean="0">
                <a:latin typeface="Arial Narrow" pitchFamily="34" charset="0"/>
              </a:rPr>
              <a:t>Victor and His Creation Struggle with Gender Identity (Feminism)</a:t>
            </a:r>
          </a:p>
          <a:p>
            <a:pPr marL="571500" indent="-571500">
              <a:lnSpc>
                <a:spcPct val="200000"/>
              </a:lnSpc>
            </a:pPr>
            <a:r>
              <a:rPr lang="en-US" sz="2400" dirty="0" smtClean="0">
                <a:latin typeface="Arial Narrow" pitchFamily="34" charset="0"/>
              </a:rPr>
              <a:t>Frankenstein’s Self-Centeredness Leads Inevitably to Self-Destruction</a:t>
            </a:r>
          </a:p>
          <a:p>
            <a:pPr marL="571500" indent="-571500">
              <a:lnSpc>
                <a:spcPct val="200000"/>
              </a:lnSpc>
            </a:pPr>
            <a:r>
              <a:rPr lang="en-US" sz="2400" dirty="0" smtClean="0">
                <a:latin typeface="Arial Narrow" pitchFamily="34" charset="0"/>
              </a:rPr>
              <a:t>Tampering in God’s Domain</a:t>
            </a:r>
          </a:p>
          <a:p>
            <a:pPr marL="571500" indent="-571500">
              <a:lnSpc>
                <a:spcPct val="200000"/>
              </a:lnSpc>
            </a:pPr>
            <a:endParaRPr lang="en-US" sz="2400" dirty="0" smtClean="0">
              <a:latin typeface="Arial Narrow" pitchFamily="34" charset="0"/>
            </a:endParaRPr>
          </a:p>
          <a:p>
            <a:pPr>
              <a:lnSpc>
                <a:spcPct val="200000"/>
              </a:lnSpc>
            </a:pPr>
            <a:endParaRPr lang="en-US" sz="2400" i="1" dirty="0">
              <a:latin typeface="Franklin Gothic Medium" pitchFamily="34" charset="0"/>
            </a:endParaRPr>
          </a:p>
        </p:txBody>
      </p:sp>
      <p:grpSp>
        <p:nvGrpSpPr>
          <p:cNvPr id="19" name="Group 18"/>
          <p:cNvGrpSpPr/>
          <p:nvPr/>
        </p:nvGrpSpPr>
        <p:grpSpPr>
          <a:xfrm>
            <a:off x="152400" y="2286000"/>
            <a:ext cx="762000" cy="738664"/>
            <a:chOff x="152400" y="2385536"/>
            <a:chExt cx="762000" cy="738664"/>
          </a:xfrm>
        </p:grpSpPr>
        <p:sp>
          <p:nvSpPr>
            <p:cNvPr id="18" name="Rectangle 17"/>
            <p:cNvSpPr/>
            <p:nvPr/>
          </p:nvSpPr>
          <p:spPr>
            <a:xfrm>
              <a:off x="304800" y="2438400"/>
              <a:ext cx="4572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p:cNvSpPr txBox="1"/>
            <p:nvPr/>
          </p:nvSpPr>
          <p:spPr>
            <a:xfrm>
              <a:off x="152400" y="2385536"/>
              <a:ext cx="762000" cy="738664"/>
            </a:xfrm>
            <a:prstGeom prst="rect">
              <a:avLst/>
            </a:prstGeom>
            <a:noFill/>
            <a:ln>
              <a:noFill/>
            </a:ln>
          </p:spPr>
          <p:txBody>
            <a:bodyPr wrap="square" rtlCol="0">
              <a:spAutoFit/>
            </a:bodyPr>
            <a:lstStyle/>
            <a:p>
              <a:pPr algn="ctr"/>
              <a:r>
                <a:rPr lang="en-US" sz="2400" dirty="0" smtClean="0">
                  <a:solidFill>
                    <a:srgbClr val="FFFF00"/>
                  </a:solidFill>
                  <a:latin typeface="Franklin Gothic Medium" pitchFamily="34" charset="0"/>
                </a:rPr>
                <a:t>#1</a:t>
              </a:r>
            </a:p>
            <a:p>
              <a:endParaRPr lang="en-US" dirty="0"/>
            </a:p>
          </p:txBody>
        </p:sp>
      </p:grpSp>
      <p:grpSp>
        <p:nvGrpSpPr>
          <p:cNvPr id="20" name="Group 19"/>
          <p:cNvGrpSpPr/>
          <p:nvPr/>
        </p:nvGrpSpPr>
        <p:grpSpPr>
          <a:xfrm>
            <a:off x="152400" y="3071336"/>
            <a:ext cx="762000" cy="738664"/>
            <a:chOff x="152400" y="2385536"/>
            <a:chExt cx="762000" cy="738664"/>
          </a:xfrm>
        </p:grpSpPr>
        <p:sp>
          <p:nvSpPr>
            <p:cNvPr id="21" name="Rectangle 20"/>
            <p:cNvSpPr/>
            <p:nvPr/>
          </p:nvSpPr>
          <p:spPr>
            <a:xfrm>
              <a:off x="304800" y="2438400"/>
              <a:ext cx="4572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p:cNvSpPr txBox="1"/>
            <p:nvPr/>
          </p:nvSpPr>
          <p:spPr>
            <a:xfrm>
              <a:off x="152400" y="2385536"/>
              <a:ext cx="762000" cy="738664"/>
            </a:xfrm>
            <a:prstGeom prst="rect">
              <a:avLst/>
            </a:prstGeom>
            <a:noFill/>
            <a:ln>
              <a:noFill/>
            </a:ln>
          </p:spPr>
          <p:txBody>
            <a:bodyPr wrap="square" rtlCol="0">
              <a:spAutoFit/>
            </a:bodyPr>
            <a:lstStyle/>
            <a:p>
              <a:pPr algn="ctr"/>
              <a:r>
                <a:rPr lang="en-US" sz="2400" dirty="0" smtClean="0">
                  <a:solidFill>
                    <a:srgbClr val="FFFF00"/>
                  </a:solidFill>
                  <a:latin typeface="Franklin Gothic Medium" pitchFamily="34" charset="0"/>
                </a:rPr>
                <a:t>#2</a:t>
              </a:r>
            </a:p>
            <a:p>
              <a:endParaRPr lang="en-US" dirty="0"/>
            </a:p>
          </p:txBody>
        </p:sp>
      </p:grpSp>
      <p:grpSp>
        <p:nvGrpSpPr>
          <p:cNvPr id="23" name="Group 22"/>
          <p:cNvGrpSpPr/>
          <p:nvPr/>
        </p:nvGrpSpPr>
        <p:grpSpPr>
          <a:xfrm>
            <a:off x="152400" y="3757136"/>
            <a:ext cx="762000" cy="738664"/>
            <a:chOff x="152400" y="2385536"/>
            <a:chExt cx="762000" cy="738664"/>
          </a:xfrm>
        </p:grpSpPr>
        <p:sp>
          <p:nvSpPr>
            <p:cNvPr id="24" name="Rectangle 23"/>
            <p:cNvSpPr/>
            <p:nvPr/>
          </p:nvSpPr>
          <p:spPr>
            <a:xfrm>
              <a:off x="304800" y="2438400"/>
              <a:ext cx="4572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p:nvSpPr>
          <p:spPr>
            <a:xfrm>
              <a:off x="152400" y="2385536"/>
              <a:ext cx="762000" cy="738664"/>
            </a:xfrm>
            <a:prstGeom prst="rect">
              <a:avLst/>
            </a:prstGeom>
            <a:noFill/>
            <a:ln>
              <a:noFill/>
            </a:ln>
          </p:spPr>
          <p:txBody>
            <a:bodyPr wrap="square" rtlCol="0">
              <a:spAutoFit/>
            </a:bodyPr>
            <a:lstStyle/>
            <a:p>
              <a:pPr algn="ctr"/>
              <a:r>
                <a:rPr lang="en-US" sz="2400" dirty="0" smtClean="0">
                  <a:solidFill>
                    <a:srgbClr val="FFFF00"/>
                  </a:solidFill>
                  <a:latin typeface="Franklin Gothic Medium" pitchFamily="34" charset="0"/>
                </a:rPr>
                <a:t>#3</a:t>
              </a:r>
            </a:p>
            <a:p>
              <a:endParaRPr lang="en-US" dirty="0"/>
            </a:p>
          </p:txBody>
        </p:sp>
      </p:grpSp>
      <p:grpSp>
        <p:nvGrpSpPr>
          <p:cNvPr id="26" name="Group 25"/>
          <p:cNvGrpSpPr/>
          <p:nvPr/>
        </p:nvGrpSpPr>
        <p:grpSpPr>
          <a:xfrm>
            <a:off x="152400" y="4519136"/>
            <a:ext cx="762000" cy="738664"/>
            <a:chOff x="152400" y="2385536"/>
            <a:chExt cx="762000" cy="738664"/>
          </a:xfrm>
        </p:grpSpPr>
        <p:sp>
          <p:nvSpPr>
            <p:cNvPr id="27" name="Rectangle 26"/>
            <p:cNvSpPr/>
            <p:nvPr/>
          </p:nvSpPr>
          <p:spPr>
            <a:xfrm>
              <a:off x="304800" y="2438400"/>
              <a:ext cx="4572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a:off x="152400" y="2385536"/>
              <a:ext cx="762000" cy="738664"/>
            </a:xfrm>
            <a:prstGeom prst="rect">
              <a:avLst/>
            </a:prstGeom>
            <a:noFill/>
            <a:ln>
              <a:noFill/>
            </a:ln>
          </p:spPr>
          <p:txBody>
            <a:bodyPr wrap="square" rtlCol="0">
              <a:spAutoFit/>
            </a:bodyPr>
            <a:lstStyle/>
            <a:p>
              <a:pPr algn="ctr"/>
              <a:r>
                <a:rPr lang="en-US" sz="2400" dirty="0" smtClean="0">
                  <a:solidFill>
                    <a:srgbClr val="FFFF00"/>
                  </a:solidFill>
                  <a:latin typeface="Franklin Gothic Medium" pitchFamily="34" charset="0"/>
                </a:rPr>
                <a:t>#4</a:t>
              </a:r>
            </a:p>
            <a:p>
              <a:endParaRPr lang="en-US" dirty="0"/>
            </a:p>
          </p:txBody>
        </p:sp>
      </p:grpSp>
      <p:grpSp>
        <p:nvGrpSpPr>
          <p:cNvPr id="29" name="Group 28"/>
          <p:cNvGrpSpPr/>
          <p:nvPr/>
        </p:nvGrpSpPr>
        <p:grpSpPr>
          <a:xfrm>
            <a:off x="152400" y="5204936"/>
            <a:ext cx="762000" cy="461665"/>
            <a:chOff x="152400" y="2385536"/>
            <a:chExt cx="762000" cy="461665"/>
          </a:xfrm>
        </p:grpSpPr>
        <p:sp>
          <p:nvSpPr>
            <p:cNvPr id="30" name="Rectangle 29"/>
            <p:cNvSpPr/>
            <p:nvPr/>
          </p:nvSpPr>
          <p:spPr>
            <a:xfrm>
              <a:off x="304800" y="2438400"/>
              <a:ext cx="4572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152400" y="2385536"/>
              <a:ext cx="762000" cy="461665"/>
            </a:xfrm>
            <a:prstGeom prst="rect">
              <a:avLst/>
            </a:prstGeom>
            <a:noFill/>
            <a:ln>
              <a:noFill/>
            </a:ln>
          </p:spPr>
          <p:txBody>
            <a:bodyPr wrap="square" rtlCol="0">
              <a:spAutoFit/>
            </a:bodyPr>
            <a:lstStyle/>
            <a:p>
              <a:pPr algn="ctr"/>
              <a:r>
                <a:rPr lang="en-US" sz="2400" dirty="0" smtClean="0">
                  <a:solidFill>
                    <a:srgbClr val="FFFF00"/>
                  </a:solidFill>
                  <a:latin typeface="Franklin Gothic Medium" pitchFamily="34" charset="0"/>
                </a:rPr>
                <a:t>#5</a:t>
              </a:r>
              <a:endParaRPr lang="en-US" dirty="0"/>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094552" y="42208"/>
            <a:ext cx="8049448" cy="1938992"/>
          </a:xfrm>
          <a:prstGeom prst="rect">
            <a:avLst/>
          </a:prstGeom>
          <a:noFill/>
        </p:spPr>
        <p:txBody>
          <a:bodyPr wrap="square" rtlCol="0">
            <a:spAutoFit/>
          </a:bodyPr>
          <a:lstStyle/>
          <a:p>
            <a:pPr marL="571500" indent="-571500"/>
            <a:r>
              <a:rPr lang="en-US" sz="2400" dirty="0" smtClean="0">
                <a:latin typeface="Arial Narrow" pitchFamily="34" charset="0"/>
              </a:rPr>
              <a:t>Frankenstein’s Self-Centeredness Leads Inevitably to Self-Destruction</a:t>
            </a:r>
            <a:endParaRPr lang="en-US" sz="2400" dirty="0" smtClean="0">
              <a:solidFill>
                <a:srgbClr val="FF0000"/>
              </a:solidFill>
              <a:latin typeface="Arial Narrow" pitchFamily="34" charset="0"/>
            </a:endParaRPr>
          </a:p>
          <a:p>
            <a:pPr marL="571500" indent="-571500">
              <a:lnSpc>
                <a:spcPct val="200000"/>
              </a:lnSpc>
            </a:pPr>
            <a:endParaRPr lang="en-US" sz="2400" dirty="0" smtClean="0">
              <a:latin typeface="Arial Narrow" pitchFamily="34" charset="0"/>
            </a:endParaRPr>
          </a:p>
          <a:p>
            <a:pPr>
              <a:lnSpc>
                <a:spcPct val="200000"/>
              </a:lnSpc>
            </a:pPr>
            <a:endParaRPr lang="en-US" sz="2400" i="1" dirty="0">
              <a:latin typeface="Franklin Gothic Medium" pitchFamily="34" charset="0"/>
            </a:endParaRPr>
          </a:p>
        </p:txBody>
      </p:sp>
      <p:grpSp>
        <p:nvGrpSpPr>
          <p:cNvPr id="18" name="Group 17"/>
          <p:cNvGrpSpPr/>
          <p:nvPr/>
        </p:nvGrpSpPr>
        <p:grpSpPr>
          <a:xfrm>
            <a:off x="0" y="76200"/>
            <a:ext cx="1219200" cy="984885"/>
            <a:chOff x="1143000" y="3505200"/>
            <a:chExt cx="1219200" cy="984885"/>
          </a:xfrm>
        </p:grpSpPr>
        <p:sp>
          <p:nvSpPr>
            <p:cNvPr id="13" name="Rectangle 12"/>
            <p:cNvSpPr/>
            <p:nvPr/>
          </p:nvSpPr>
          <p:spPr>
            <a:xfrm>
              <a:off x="1295400" y="3510915"/>
              <a:ext cx="914400" cy="8324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143000" y="3505200"/>
              <a:ext cx="1219200" cy="984885"/>
            </a:xfrm>
            <a:prstGeom prst="rect">
              <a:avLst/>
            </a:prstGeom>
            <a:noFill/>
            <a:ln>
              <a:noFill/>
            </a:ln>
          </p:spPr>
          <p:txBody>
            <a:bodyPr wrap="square" rtlCol="0">
              <a:spAutoFit/>
            </a:bodyPr>
            <a:lstStyle/>
            <a:p>
              <a:pPr algn="ctr"/>
              <a:r>
                <a:rPr lang="en-US" sz="4000" dirty="0" smtClean="0">
                  <a:solidFill>
                    <a:srgbClr val="FFFF00"/>
                  </a:solidFill>
                  <a:latin typeface="Franklin Gothic Medium" pitchFamily="34" charset="0"/>
                </a:rPr>
                <a:t>#4</a:t>
              </a:r>
            </a:p>
            <a:p>
              <a:endParaRPr lang="en-US" dirty="0"/>
            </a:p>
          </p:txBody>
        </p:sp>
      </p:grpSp>
      <p:sp>
        <p:nvSpPr>
          <p:cNvPr id="16" name="Rectangle 15"/>
          <p:cNvSpPr/>
          <p:nvPr/>
        </p:nvSpPr>
        <p:spPr>
          <a:xfrm>
            <a:off x="4267200" y="990600"/>
            <a:ext cx="4876800" cy="25908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4191000" y="1016675"/>
            <a:ext cx="4953000" cy="2462213"/>
          </a:xfrm>
          <a:prstGeom prst="rect">
            <a:avLst/>
          </a:prstGeom>
          <a:noFill/>
        </p:spPr>
        <p:txBody>
          <a:bodyPr wrap="square" rtlCol="0">
            <a:spAutoFit/>
          </a:bodyPr>
          <a:lstStyle/>
          <a:p>
            <a:r>
              <a:rPr lang="en-US" sz="1400" u="sng" dirty="0" smtClean="0">
                <a:latin typeface="Arial Narrow" pitchFamily="34" charset="0"/>
              </a:rPr>
              <a:t>PROBLEM</a:t>
            </a:r>
            <a:r>
              <a:rPr lang="en-US" sz="1400" dirty="0" smtClean="0">
                <a:latin typeface="Arial Narrow" pitchFamily="34" charset="0"/>
              </a:rPr>
              <a:t>? – </a:t>
            </a:r>
            <a:r>
              <a:rPr lang="en-US" sz="1400" b="1" dirty="0" smtClean="0">
                <a:solidFill>
                  <a:srgbClr val="FF0000"/>
                </a:solidFill>
                <a:latin typeface="Arial Narrow" pitchFamily="34" charset="0"/>
              </a:rPr>
              <a:t>BOTH GENDER ISSUE &amp; SELF-CENTEREDNESS</a:t>
            </a:r>
          </a:p>
          <a:p>
            <a:r>
              <a:rPr lang="en-US" sz="1400" u="sng" dirty="0" smtClean="0">
                <a:latin typeface="Arial Narrow" pitchFamily="34" charset="0"/>
              </a:rPr>
              <a:t>Separation of gender spheres caused the destruction</a:t>
            </a:r>
            <a:r>
              <a:rPr lang="en-US" sz="1400" dirty="0" smtClean="0">
                <a:latin typeface="Arial Narrow" pitchFamily="34" charset="0"/>
              </a:rPr>
              <a:t> of many of the</a:t>
            </a:r>
          </a:p>
          <a:p>
            <a:r>
              <a:rPr lang="en-US" sz="1400" dirty="0" smtClean="0">
                <a:latin typeface="Arial Narrow" pitchFamily="34" charset="0"/>
              </a:rPr>
              <a:t>women in the novel.</a:t>
            </a:r>
          </a:p>
          <a:p>
            <a:r>
              <a:rPr lang="en-US" sz="1400" u="sng" dirty="0" smtClean="0">
                <a:solidFill>
                  <a:srgbClr val="FF0000"/>
                </a:solidFill>
                <a:latin typeface="Arial Narrow" pitchFamily="34" charset="0"/>
              </a:rPr>
              <a:t>Example#1</a:t>
            </a:r>
            <a:r>
              <a:rPr lang="en-US" sz="1400" dirty="0" smtClean="0">
                <a:solidFill>
                  <a:srgbClr val="FF0000"/>
                </a:solidFill>
                <a:latin typeface="Arial Narrow" pitchFamily="34" charset="0"/>
              </a:rPr>
              <a:t>: </a:t>
            </a:r>
            <a:r>
              <a:rPr lang="en-US" sz="1400" u="sng" dirty="0" smtClean="0">
                <a:latin typeface="Arial Narrow" pitchFamily="34" charset="0"/>
              </a:rPr>
              <a:t>Caroline Beaufort </a:t>
            </a:r>
            <a:r>
              <a:rPr lang="en-US" sz="1400" dirty="0" smtClean="0">
                <a:latin typeface="Arial Narrow" pitchFamily="34" charset="0"/>
              </a:rPr>
              <a:t>dies unnecessarily because she feels</a:t>
            </a:r>
          </a:p>
          <a:p>
            <a:r>
              <a:rPr lang="en-US" sz="1400" dirty="0" smtClean="0">
                <a:latin typeface="Arial Narrow" pitchFamily="34" charset="0"/>
              </a:rPr>
              <a:t>obligated to nurse her favorite Elizabeth during a smallpox epidemic;</a:t>
            </a:r>
          </a:p>
          <a:p>
            <a:r>
              <a:rPr lang="en-US" sz="1400" dirty="0" smtClean="0">
                <a:latin typeface="Arial Narrow" pitchFamily="34" charset="0"/>
              </a:rPr>
              <a:t>Caroline falls into the </a:t>
            </a:r>
            <a:r>
              <a:rPr lang="en-US" sz="1400" u="sng" dirty="0" smtClean="0">
                <a:latin typeface="Arial Narrow" pitchFamily="34" charset="0"/>
              </a:rPr>
              <a:t>patriarchal ideal female self-sacrifice trap</a:t>
            </a:r>
            <a:r>
              <a:rPr lang="en-US" sz="1400" dirty="0" smtClean="0">
                <a:latin typeface="Arial Narrow" pitchFamily="34" charset="0"/>
              </a:rPr>
              <a:t>. Caroline</a:t>
            </a:r>
          </a:p>
          <a:p>
            <a:r>
              <a:rPr lang="en-US" sz="1400" dirty="0" smtClean="0">
                <a:latin typeface="Arial Narrow" pitchFamily="34" charset="0"/>
              </a:rPr>
              <a:t>is a woman who is devoted to her father in wealth and in poverty, who</a:t>
            </a:r>
          </a:p>
          <a:p>
            <a:r>
              <a:rPr lang="en-US" sz="1400" dirty="0" smtClean="0">
                <a:latin typeface="Arial Narrow" pitchFamily="34" charset="0"/>
              </a:rPr>
              <a:t>nurses him until his death, and then marries her father’s best friend to</a:t>
            </a:r>
          </a:p>
          <a:p>
            <a:r>
              <a:rPr lang="en-US" sz="1400" dirty="0" smtClean="0">
                <a:latin typeface="Arial Narrow" pitchFamily="34" charset="0"/>
              </a:rPr>
              <a:t>whom she is equally devoted.</a:t>
            </a:r>
          </a:p>
          <a:p>
            <a:r>
              <a:rPr lang="en-US" sz="1400" u="sng" dirty="0" smtClean="0">
                <a:solidFill>
                  <a:srgbClr val="FF0000"/>
                </a:solidFill>
                <a:latin typeface="Arial Narrow" pitchFamily="34" charset="0"/>
              </a:rPr>
              <a:t>Example #2</a:t>
            </a:r>
            <a:r>
              <a:rPr lang="en-US" sz="1400" dirty="0" smtClean="0">
                <a:solidFill>
                  <a:srgbClr val="FF0000"/>
                </a:solidFill>
                <a:latin typeface="Arial Narrow" pitchFamily="34" charset="0"/>
              </a:rPr>
              <a:t>: </a:t>
            </a:r>
            <a:r>
              <a:rPr lang="en-US" sz="1400" dirty="0" smtClean="0">
                <a:latin typeface="Arial Narrow" pitchFamily="34" charset="0"/>
              </a:rPr>
              <a:t>Elizabeth, fully convinced of Justine’s innocence, is unable</a:t>
            </a:r>
          </a:p>
          <a:p>
            <a:r>
              <a:rPr lang="en-US" sz="1400" dirty="0" smtClean="0">
                <a:latin typeface="Arial Narrow" pitchFamily="34" charset="0"/>
              </a:rPr>
              <a:t>to save her. Nor can Elizabeth save herself on her wedding night.</a:t>
            </a:r>
            <a:endParaRPr lang="en-US" sz="1400" dirty="0">
              <a:latin typeface="Arial Narrow" pitchFamily="34" charset="0"/>
            </a:endParaRPr>
          </a:p>
        </p:txBody>
      </p:sp>
      <p:sp>
        <p:nvSpPr>
          <p:cNvPr id="19" name="Rectangle 18"/>
          <p:cNvSpPr/>
          <p:nvPr/>
        </p:nvSpPr>
        <p:spPr>
          <a:xfrm>
            <a:off x="76200" y="1066800"/>
            <a:ext cx="4572000" cy="2215991"/>
          </a:xfrm>
          <a:prstGeom prst="rect">
            <a:avLst/>
          </a:prstGeom>
        </p:spPr>
        <p:txBody>
          <a:bodyPr>
            <a:spAutoFit/>
          </a:bodyPr>
          <a:lstStyle/>
          <a:p>
            <a:r>
              <a:rPr lang="en-US" sz="1600" dirty="0" smtClean="0">
                <a:latin typeface="Times New Roman" pitchFamily="18" charset="0"/>
                <a:cs typeface="Times New Roman" pitchFamily="18" charset="0"/>
              </a:rPr>
              <a:t>Elizabeth’s and Justine’s unnecessary deaths</a:t>
            </a:r>
          </a:p>
          <a:p>
            <a:r>
              <a:rPr lang="en-US" sz="1600" dirty="0" smtClean="0">
                <a:latin typeface="Times New Roman" pitchFamily="18" charset="0"/>
                <a:cs typeface="Times New Roman" pitchFamily="18" charset="0"/>
              </a:rPr>
              <a:t>are directly </a:t>
            </a:r>
            <a:r>
              <a:rPr lang="en-US" sz="1600" u="sng" dirty="0" smtClean="0">
                <a:latin typeface="Times New Roman" pitchFamily="18" charset="0"/>
                <a:cs typeface="Times New Roman" pitchFamily="18" charset="0"/>
              </a:rPr>
              <a:t>attributable to Victor</a:t>
            </a:r>
            <a:r>
              <a:rPr lang="en-US" sz="1600" dirty="0" smtClean="0">
                <a:latin typeface="Times New Roman" pitchFamily="18" charset="0"/>
                <a:cs typeface="Times New Roman" pitchFamily="18" charset="0"/>
              </a:rPr>
              <a:t>:</a:t>
            </a:r>
          </a:p>
          <a:p>
            <a:r>
              <a:rPr lang="en-US" sz="1200" dirty="0" smtClean="0">
                <a:solidFill>
                  <a:srgbClr val="FF0000"/>
                </a:solidFill>
                <a:latin typeface="Times New Roman" pitchFamily="18" charset="0"/>
                <a:cs typeface="Times New Roman" pitchFamily="18" charset="0"/>
              </a:rPr>
              <a:t>“I murdered her. William, Justine, and Henry –</a:t>
            </a:r>
          </a:p>
          <a:p>
            <a:r>
              <a:rPr lang="en-US" sz="1200" dirty="0" smtClean="0">
                <a:solidFill>
                  <a:srgbClr val="FF0000"/>
                </a:solidFill>
                <a:latin typeface="Times New Roman" pitchFamily="18" charset="0"/>
                <a:cs typeface="Times New Roman" pitchFamily="18" charset="0"/>
              </a:rPr>
              <a:t>they all died by my hands.” </a:t>
            </a:r>
            <a:r>
              <a:rPr lang="en-US" sz="1200" dirty="0" smtClean="0">
                <a:solidFill>
                  <a:srgbClr val="00B050"/>
                </a:solidFill>
                <a:latin typeface="Times New Roman" pitchFamily="18" charset="0"/>
                <a:cs typeface="Times New Roman" pitchFamily="18" charset="0"/>
              </a:rPr>
              <a:t>(pg. 179)</a:t>
            </a:r>
          </a:p>
          <a:p>
            <a:endParaRPr lang="en-US" sz="1200" dirty="0" smtClean="0">
              <a:solidFill>
                <a:srgbClr val="00B050"/>
              </a:solidFill>
              <a:latin typeface="Times New Roman" pitchFamily="18" charset="0"/>
              <a:cs typeface="Times New Roman" pitchFamily="18" charset="0"/>
            </a:endParaRPr>
          </a:p>
          <a:p>
            <a:r>
              <a:rPr lang="en-US" sz="1400" dirty="0" smtClean="0">
                <a:latin typeface="Times New Roman" pitchFamily="18" charset="0"/>
                <a:cs typeface="Times New Roman" pitchFamily="18" charset="0"/>
              </a:rPr>
              <a:t>Victor Frankenstein’s </a:t>
            </a:r>
            <a:r>
              <a:rPr lang="en-US" sz="1400" u="sng" dirty="0" smtClean="0">
                <a:solidFill>
                  <a:srgbClr val="0070C0"/>
                </a:solidFill>
                <a:latin typeface="Times New Roman" pitchFamily="18" charset="0"/>
                <a:cs typeface="Times New Roman" pitchFamily="18" charset="0"/>
              </a:rPr>
              <a:t>self-devoted concern</a:t>
            </a:r>
            <a:r>
              <a:rPr lang="en-US" sz="1400" dirty="0" smtClean="0">
                <a:solidFill>
                  <a:srgbClr val="0070C0"/>
                </a:solidFill>
                <a:latin typeface="Times New Roman" pitchFamily="18" charset="0"/>
                <a:cs typeface="Times New Roman" pitchFamily="18" charset="0"/>
              </a:rPr>
              <a:t> </a:t>
            </a:r>
            <a:r>
              <a:rPr lang="en-US" sz="1400" dirty="0" smtClean="0">
                <a:latin typeface="Times New Roman" pitchFamily="18" charset="0"/>
                <a:cs typeface="Times New Roman" pitchFamily="18" charset="0"/>
              </a:rPr>
              <a:t>for</a:t>
            </a:r>
          </a:p>
          <a:p>
            <a:r>
              <a:rPr lang="en-US" sz="1400" dirty="0" smtClean="0">
                <a:latin typeface="Times New Roman" pitchFamily="18" charset="0"/>
                <a:cs typeface="Times New Roman" pitchFamily="18" charset="0"/>
              </a:rPr>
              <a:t>his own suffering (the creature will attack only</a:t>
            </a:r>
          </a:p>
          <a:p>
            <a:r>
              <a:rPr lang="en-US" sz="1400" dirty="0" smtClean="0">
                <a:latin typeface="Times New Roman" pitchFamily="18" charset="0"/>
                <a:cs typeface="Times New Roman" pitchFamily="18" charset="0"/>
              </a:rPr>
              <a:t>him) and </a:t>
            </a:r>
            <a:r>
              <a:rPr lang="en-US" sz="1400" u="sng" dirty="0" smtClean="0">
                <a:latin typeface="Times New Roman" pitchFamily="18" charset="0"/>
                <a:cs typeface="Times New Roman" pitchFamily="18" charset="0"/>
              </a:rPr>
              <a:t>his own </a:t>
            </a:r>
            <a:r>
              <a:rPr lang="en-US" sz="1400" u="sng" dirty="0" smtClean="0">
                <a:solidFill>
                  <a:srgbClr val="0070C0"/>
                </a:solidFill>
                <a:latin typeface="Times New Roman" pitchFamily="18" charset="0"/>
                <a:cs typeface="Times New Roman" pitchFamily="18" charset="0"/>
              </a:rPr>
              <a:t>reputation</a:t>
            </a:r>
            <a:r>
              <a:rPr lang="en-US" sz="1400" dirty="0" smtClean="0">
                <a:latin typeface="Times New Roman" pitchFamily="18" charset="0"/>
                <a:cs typeface="Times New Roman" pitchFamily="18" charset="0"/>
              </a:rPr>
              <a:t> (people would</a:t>
            </a:r>
          </a:p>
          <a:p>
            <a:r>
              <a:rPr lang="en-US" sz="1400" u="sng" dirty="0" smtClean="0">
                <a:solidFill>
                  <a:srgbClr val="0070C0"/>
                </a:solidFill>
                <a:latin typeface="Times New Roman" pitchFamily="18" charset="0"/>
                <a:cs typeface="Times New Roman" pitchFamily="18" charset="0"/>
              </a:rPr>
              <a:t>think him mad</a:t>
            </a:r>
            <a:r>
              <a:rPr lang="en-US" sz="1400" dirty="0" smtClean="0">
                <a:solidFill>
                  <a:srgbClr val="0070C0"/>
                </a:solidFill>
                <a:latin typeface="Times New Roman" pitchFamily="18" charset="0"/>
                <a:cs typeface="Times New Roman" pitchFamily="18" charset="0"/>
              </a:rPr>
              <a:t> </a:t>
            </a:r>
            <a:r>
              <a:rPr lang="en-US" sz="1400" dirty="0" smtClean="0">
                <a:latin typeface="Times New Roman" pitchFamily="18" charset="0"/>
                <a:cs typeface="Times New Roman" pitchFamily="18" charset="0"/>
              </a:rPr>
              <a:t>if he told them his own monster</a:t>
            </a:r>
          </a:p>
          <a:p>
            <a:r>
              <a:rPr lang="en-US" sz="1400" dirty="0" smtClean="0">
                <a:latin typeface="Times New Roman" pitchFamily="18" charset="0"/>
                <a:cs typeface="Times New Roman" pitchFamily="18" charset="0"/>
              </a:rPr>
              <a:t>had killed his brother).</a:t>
            </a:r>
          </a:p>
        </p:txBody>
      </p:sp>
      <p:sp>
        <p:nvSpPr>
          <p:cNvPr id="9" name="Rectangle 8"/>
          <p:cNvSpPr/>
          <p:nvPr/>
        </p:nvSpPr>
        <p:spPr>
          <a:xfrm>
            <a:off x="4191000" y="3733800"/>
            <a:ext cx="4876800" cy="16002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191000" y="3810000"/>
            <a:ext cx="4953000" cy="1815882"/>
          </a:xfrm>
          <a:prstGeom prst="rect">
            <a:avLst/>
          </a:prstGeom>
          <a:noFill/>
        </p:spPr>
        <p:txBody>
          <a:bodyPr wrap="square" rtlCol="0">
            <a:spAutoFit/>
          </a:bodyPr>
          <a:lstStyle/>
          <a:p>
            <a:r>
              <a:rPr lang="en-US" sz="1400" u="sng" dirty="0" smtClean="0">
                <a:latin typeface="Arial Narrow" pitchFamily="34" charset="0"/>
              </a:rPr>
              <a:t>PROBLEM</a:t>
            </a:r>
            <a:r>
              <a:rPr lang="en-US" sz="1400" dirty="0" smtClean="0">
                <a:latin typeface="Arial Narrow" pitchFamily="34" charset="0"/>
              </a:rPr>
              <a:t>?</a:t>
            </a:r>
          </a:p>
          <a:p>
            <a:r>
              <a:rPr lang="en-US" sz="1400" dirty="0" smtClean="0">
                <a:latin typeface="Arial Narrow" pitchFamily="34" charset="0"/>
                <a:cs typeface="Times New Roman" pitchFamily="18" charset="0"/>
              </a:rPr>
              <a:t>Because Victor cannot work and love at the same time, he fails to feel</a:t>
            </a:r>
          </a:p>
          <a:p>
            <a:r>
              <a:rPr lang="en-US" sz="1400" dirty="0" smtClean="0">
                <a:latin typeface="Arial Narrow" pitchFamily="34" charset="0"/>
                <a:cs typeface="Times New Roman" pitchFamily="18" charset="0"/>
              </a:rPr>
              <a:t>empathy for the creature he is constructing and callously makes him</a:t>
            </a:r>
          </a:p>
          <a:p>
            <a:r>
              <a:rPr lang="en-US" sz="1400" dirty="0" smtClean="0">
                <a:latin typeface="Arial Narrow" pitchFamily="34" charset="0"/>
                <a:cs typeface="Times New Roman" pitchFamily="18" charset="0"/>
              </a:rPr>
              <a:t>8 feet tall simply because </a:t>
            </a:r>
            <a:r>
              <a:rPr lang="en-US" sz="1400" dirty="0" smtClean="0">
                <a:solidFill>
                  <a:srgbClr val="FF0000"/>
                </a:solidFill>
                <a:latin typeface="Arial Narrow" pitchFamily="34" charset="0"/>
                <a:cs typeface="Times New Roman" pitchFamily="18" charset="0"/>
              </a:rPr>
              <a:t>“the minuteness of the parts formed a great</a:t>
            </a:r>
          </a:p>
          <a:p>
            <a:r>
              <a:rPr lang="en-US" sz="1400" dirty="0" smtClean="0">
                <a:solidFill>
                  <a:srgbClr val="FF0000"/>
                </a:solidFill>
                <a:latin typeface="Arial Narrow" pitchFamily="34" charset="0"/>
                <a:cs typeface="Times New Roman" pitchFamily="18" charset="0"/>
              </a:rPr>
              <a:t>hindrance to my speed”</a:t>
            </a:r>
            <a:r>
              <a:rPr lang="en-US" sz="1400" dirty="0" smtClean="0">
                <a:solidFill>
                  <a:srgbClr val="00B050"/>
                </a:solidFill>
                <a:latin typeface="Arial Narrow" pitchFamily="34" charset="0"/>
                <a:cs typeface="Times New Roman" pitchFamily="18" charset="0"/>
              </a:rPr>
              <a:t> (pg. # 52) </a:t>
            </a:r>
            <a:r>
              <a:rPr lang="en-US" sz="1400" dirty="0" smtClean="0">
                <a:latin typeface="Arial Narrow" pitchFamily="34" charset="0"/>
                <a:cs typeface="Times New Roman" pitchFamily="18" charset="0"/>
              </a:rPr>
              <a:t>He then </a:t>
            </a:r>
            <a:r>
              <a:rPr lang="en-US" sz="1400" u="sng" dirty="0" smtClean="0">
                <a:latin typeface="Arial Narrow" pitchFamily="34" charset="0"/>
                <a:cs typeface="Times New Roman" pitchFamily="18" charset="0"/>
              </a:rPr>
              <a:t>fails to love</a:t>
            </a:r>
            <a:r>
              <a:rPr lang="en-US" sz="1400" dirty="0" smtClean="0">
                <a:latin typeface="Arial Narrow" pitchFamily="34" charset="0"/>
                <a:cs typeface="Times New Roman" pitchFamily="18" charset="0"/>
              </a:rPr>
              <a:t> or feel any</a:t>
            </a:r>
          </a:p>
          <a:p>
            <a:r>
              <a:rPr lang="en-US" sz="1400" dirty="0" smtClean="0">
                <a:latin typeface="Arial Narrow" pitchFamily="34" charset="0"/>
                <a:cs typeface="Times New Roman" pitchFamily="18" charset="0"/>
              </a:rPr>
              <a:t>parental  responsibility for the freak he has created.</a:t>
            </a:r>
          </a:p>
          <a:p>
            <a:endParaRPr lang="en-US" sz="1400" dirty="0" smtClean="0">
              <a:latin typeface="Arial Narrow" pitchFamily="34" charset="0"/>
            </a:endParaRPr>
          </a:p>
          <a:p>
            <a:r>
              <a:rPr lang="en-US" sz="1400" dirty="0" smtClean="0">
                <a:latin typeface="Arial Narrow" pitchFamily="34" charset="0"/>
              </a:rPr>
              <a:t> </a:t>
            </a:r>
            <a:endParaRPr lang="en-US" sz="1400" dirty="0">
              <a:latin typeface="Arial Narrow" pitchFamily="34" charset="0"/>
            </a:endParaRPr>
          </a:p>
        </p:txBody>
      </p:sp>
      <p:sp>
        <p:nvSpPr>
          <p:cNvPr id="12" name="Rectangle 11"/>
          <p:cNvSpPr/>
          <p:nvPr/>
        </p:nvSpPr>
        <p:spPr>
          <a:xfrm>
            <a:off x="4191000" y="5486400"/>
            <a:ext cx="4876800" cy="10668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191000" y="5486400"/>
            <a:ext cx="4953000" cy="954107"/>
          </a:xfrm>
          <a:prstGeom prst="rect">
            <a:avLst/>
          </a:prstGeom>
          <a:noFill/>
        </p:spPr>
        <p:txBody>
          <a:bodyPr wrap="square" rtlCol="0">
            <a:spAutoFit/>
          </a:bodyPr>
          <a:lstStyle/>
          <a:p>
            <a:r>
              <a:rPr lang="en-US" sz="1400" u="sng" dirty="0" smtClean="0">
                <a:latin typeface="Arial Narrow" pitchFamily="34" charset="0"/>
              </a:rPr>
              <a:t>PROBLEM</a:t>
            </a:r>
            <a:r>
              <a:rPr lang="en-US" sz="1400" dirty="0" smtClean="0">
                <a:latin typeface="Arial Narrow" pitchFamily="34" charset="0"/>
              </a:rPr>
              <a:t>?</a:t>
            </a:r>
          </a:p>
          <a:p>
            <a:r>
              <a:rPr lang="en-US" sz="1400" dirty="0" smtClean="0">
                <a:latin typeface="Arial Narrow" pitchFamily="34" charset="0"/>
              </a:rPr>
              <a:t>Victor is so </a:t>
            </a:r>
            <a:r>
              <a:rPr lang="en-US" sz="1400" u="sng" dirty="0" smtClean="0">
                <a:latin typeface="Arial Narrow" pitchFamily="34" charset="0"/>
              </a:rPr>
              <a:t>fixated on himself </a:t>
            </a:r>
            <a:r>
              <a:rPr lang="en-US" sz="1400" dirty="0" smtClean="0">
                <a:latin typeface="Arial Narrow" pitchFamily="34" charset="0"/>
              </a:rPr>
              <a:t>that he cannot imagine his monster might</a:t>
            </a:r>
          </a:p>
          <a:p>
            <a:r>
              <a:rPr lang="en-US" sz="1400" dirty="0" smtClean="0">
                <a:latin typeface="Arial Narrow" pitchFamily="34" charset="0"/>
              </a:rPr>
              <a:t>threaten someone else when the creature swears to be with Victor </a:t>
            </a:r>
            <a:r>
              <a:rPr lang="en-US" sz="1400" dirty="0" smtClean="0">
                <a:solidFill>
                  <a:srgbClr val="FF0000"/>
                </a:solidFill>
                <a:latin typeface="Arial Narrow" pitchFamily="34" charset="0"/>
              </a:rPr>
              <a:t>“on</a:t>
            </a:r>
          </a:p>
          <a:p>
            <a:r>
              <a:rPr lang="en-US" sz="1400" dirty="0" smtClean="0">
                <a:solidFill>
                  <a:srgbClr val="FF0000"/>
                </a:solidFill>
                <a:latin typeface="Arial Narrow" pitchFamily="34" charset="0"/>
              </a:rPr>
              <a:t>his wedding night” </a:t>
            </a:r>
            <a:r>
              <a:rPr lang="en-US" sz="1400" dirty="0" smtClean="0">
                <a:solidFill>
                  <a:srgbClr val="00B050"/>
                </a:solidFill>
                <a:latin typeface="Arial Narrow" pitchFamily="34" charset="0"/>
              </a:rPr>
              <a:t>(pg. #183).</a:t>
            </a:r>
            <a:endParaRPr lang="en-US" sz="1400" dirty="0">
              <a:solidFill>
                <a:srgbClr val="00B050"/>
              </a:solidFill>
              <a:latin typeface="Arial Narrow" pitchFamily="34" charset="0"/>
            </a:endParaRPr>
          </a:p>
        </p:txBody>
      </p:sp>
      <p:sp>
        <p:nvSpPr>
          <p:cNvPr id="20" name="TextBox 19"/>
          <p:cNvSpPr txBox="1"/>
          <p:nvPr/>
        </p:nvSpPr>
        <p:spPr>
          <a:xfrm>
            <a:off x="0" y="3810000"/>
            <a:ext cx="3772058" cy="1200329"/>
          </a:xfrm>
          <a:prstGeom prst="rect">
            <a:avLst/>
          </a:prstGeom>
          <a:noFill/>
        </p:spPr>
        <p:txBody>
          <a:bodyPr wrap="none" rtlCol="0">
            <a:spAutoFit/>
          </a:bodyPr>
          <a:lstStyle/>
          <a:p>
            <a:pPr>
              <a:buFont typeface="Arial" pitchFamily="34" charset="0"/>
              <a:buChar char="•"/>
            </a:pPr>
            <a:r>
              <a:rPr lang="en-US" sz="1600" dirty="0" smtClean="0">
                <a:latin typeface="Times New Roman" pitchFamily="18" charset="0"/>
                <a:cs typeface="Times New Roman" pitchFamily="18" charset="0"/>
              </a:rPr>
              <a:t> Critic Anne K. Mellor believes that Victor</a:t>
            </a:r>
          </a:p>
          <a:p>
            <a:r>
              <a:rPr lang="en-US" sz="1600" dirty="0" smtClean="0">
                <a:latin typeface="Times New Roman" pitchFamily="18" charset="0"/>
                <a:cs typeface="Times New Roman" pitchFamily="18" charset="0"/>
              </a:rPr>
              <a:t>  Frankenstein </a:t>
            </a:r>
            <a:r>
              <a:rPr lang="en-US" sz="1600" u="sng" dirty="0" smtClean="0">
                <a:latin typeface="Times New Roman" pitchFamily="18" charset="0"/>
                <a:cs typeface="Times New Roman" pitchFamily="18" charset="0"/>
              </a:rPr>
              <a:t>cannot work and love</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at the</a:t>
            </a:r>
          </a:p>
          <a:p>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same time</a:t>
            </a:r>
            <a:r>
              <a:rPr lang="en-US" sz="1600" dirty="0" smtClean="0">
                <a:latin typeface="Times New Roman" pitchFamily="18" charset="0"/>
                <a:cs typeface="Times New Roman" pitchFamily="18" charset="0"/>
              </a:rPr>
              <a:t>.</a:t>
            </a:r>
          </a:p>
          <a:p>
            <a:r>
              <a:rPr lang="en-US" sz="1200" dirty="0" smtClean="0">
                <a:solidFill>
                  <a:srgbClr val="FF0000"/>
                </a:solidFill>
                <a:latin typeface="Times New Roman" pitchFamily="18" charset="0"/>
                <a:cs typeface="Times New Roman" pitchFamily="18" charset="0"/>
              </a:rPr>
              <a:t>“The summer months passed while I was thus engaged,</a:t>
            </a:r>
          </a:p>
          <a:p>
            <a:r>
              <a:rPr lang="en-US" sz="1200" dirty="0" smtClean="0">
                <a:solidFill>
                  <a:srgbClr val="FF0000"/>
                </a:solidFill>
                <a:latin typeface="Times New Roman" pitchFamily="18" charset="0"/>
                <a:cs typeface="Times New Roman" pitchFamily="18" charset="0"/>
              </a:rPr>
              <a:t>heart and soul, in one pursuit.” </a:t>
            </a:r>
            <a:r>
              <a:rPr lang="en-US" sz="1200" dirty="0" smtClean="0">
                <a:solidFill>
                  <a:srgbClr val="00B050"/>
                </a:solidFill>
                <a:latin typeface="Times New Roman" pitchFamily="18" charset="0"/>
                <a:cs typeface="Times New Roman" pitchFamily="18" charset="0"/>
              </a:rPr>
              <a:t>(pg #53)</a:t>
            </a:r>
          </a:p>
        </p:txBody>
      </p:sp>
      <p:sp>
        <p:nvSpPr>
          <p:cNvPr id="21" name="TextBox 20"/>
          <p:cNvSpPr txBox="1"/>
          <p:nvPr/>
        </p:nvSpPr>
        <p:spPr>
          <a:xfrm>
            <a:off x="0" y="5486400"/>
            <a:ext cx="3722494" cy="584775"/>
          </a:xfrm>
          <a:prstGeom prst="rect">
            <a:avLst/>
          </a:prstGeom>
          <a:noFill/>
        </p:spPr>
        <p:txBody>
          <a:bodyPr wrap="none" rtlCol="0">
            <a:spAutoFit/>
          </a:bodyPr>
          <a:lstStyle/>
          <a:p>
            <a:pPr>
              <a:buFont typeface="Arial" pitchFamily="34" charset="0"/>
              <a:buChar char="•"/>
            </a:pPr>
            <a:r>
              <a:rPr lang="en-US" sz="1600" dirty="0" smtClean="0">
                <a:latin typeface="Times New Roman" pitchFamily="18" charset="0"/>
                <a:cs typeface="Times New Roman" pitchFamily="18" charset="0"/>
              </a:rPr>
              <a:t> Victor Frankenstein is fixated on himself.</a:t>
            </a:r>
          </a:p>
          <a:p>
            <a:r>
              <a:rPr lang="en-US" sz="1600" dirty="0" smtClean="0">
                <a:latin typeface="Times New Roman" pitchFamily="18" charset="0"/>
                <a:cs typeface="Times New Roman" pitchFamily="18" charset="0"/>
              </a:rPr>
              <a:t>  No shortage of self-love.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0" y="76200"/>
            <a:ext cx="1219200" cy="984885"/>
            <a:chOff x="1143000" y="3505200"/>
            <a:chExt cx="1219200" cy="984885"/>
          </a:xfrm>
        </p:grpSpPr>
        <p:sp>
          <p:nvSpPr>
            <p:cNvPr id="6" name="Rectangle 5"/>
            <p:cNvSpPr/>
            <p:nvPr/>
          </p:nvSpPr>
          <p:spPr>
            <a:xfrm>
              <a:off x="1295400" y="3510915"/>
              <a:ext cx="914400" cy="8324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143000" y="3505200"/>
              <a:ext cx="1219200" cy="984885"/>
            </a:xfrm>
            <a:prstGeom prst="rect">
              <a:avLst/>
            </a:prstGeom>
            <a:noFill/>
            <a:ln>
              <a:noFill/>
            </a:ln>
          </p:spPr>
          <p:txBody>
            <a:bodyPr wrap="square" rtlCol="0">
              <a:spAutoFit/>
            </a:bodyPr>
            <a:lstStyle/>
            <a:p>
              <a:pPr algn="ctr"/>
              <a:r>
                <a:rPr lang="en-US" sz="4000" dirty="0" smtClean="0">
                  <a:solidFill>
                    <a:srgbClr val="FFFF00"/>
                  </a:solidFill>
                  <a:latin typeface="Franklin Gothic Medium" pitchFamily="34" charset="0"/>
                </a:rPr>
                <a:t>#4</a:t>
              </a:r>
            </a:p>
            <a:p>
              <a:endParaRPr lang="en-US" dirty="0"/>
            </a:p>
          </p:txBody>
        </p:sp>
      </p:grpSp>
      <p:sp>
        <p:nvSpPr>
          <p:cNvPr id="8" name="TextBox 7"/>
          <p:cNvSpPr txBox="1"/>
          <p:nvPr/>
        </p:nvSpPr>
        <p:spPr>
          <a:xfrm>
            <a:off x="1094552" y="18871"/>
            <a:ext cx="8049448" cy="1200329"/>
          </a:xfrm>
          <a:prstGeom prst="rect">
            <a:avLst/>
          </a:prstGeom>
          <a:noFill/>
        </p:spPr>
        <p:txBody>
          <a:bodyPr wrap="square" rtlCol="0">
            <a:spAutoFit/>
          </a:bodyPr>
          <a:lstStyle/>
          <a:p>
            <a:pPr marL="571500" indent="-571500"/>
            <a:r>
              <a:rPr lang="en-US" sz="2400" dirty="0" smtClean="0">
                <a:latin typeface="Arial Narrow" pitchFamily="34" charset="0"/>
              </a:rPr>
              <a:t>Frankenstein’s Self-Centeredness Leads Inevitably to Self-Destruction</a:t>
            </a:r>
          </a:p>
          <a:p>
            <a:pPr marL="571500" indent="-571500"/>
            <a:r>
              <a:rPr lang="en-US" sz="2400" dirty="0" smtClean="0">
                <a:solidFill>
                  <a:srgbClr val="FF0000"/>
                </a:solidFill>
                <a:latin typeface="Arial Narrow" pitchFamily="34" charset="0"/>
              </a:rPr>
              <a:t>(continued . . .)</a:t>
            </a:r>
            <a:endParaRPr lang="en-US" sz="2400" dirty="0" smtClean="0">
              <a:latin typeface="Arial Narrow" pitchFamily="34" charset="0"/>
            </a:endParaRPr>
          </a:p>
          <a:p>
            <a:endParaRPr lang="en-US" sz="2400" i="1" dirty="0">
              <a:latin typeface="Franklin Gothic Medium" pitchFamily="34" charset="0"/>
            </a:endParaRPr>
          </a:p>
        </p:txBody>
      </p:sp>
      <p:sp>
        <p:nvSpPr>
          <p:cNvPr id="9" name="Rectangle 8"/>
          <p:cNvSpPr/>
          <p:nvPr/>
        </p:nvSpPr>
        <p:spPr>
          <a:xfrm>
            <a:off x="4191000" y="838200"/>
            <a:ext cx="4876800" cy="8382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6200" y="939225"/>
            <a:ext cx="4082208" cy="1323439"/>
          </a:xfrm>
          <a:prstGeom prst="rect">
            <a:avLst/>
          </a:prstGeom>
          <a:noFill/>
        </p:spPr>
        <p:txBody>
          <a:bodyPr wrap="none" rtlCol="0">
            <a:spAutoFit/>
          </a:bodyPr>
          <a:lstStyle/>
          <a:p>
            <a:pPr>
              <a:buFont typeface="Arial" pitchFamily="34" charset="0"/>
              <a:buChar char="•"/>
            </a:pPr>
            <a:r>
              <a:rPr lang="en-US" sz="16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Victor rejects the “creature’s” request for a female</a:t>
            </a:r>
          </a:p>
          <a:p>
            <a:r>
              <a:rPr lang="en-US" sz="1400" dirty="0" smtClean="0">
                <a:latin typeface="Times New Roman" pitchFamily="18" charset="0"/>
                <a:cs typeface="Times New Roman" pitchFamily="18" charset="0"/>
              </a:rPr>
              <a:t>companion, an Eve to comfort and embrace him.</a:t>
            </a:r>
          </a:p>
          <a:p>
            <a:r>
              <a:rPr lang="en-US" sz="1400" dirty="0" smtClean="0">
                <a:latin typeface="Times New Roman" pitchFamily="18" charset="0"/>
                <a:cs typeface="Times New Roman" pitchFamily="18" charset="0"/>
              </a:rPr>
              <a:t> </a:t>
            </a:r>
            <a:r>
              <a:rPr lang="en-US" sz="1200" dirty="0" smtClean="0">
                <a:solidFill>
                  <a:srgbClr val="FF0000"/>
                </a:solidFill>
                <a:latin typeface="Times New Roman" pitchFamily="18" charset="0"/>
                <a:cs typeface="Times New Roman" pitchFamily="18" charset="0"/>
              </a:rPr>
              <a:t>“You must create a female for me, with whom I can live in the</a:t>
            </a:r>
          </a:p>
          <a:p>
            <a:r>
              <a:rPr lang="en-US" sz="1200" dirty="0" smtClean="0">
                <a:solidFill>
                  <a:srgbClr val="FF0000"/>
                </a:solidFill>
                <a:latin typeface="Times New Roman" pitchFamily="18" charset="0"/>
                <a:cs typeface="Times New Roman" pitchFamily="18" charset="0"/>
              </a:rPr>
              <a:t>interchange of those sympathies necessary for my being. This</a:t>
            </a:r>
          </a:p>
          <a:p>
            <a:r>
              <a:rPr lang="en-US" sz="1200" dirty="0" smtClean="0">
                <a:solidFill>
                  <a:srgbClr val="FF0000"/>
                </a:solidFill>
                <a:latin typeface="Times New Roman" pitchFamily="18" charset="0"/>
                <a:cs typeface="Times New Roman" pitchFamily="18" charset="0"/>
              </a:rPr>
              <a:t>you alone can do; and I demand it of you as a right which you</a:t>
            </a:r>
          </a:p>
          <a:p>
            <a:r>
              <a:rPr lang="en-US" sz="1200" dirty="0" smtClean="0">
                <a:solidFill>
                  <a:srgbClr val="FF0000"/>
                </a:solidFill>
                <a:latin typeface="Times New Roman" pitchFamily="18" charset="0"/>
                <a:cs typeface="Times New Roman" pitchFamily="18" charset="0"/>
              </a:rPr>
              <a:t>must not refuse to concede.”  </a:t>
            </a:r>
            <a:r>
              <a:rPr lang="en-US" sz="1200" dirty="0" smtClean="0">
                <a:solidFill>
                  <a:srgbClr val="00B050"/>
                </a:solidFill>
                <a:latin typeface="Times New Roman" pitchFamily="18" charset="0"/>
                <a:cs typeface="Times New Roman" pitchFamily="18" charset="0"/>
              </a:rPr>
              <a:t>(pg. 140)</a:t>
            </a:r>
          </a:p>
        </p:txBody>
      </p:sp>
      <p:sp>
        <p:nvSpPr>
          <p:cNvPr id="11" name="TextBox 10"/>
          <p:cNvSpPr txBox="1"/>
          <p:nvPr/>
        </p:nvSpPr>
        <p:spPr>
          <a:xfrm>
            <a:off x="4191000" y="838200"/>
            <a:ext cx="4953000" cy="954107"/>
          </a:xfrm>
          <a:prstGeom prst="rect">
            <a:avLst/>
          </a:prstGeom>
          <a:noFill/>
        </p:spPr>
        <p:txBody>
          <a:bodyPr wrap="square" rtlCol="0">
            <a:spAutoFit/>
          </a:bodyPr>
          <a:lstStyle/>
          <a:p>
            <a:r>
              <a:rPr lang="en-US" sz="1400" u="sng" dirty="0" smtClean="0">
                <a:latin typeface="Arial Narrow" pitchFamily="34" charset="0"/>
              </a:rPr>
              <a:t>PROBLEM</a:t>
            </a:r>
            <a:r>
              <a:rPr lang="en-US" sz="1400" dirty="0" smtClean="0">
                <a:latin typeface="Arial Narrow" pitchFamily="34" charset="0"/>
              </a:rPr>
              <a:t>?</a:t>
            </a:r>
          </a:p>
          <a:p>
            <a:r>
              <a:rPr lang="en-US" sz="1400" dirty="0" smtClean="0">
                <a:latin typeface="Arial Narrow" pitchFamily="34" charset="0"/>
                <a:cs typeface="Times New Roman" pitchFamily="18" charset="0"/>
              </a:rPr>
              <a:t>Victor initially promises to create a female, but then selfishly goes back on his word: </a:t>
            </a:r>
            <a:r>
              <a:rPr lang="en-US" sz="1400" dirty="0" smtClean="0">
                <a:solidFill>
                  <a:srgbClr val="FF0000"/>
                </a:solidFill>
                <a:latin typeface="Arial Narrow" pitchFamily="34" charset="0"/>
                <a:cs typeface="Times New Roman" pitchFamily="18" charset="0"/>
              </a:rPr>
              <a:t>“I do refuse it. </a:t>
            </a:r>
            <a:r>
              <a:rPr lang="en-US" sz="1400" dirty="0" err="1" smtClean="0">
                <a:solidFill>
                  <a:srgbClr val="FF0000"/>
                </a:solidFill>
                <a:latin typeface="Arial Narrow" pitchFamily="34" charset="0"/>
                <a:cs typeface="Times New Roman" pitchFamily="18" charset="0"/>
              </a:rPr>
              <a:t>Begone</a:t>
            </a:r>
            <a:r>
              <a:rPr lang="en-US" sz="1400" dirty="0" smtClean="0">
                <a:solidFill>
                  <a:srgbClr val="FF0000"/>
                </a:solidFill>
                <a:latin typeface="Arial Narrow" pitchFamily="34" charset="0"/>
                <a:cs typeface="Times New Roman" pitchFamily="18" charset="0"/>
              </a:rPr>
              <a:t>! … I will never consent.” </a:t>
            </a:r>
            <a:r>
              <a:rPr lang="en-US" sz="1400" dirty="0" smtClean="0">
                <a:solidFill>
                  <a:srgbClr val="00B050"/>
                </a:solidFill>
                <a:latin typeface="Arial Narrow" pitchFamily="34" charset="0"/>
                <a:cs typeface="Times New Roman" pitchFamily="18" charset="0"/>
              </a:rPr>
              <a:t>(pg #140)</a:t>
            </a:r>
            <a:endParaRPr lang="en-US" sz="1400" dirty="0" smtClean="0">
              <a:latin typeface="Arial Narrow" pitchFamily="34" charset="0"/>
              <a:cs typeface="Times New Roman" pitchFamily="18" charset="0"/>
            </a:endParaRPr>
          </a:p>
          <a:p>
            <a:endParaRPr lang="en-US" sz="1400" dirty="0">
              <a:latin typeface="Arial Narrow" pitchFamily="34" charset="0"/>
            </a:endParaRPr>
          </a:p>
        </p:txBody>
      </p:sp>
      <p:sp>
        <p:nvSpPr>
          <p:cNvPr id="12" name="TextBox 11"/>
          <p:cNvSpPr txBox="1"/>
          <p:nvPr/>
        </p:nvSpPr>
        <p:spPr>
          <a:xfrm>
            <a:off x="76200" y="2362200"/>
            <a:ext cx="3561039" cy="553998"/>
          </a:xfrm>
          <a:prstGeom prst="rect">
            <a:avLst/>
          </a:prstGeom>
          <a:noFill/>
        </p:spPr>
        <p:txBody>
          <a:bodyPr wrap="none" rtlCol="0">
            <a:spAutoFit/>
          </a:bodyPr>
          <a:lstStyle/>
          <a:p>
            <a:pPr>
              <a:buFont typeface="Arial" pitchFamily="34" charset="0"/>
              <a:buChar char="•"/>
            </a:pPr>
            <a:r>
              <a:rPr lang="en-US" sz="16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Victor rationalizes his decision to deprive the</a:t>
            </a:r>
          </a:p>
          <a:p>
            <a:r>
              <a:rPr lang="en-US" sz="1400" dirty="0" smtClean="0">
                <a:latin typeface="Times New Roman" pitchFamily="18" charset="0"/>
                <a:cs typeface="Times New Roman" pitchFamily="18" charset="0"/>
              </a:rPr>
              <a:t>  “creature” of a female.</a:t>
            </a:r>
          </a:p>
        </p:txBody>
      </p:sp>
      <p:sp>
        <p:nvSpPr>
          <p:cNvPr id="13" name="Rectangle 12"/>
          <p:cNvSpPr/>
          <p:nvPr/>
        </p:nvSpPr>
        <p:spPr>
          <a:xfrm>
            <a:off x="4191000" y="1905000"/>
            <a:ext cx="4876800" cy="28194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4191000" y="1905000"/>
            <a:ext cx="4953000" cy="2893100"/>
          </a:xfrm>
          <a:prstGeom prst="rect">
            <a:avLst/>
          </a:prstGeom>
          <a:noFill/>
        </p:spPr>
        <p:txBody>
          <a:bodyPr wrap="square" rtlCol="0">
            <a:spAutoFit/>
          </a:bodyPr>
          <a:lstStyle/>
          <a:p>
            <a:r>
              <a:rPr lang="en-US" sz="1400" u="sng" dirty="0" smtClean="0">
                <a:latin typeface="Arial Narrow" pitchFamily="34" charset="0"/>
              </a:rPr>
              <a:t>PROBLEM</a:t>
            </a:r>
            <a:r>
              <a:rPr lang="en-US" sz="1400" dirty="0" smtClean="0">
                <a:latin typeface="Arial Narrow" pitchFamily="34" charset="0"/>
              </a:rPr>
              <a:t>?</a:t>
            </a:r>
          </a:p>
          <a:p>
            <a:r>
              <a:rPr lang="en-US" sz="1400" dirty="0" smtClean="0">
                <a:latin typeface="Arial Narrow" pitchFamily="34" charset="0"/>
                <a:cs typeface="Times New Roman" pitchFamily="18" charset="0"/>
              </a:rPr>
              <a:t>Victor’s list of concerns if he continues creating a female ― none of</a:t>
            </a:r>
          </a:p>
          <a:p>
            <a:r>
              <a:rPr lang="en-US" sz="1400" dirty="0" smtClean="0">
                <a:latin typeface="Arial Narrow" pitchFamily="34" charset="0"/>
                <a:cs typeface="Times New Roman" pitchFamily="18" charset="0"/>
              </a:rPr>
              <a:t>which take the male “creature’s” feelings into account: </a:t>
            </a:r>
            <a:r>
              <a:rPr lang="en-US" sz="1400" b="1" dirty="0" smtClean="0">
                <a:solidFill>
                  <a:srgbClr val="FF0000"/>
                </a:solidFill>
                <a:latin typeface="Arial Narrow" pitchFamily="34" charset="0"/>
                <a:cs typeface="Times New Roman" pitchFamily="18" charset="0"/>
              </a:rPr>
              <a:t>(selfish thoughts)</a:t>
            </a:r>
          </a:p>
          <a:p>
            <a:r>
              <a:rPr lang="en-US" sz="1400" dirty="0" smtClean="0">
                <a:latin typeface="Arial Narrow" pitchFamily="34" charset="0"/>
                <a:cs typeface="Times New Roman" pitchFamily="18" charset="0"/>
              </a:rPr>
              <a:t>-- </a:t>
            </a:r>
            <a:r>
              <a:rPr lang="en-US" sz="1400" dirty="0" smtClean="0">
                <a:solidFill>
                  <a:srgbClr val="FF0000"/>
                </a:solidFill>
                <a:latin typeface="Arial Narrow" pitchFamily="34" charset="0"/>
                <a:cs typeface="Times New Roman" pitchFamily="18" charset="0"/>
              </a:rPr>
              <a:t>“She might become ten thousand times </a:t>
            </a:r>
            <a:r>
              <a:rPr lang="en-US" sz="1400" u="sng" dirty="0" smtClean="0">
                <a:solidFill>
                  <a:srgbClr val="FF0000"/>
                </a:solidFill>
                <a:latin typeface="Arial Narrow" pitchFamily="34" charset="0"/>
                <a:cs typeface="Times New Roman" pitchFamily="18" charset="0"/>
              </a:rPr>
              <a:t>more malignant than her mate</a:t>
            </a:r>
            <a:r>
              <a:rPr lang="en-US" sz="1400" dirty="0" smtClean="0">
                <a:solidFill>
                  <a:srgbClr val="FF0000"/>
                </a:solidFill>
                <a:latin typeface="Arial Narrow" pitchFamily="34" charset="0"/>
                <a:cs typeface="Times New Roman" pitchFamily="18" charset="0"/>
              </a:rPr>
              <a:t>,</a:t>
            </a:r>
          </a:p>
          <a:p>
            <a:r>
              <a:rPr lang="en-US" sz="1400" dirty="0" smtClean="0">
                <a:solidFill>
                  <a:srgbClr val="FF0000"/>
                </a:solidFill>
                <a:latin typeface="Arial Narrow" pitchFamily="34" charset="0"/>
                <a:cs typeface="Times New Roman" pitchFamily="18" charset="0"/>
              </a:rPr>
              <a:t>and delight, for its own sake, in murder and wretchedness.”  </a:t>
            </a:r>
            <a:r>
              <a:rPr lang="en-US" sz="1400" dirty="0" smtClean="0">
                <a:solidFill>
                  <a:srgbClr val="00B050"/>
                </a:solidFill>
                <a:latin typeface="Arial Narrow" pitchFamily="34" charset="0"/>
                <a:cs typeface="Times New Roman" pitchFamily="18" charset="0"/>
              </a:rPr>
              <a:t>(pg. #160)</a:t>
            </a:r>
          </a:p>
          <a:p>
            <a:r>
              <a:rPr lang="en-US" sz="1400" dirty="0" smtClean="0">
                <a:latin typeface="Arial Narrow" pitchFamily="34" charset="0"/>
                <a:cs typeface="Times New Roman" pitchFamily="18" charset="0"/>
              </a:rPr>
              <a:t>-- The “creature” ‘shook hands’ on the deal to disappear . . . but this new female “creature” may </a:t>
            </a:r>
            <a:r>
              <a:rPr lang="en-US" sz="1400" u="sng" dirty="0" smtClean="0">
                <a:latin typeface="Arial Narrow" pitchFamily="34" charset="0"/>
                <a:cs typeface="Times New Roman" pitchFamily="18" charset="0"/>
              </a:rPr>
              <a:t>refuse a contract made before her creation</a:t>
            </a:r>
            <a:r>
              <a:rPr lang="en-US" sz="1400" dirty="0" smtClean="0">
                <a:latin typeface="Arial Narrow" pitchFamily="34" charset="0"/>
                <a:cs typeface="Times New Roman" pitchFamily="18" charset="0"/>
              </a:rPr>
              <a:t>.</a:t>
            </a:r>
          </a:p>
          <a:p>
            <a:r>
              <a:rPr lang="en-US" sz="1400" dirty="0" smtClean="0">
                <a:latin typeface="Arial Narrow" pitchFamily="34" charset="0"/>
                <a:cs typeface="Times New Roman" pitchFamily="18" charset="0"/>
              </a:rPr>
              <a:t>-- Victor assumes the male/ female creature will get along. But the</a:t>
            </a:r>
          </a:p>
          <a:p>
            <a:r>
              <a:rPr lang="en-US" sz="1400" dirty="0" smtClean="0">
                <a:latin typeface="Arial Narrow" pitchFamily="34" charset="0"/>
                <a:cs typeface="Times New Roman" pitchFamily="18" charset="0"/>
              </a:rPr>
              <a:t>reality is . . . they may </a:t>
            </a:r>
            <a:r>
              <a:rPr lang="en-US" sz="1400" u="sng" dirty="0" smtClean="0">
                <a:latin typeface="Arial Narrow" pitchFamily="34" charset="0"/>
                <a:cs typeface="Times New Roman" pitchFamily="18" charset="0"/>
              </a:rPr>
              <a:t>not</a:t>
            </a:r>
            <a:r>
              <a:rPr lang="en-US" sz="1400" dirty="0" smtClean="0">
                <a:latin typeface="Arial Narrow" pitchFamily="34" charset="0"/>
                <a:cs typeface="Times New Roman" pitchFamily="18" charset="0"/>
              </a:rPr>
              <a:t>. </a:t>
            </a:r>
            <a:r>
              <a:rPr lang="en-US" sz="1400" u="sng" dirty="0" smtClean="0">
                <a:latin typeface="Arial Narrow" pitchFamily="34" charset="0"/>
                <a:cs typeface="Times New Roman" pitchFamily="18" charset="0"/>
              </a:rPr>
              <a:t>They may hate each other</a:t>
            </a:r>
            <a:r>
              <a:rPr lang="en-US" sz="1400" dirty="0" smtClean="0">
                <a:latin typeface="Arial Narrow" pitchFamily="34" charset="0"/>
                <a:cs typeface="Times New Roman" pitchFamily="18" charset="0"/>
              </a:rPr>
              <a:t>. The male may think the female “creature” is ‘ugly’ and reject it. Vice versa. The female</a:t>
            </a:r>
          </a:p>
          <a:p>
            <a:r>
              <a:rPr lang="en-US" sz="1400" dirty="0" smtClean="0">
                <a:latin typeface="Arial Narrow" pitchFamily="34" charset="0"/>
                <a:cs typeface="Times New Roman" pitchFamily="18" charset="0"/>
              </a:rPr>
              <a:t>“creature” may prefer the ‘superior beauty of man.’</a:t>
            </a:r>
          </a:p>
          <a:p>
            <a:r>
              <a:rPr lang="en-US" sz="1400" dirty="0" smtClean="0">
                <a:latin typeface="Arial Narrow" pitchFamily="34" charset="0"/>
                <a:cs typeface="Times New Roman" pitchFamily="18" charset="0"/>
              </a:rPr>
              <a:t>-- Reverse problem. They love each other and </a:t>
            </a:r>
            <a:r>
              <a:rPr lang="en-US" sz="1400" u="sng" dirty="0" smtClean="0">
                <a:latin typeface="Arial Narrow" pitchFamily="34" charset="0"/>
                <a:cs typeface="Times New Roman" pitchFamily="18" charset="0"/>
              </a:rPr>
              <a:t>want to create a family</a:t>
            </a:r>
            <a:r>
              <a:rPr lang="en-US" sz="1400" dirty="0" smtClean="0">
                <a:latin typeface="Arial Narrow" pitchFamily="34" charset="0"/>
                <a:cs typeface="Times New Roman" pitchFamily="18" charset="0"/>
              </a:rPr>
              <a:t> of</a:t>
            </a:r>
          </a:p>
          <a:p>
            <a:r>
              <a:rPr lang="en-US" sz="1400" dirty="0" smtClean="0">
                <a:latin typeface="Arial Narrow" pitchFamily="34" charset="0"/>
                <a:cs typeface="Times New Roman" pitchFamily="18" charset="0"/>
              </a:rPr>
              <a:t>their own!</a:t>
            </a:r>
            <a:endParaRPr lang="en-US" sz="1400" dirty="0" smtClean="0">
              <a:latin typeface="Arial Narrow" pitchFamily="34" charset="0"/>
            </a:endParaRPr>
          </a:p>
        </p:txBody>
      </p:sp>
      <p:sp>
        <p:nvSpPr>
          <p:cNvPr id="15" name="Rectangle 14"/>
          <p:cNvSpPr/>
          <p:nvPr/>
        </p:nvSpPr>
        <p:spPr>
          <a:xfrm>
            <a:off x="4191000" y="4953000"/>
            <a:ext cx="4876800" cy="1550552"/>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4191000" y="4966156"/>
            <a:ext cx="4953000" cy="1384995"/>
          </a:xfrm>
          <a:prstGeom prst="rect">
            <a:avLst/>
          </a:prstGeom>
          <a:noFill/>
        </p:spPr>
        <p:txBody>
          <a:bodyPr wrap="square" rtlCol="0">
            <a:spAutoFit/>
          </a:bodyPr>
          <a:lstStyle/>
          <a:p>
            <a:r>
              <a:rPr lang="en-US" sz="1400" u="sng" dirty="0" smtClean="0">
                <a:latin typeface="Arial Narrow" pitchFamily="34" charset="0"/>
              </a:rPr>
              <a:t>PROBLEM</a:t>
            </a:r>
            <a:r>
              <a:rPr lang="en-US" sz="1400" dirty="0" smtClean="0">
                <a:latin typeface="Arial Narrow" pitchFamily="34" charset="0"/>
              </a:rPr>
              <a:t>?</a:t>
            </a:r>
          </a:p>
          <a:p>
            <a:r>
              <a:rPr lang="en-US" sz="1400" u="sng" dirty="0" smtClean="0">
                <a:latin typeface="Arial Narrow" pitchFamily="34" charset="0"/>
                <a:cs typeface="Times New Roman" pitchFamily="18" charset="0"/>
              </a:rPr>
              <a:t>Altruistic motive</a:t>
            </a:r>
            <a:r>
              <a:rPr lang="en-US" sz="1400" dirty="0" smtClean="0">
                <a:latin typeface="Arial Narrow" pitchFamily="34" charset="0"/>
                <a:cs typeface="Times New Roman" pitchFamily="18" charset="0"/>
              </a:rPr>
              <a:t>?    Or </a:t>
            </a:r>
            <a:r>
              <a:rPr lang="en-US" sz="1400" u="sng" dirty="0" smtClean="0">
                <a:latin typeface="Arial Narrow" pitchFamily="34" charset="0"/>
                <a:cs typeface="Times New Roman" pitchFamily="18" charset="0"/>
              </a:rPr>
              <a:t>selfish motive</a:t>
            </a:r>
            <a:r>
              <a:rPr lang="en-US" sz="1400" dirty="0" smtClean="0">
                <a:latin typeface="Arial Narrow" pitchFamily="34" charset="0"/>
                <a:cs typeface="Times New Roman" pitchFamily="18" charset="0"/>
              </a:rPr>
              <a:t>?     You decide . . .</a:t>
            </a:r>
          </a:p>
          <a:p>
            <a:r>
              <a:rPr lang="en-US" sz="1400" dirty="0" smtClean="0">
                <a:latin typeface="Arial Narrow" pitchFamily="34" charset="0"/>
                <a:cs typeface="Times New Roman" pitchFamily="18" charset="0"/>
              </a:rPr>
              <a:t>“Had I a right, for my own benefit, to inflict this curse upon everlasting</a:t>
            </a:r>
          </a:p>
          <a:p>
            <a:r>
              <a:rPr lang="en-US" sz="1400" dirty="0" smtClean="0">
                <a:latin typeface="Arial Narrow" pitchFamily="34" charset="0"/>
                <a:cs typeface="Times New Roman" pitchFamily="18" charset="0"/>
              </a:rPr>
              <a:t>generations? . . . </a:t>
            </a:r>
            <a:r>
              <a:rPr lang="en-US" sz="1400" u="sng" dirty="0" smtClean="0">
                <a:latin typeface="Arial Narrow" pitchFamily="34" charset="0"/>
                <a:cs typeface="Times New Roman" pitchFamily="18" charset="0"/>
              </a:rPr>
              <a:t>I shuddered to think that future ages </a:t>
            </a:r>
            <a:r>
              <a:rPr lang="en-US" sz="1400" u="sng" dirty="0" smtClean="0">
                <a:solidFill>
                  <a:srgbClr val="FF0000"/>
                </a:solidFill>
                <a:latin typeface="Arial Narrow" pitchFamily="34" charset="0"/>
                <a:cs typeface="Times New Roman" pitchFamily="18" charset="0"/>
              </a:rPr>
              <a:t>might curse me</a:t>
            </a:r>
          </a:p>
          <a:p>
            <a:r>
              <a:rPr lang="en-US" sz="1400" u="sng" dirty="0" smtClean="0">
                <a:solidFill>
                  <a:srgbClr val="FF0000"/>
                </a:solidFill>
                <a:latin typeface="Arial Narrow" pitchFamily="34" charset="0"/>
                <a:cs typeface="Times New Roman" pitchFamily="18" charset="0"/>
              </a:rPr>
              <a:t>as their </a:t>
            </a:r>
            <a:r>
              <a:rPr lang="en-US" sz="1400" b="1" u="sng" dirty="0" smtClean="0">
                <a:solidFill>
                  <a:srgbClr val="FF0000"/>
                </a:solidFill>
                <a:latin typeface="Arial Narrow" pitchFamily="34" charset="0"/>
                <a:cs typeface="Times New Roman" pitchFamily="18" charset="0"/>
              </a:rPr>
              <a:t>pest</a:t>
            </a:r>
            <a:r>
              <a:rPr lang="en-US" sz="1400" dirty="0" smtClean="0">
                <a:latin typeface="Arial Narrow" pitchFamily="34" charset="0"/>
                <a:cs typeface="Times New Roman" pitchFamily="18" charset="0"/>
              </a:rPr>
              <a:t>, whose </a:t>
            </a:r>
            <a:r>
              <a:rPr lang="en-US" sz="1400" dirty="0" smtClean="0">
                <a:solidFill>
                  <a:srgbClr val="FF0000"/>
                </a:solidFill>
                <a:latin typeface="Arial Narrow" pitchFamily="34" charset="0"/>
                <a:cs typeface="Times New Roman" pitchFamily="18" charset="0"/>
              </a:rPr>
              <a:t>selfishness</a:t>
            </a:r>
            <a:r>
              <a:rPr lang="en-US" sz="1400" dirty="0" smtClean="0">
                <a:latin typeface="Arial Narrow" pitchFamily="34" charset="0"/>
                <a:cs typeface="Times New Roman" pitchFamily="18" charset="0"/>
              </a:rPr>
              <a:t> had not hesitated to buy its own peace at the price perhaps of the existence of the whole human race. (pg. 163?)</a:t>
            </a:r>
            <a:endParaRPr lang="en-US" sz="1400" dirty="0">
              <a:latin typeface="Arial Narrow" pitchFamily="34" charset="0"/>
            </a:endParaRPr>
          </a:p>
        </p:txBody>
      </p:sp>
      <p:sp>
        <p:nvSpPr>
          <p:cNvPr id="17" name="TextBox 16"/>
          <p:cNvSpPr txBox="1"/>
          <p:nvPr/>
        </p:nvSpPr>
        <p:spPr>
          <a:xfrm>
            <a:off x="76200" y="5004376"/>
            <a:ext cx="3288529" cy="984885"/>
          </a:xfrm>
          <a:prstGeom prst="rect">
            <a:avLst/>
          </a:prstGeom>
          <a:noFill/>
        </p:spPr>
        <p:txBody>
          <a:bodyPr wrap="none" rtlCol="0">
            <a:spAutoFit/>
          </a:bodyPr>
          <a:lstStyle/>
          <a:p>
            <a:pPr>
              <a:buFont typeface="Arial" pitchFamily="34" charset="0"/>
              <a:buChar char="•"/>
            </a:pPr>
            <a:r>
              <a:rPr lang="en-US" sz="16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Victor does consider the possible damage</a:t>
            </a:r>
          </a:p>
          <a:p>
            <a:r>
              <a:rPr lang="en-US" sz="1400" dirty="0" smtClean="0">
                <a:latin typeface="Times New Roman" pitchFamily="18" charset="0"/>
                <a:cs typeface="Times New Roman" pitchFamily="18" charset="0"/>
              </a:rPr>
              <a:t>to man at the hands of these “creatures;”</a:t>
            </a:r>
          </a:p>
          <a:p>
            <a:r>
              <a:rPr lang="en-US" sz="1400" dirty="0" smtClean="0">
                <a:latin typeface="Times New Roman" pitchFamily="18" charset="0"/>
                <a:cs typeface="Times New Roman" pitchFamily="18" charset="0"/>
              </a:rPr>
              <a:t>but even then . . . his motive may be more</a:t>
            </a:r>
          </a:p>
          <a:p>
            <a:r>
              <a:rPr lang="en-US" sz="1400" dirty="0" smtClean="0">
                <a:latin typeface="Times New Roman" pitchFamily="18" charset="0"/>
                <a:cs typeface="Times New Roman" pitchFamily="18" charset="0"/>
              </a:rPr>
              <a:t>selfish than altruistic.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039547" y="-152400"/>
            <a:ext cx="3303853" cy="714939"/>
          </a:xfrm>
          <a:prstGeom prst="rect">
            <a:avLst/>
          </a:prstGeom>
          <a:noFill/>
        </p:spPr>
        <p:txBody>
          <a:bodyPr wrap="none" rtlCol="0">
            <a:spAutoFit/>
          </a:bodyPr>
          <a:lstStyle/>
          <a:p>
            <a:pPr marL="571500" indent="-571500">
              <a:lnSpc>
                <a:spcPct val="200000"/>
              </a:lnSpc>
            </a:pPr>
            <a:r>
              <a:rPr lang="en-US" sz="2400" dirty="0" smtClean="0">
                <a:latin typeface="Arial Narrow" pitchFamily="34" charset="0"/>
              </a:rPr>
              <a:t>Tampering in God’s Domain</a:t>
            </a:r>
          </a:p>
        </p:txBody>
      </p:sp>
      <p:grpSp>
        <p:nvGrpSpPr>
          <p:cNvPr id="16" name="Group 15"/>
          <p:cNvGrpSpPr/>
          <p:nvPr/>
        </p:nvGrpSpPr>
        <p:grpSpPr>
          <a:xfrm>
            <a:off x="0" y="76200"/>
            <a:ext cx="1219200" cy="984885"/>
            <a:chOff x="1143000" y="3505200"/>
            <a:chExt cx="1219200" cy="984885"/>
          </a:xfrm>
        </p:grpSpPr>
        <p:sp>
          <p:nvSpPr>
            <p:cNvPr id="13" name="Rectangle 12"/>
            <p:cNvSpPr/>
            <p:nvPr/>
          </p:nvSpPr>
          <p:spPr>
            <a:xfrm>
              <a:off x="1295400" y="3510915"/>
              <a:ext cx="914400" cy="8324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143000" y="3505200"/>
              <a:ext cx="1219200" cy="984885"/>
            </a:xfrm>
            <a:prstGeom prst="rect">
              <a:avLst/>
            </a:prstGeom>
            <a:noFill/>
            <a:ln>
              <a:noFill/>
            </a:ln>
          </p:spPr>
          <p:txBody>
            <a:bodyPr wrap="square" rtlCol="0">
              <a:spAutoFit/>
            </a:bodyPr>
            <a:lstStyle/>
            <a:p>
              <a:pPr algn="ctr"/>
              <a:r>
                <a:rPr lang="en-US" sz="4000" dirty="0" smtClean="0">
                  <a:solidFill>
                    <a:srgbClr val="FFFF00"/>
                  </a:solidFill>
                  <a:latin typeface="Franklin Gothic Medium" pitchFamily="34" charset="0"/>
                </a:rPr>
                <a:t>#5</a:t>
              </a:r>
            </a:p>
            <a:p>
              <a:endParaRPr lang="en-US" dirty="0"/>
            </a:p>
          </p:txBody>
        </p:sp>
      </p:grpSp>
      <p:sp>
        <p:nvSpPr>
          <p:cNvPr id="17" name="Rectangle 16"/>
          <p:cNvSpPr/>
          <p:nvPr/>
        </p:nvSpPr>
        <p:spPr>
          <a:xfrm>
            <a:off x="4191000" y="838200"/>
            <a:ext cx="4876800" cy="35814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0" y="914400"/>
            <a:ext cx="4065537" cy="2677656"/>
          </a:xfrm>
          <a:prstGeom prst="rect">
            <a:avLst/>
          </a:prstGeom>
          <a:noFill/>
        </p:spPr>
        <p:txBody>
          <a:bodyPr wrap="none" rtlCol="0">
            <a:spAutoFit/>
          </a:bodyPr>
          <a:lstStyle/>
          <a:p>
            <a:pPr>
              <a:buFont typeface="Arial" pitchFamily="34" charset="0"/>
              <a:buChar char="•"/>
            </a:pPr>
            <a:r>
              <a:rPr lang="en-US" sz="1600" dirty="0" smtClean="0">
                <a:latin typeface="Times New Roman" pitchFamily="18" charset="0"/>
                <a:cs typeface="Times New Roman" pitchFamily="18" charset="0"/>
              </a:rPr>
              <a:t> One critic (Timothy J. Madigan) calls the</a:t>
            </a:r>
          </a:p>
          <a:p>
            <a:r>
              <a:rPr lang="en-US" sz="1600" dirty="0" smtClean="0">
                <a:latin typeface="Times New Roman" pitchFamily="18" charset="0"/>
                <a:cs typeface="Times New Roman" pitchFamily="18" charset="0"/>
              </a:rPr>
              <a:t>fascination for/and drive to find the “secrets of</a:t>
            </a:r>
          </a:p>
          <a:p>
            <a:r>
              <a:rPr lang="en-US" sz="1600" dirty="0" smtClean="0">
                <a:latin typeface="Times New Roman" pitchFamily="18" charset="0"/>
                <a:cs typeface="Times New Roman" pitchFamily="18" charset="0"/>
              </a:rPr>
              <a:t>life” via newly created science/technologies ―</a:t>
            </a:r>
          </a:p>
          <a:p>
            <a:r>
              <a:rPr lang="en-US" sz="1600" dirty="0" smtClean="0">
                <a:latin typeface="Times New Roman" pitchFamily="18" charset="0"/>
                <a:cs typeface="Times New Roman" pitchFamily="18" charset="0"/>
              </a:rPr>
              <a:t>the </a:t>
            </a:r>
            <a:r>
              <a:rPr lang="en-US" sz="1600" dirty="0" smtClean="0">
                <a:solidFill>
                  <a:srgbClr val="FF0000"/>
                </a:solidFill>
                <a:latin typeface="Times New Roman" pitchFamily="18" charset="0"/>
                <a:cs typeface="Times New Roman" pitchFamily="18" charset="0"/>
              </a:rPr>
              <a:t>“</a:t>
            </a:r>
            <a:r>
              <a:rPr lang="en-US" sz="1600" b="1" dirty="0" smtClean="0">
                <a:solidFill>
                  <a:srgbClr val="FF0000"/>
                </a:solidFill>
                <a:latin typeface="Times New Roman" pitchFamily="18" charset="0"/>
                <a:cs typeface="Times New Roman" pitchFamily="18" charset="0"/>
              </a:rPr>
              <a:t>Frankenstein Impulse</a:t>
            </a:r>
            <a:r>
              <a:rPr lang="en-US" sz="1600" dirty="0" smtClean="0">
                <a:solidFill>
                  <a:srgbClr val="FF0000"/>
                </a:solidFill>
                <a:latin typeface="Times New Roman" pitchFamily="18" charset="0"/>
                <a:cs typeface="Times New Roman" pitchFamily="18" charset="0"/>
              </a:rPr>
              <a:t>.”</a:t>
            </a:r>
          </a:p>
          <a:p>
            <a:endParaRPr lang="en-US" sz="1600" dirty="0" smtClean="0">
              <a:solidFill>
                <a:srgbClr val="FF0000"/>
              </a:solidFill>
              <a:latin typeface="Times New Roman" pitchFamily="18" charset="0"/>
              <a:cs typeface="Times New Roman" pitchFamily="18" charset="0"/>
            </a:endParaRPr>
          </a:p>
          <a:p>
            <a:r>
              <a:rPr lang="en-US" sz="1200" dirty="0" smtClean="0">
                <a:solidFill>
                  <a:srgbClr val="FF0000"/>
                </a:solidFill>
                <a:latin typeface="Arial Narrow" pitchFamily="34" charset="0"/>
                <a:cs typeface="Times New Roman" pitchFamily="18" charset="0"/>
              </a:rPr>
              <a:t>“You seek for knowledge and wisdom, as I once did; and I</a:t>
            </a:r>
          </a:p>
          <a:p>
            <a:r>
              <a:rPr lang="en-US" sz="1200" dirty="0" smtClean="0">
                <a:solidFill>
                  <a:srgbClr val="FF0000"/>
                </a:solidFill>
                <a:latin typeface="Arial Narrow" pitchFamily="34" charset="0"/>
                <a:cs typeface="Times New Roman" pitchFamily="18" charset="0"/>
              </a:rPr>
              <a:t>ardently hope that the gratification of your wishes many not be</a:t>
            </a:r>
          </a:p>
          <a:p>
            <a:r>
              <a:rPr lang="en-US" sz="1200" dirty="0" smtClean="0">
                <a:solidFill>
                  <a:srgbClr val="FF0000"/>
                </a:solidFill>
                <a:latin typeface="Arial Narrow" pitchFamily="34" charset="0"/>
                <a:cs typeface="Times New Roman" pitchFamily="18" charset="0"/>
              </a:rPr>
              <a:t>a serpent to sting you, as mine has been . . . I imagine that you</a:t>
            </a:r>
          </a:p>
          <a:p>
            <a:r>
              <a:rPr lang="en-US" sz="1200" dirty="0" smtClean="0">
                <a:solidFill>
                  <a:srgbClr val="FF0000"/>
                </a:solidFill>
                <a:latin typeface="Arial Narrow" pitchFamily="34" charset="0"/>
                <a:cs typeface="Times New Roman" pitchFamily="18" charset="0"/>
              </a:rPr>
              <a:t>may deduce an apt moral from my tale, one that may direct you</a:t>
            </a:r>
          </a:p>
          <a:p>
            <a:r>
              <a:rPr lang="en-US" sz="1200" dirty="0" smtClean="0">
                <a:solidFill>
                  <a:srgbClr val="FF0000"/>
                </a:solidFill>
                <a:latin typeface="Arial Narrow" pitchFamily="34" charset="0"/>
                <a:cs typeface="Times New Roman" pitchFamily="18" charset="0"/>
              </a:rPr>
              <a:t>if you succeed in your undertaking and console you in case of</a:t>
            </a:r>
          </a:p>
          <a:p>
            <a:r>
              <a:rPr lang="en-US" sz="1200" dirty="0" smtClean="0">
                <a:solidFill>
                  <a:srgbClr val="FF0000"/>
                </a:solidFill>
                <a:latin typeface="Arial Narrow" pitchFamily="34" charset="0"/>
                <a:cs typeface="Times New Roman" pitchFamily="18" charset="0"/>
              </a:rPr>
              <a:t>failure.” ―Victor Frankenstein </a:t>
            </a:r>
          </a:p>
          <a:p>
            <a:r>
              <a:rPr lang="en-US" sz="1600" dirty="0" smtClean="0">
                <a:solidFill>
                  <a:srgbClr val="00B050"/>
                </a:solidFill>
                <a:latin typeface="Times New Roman" pitchFamily="18" charset="0"/>
                <a:cs typeface="Times New Roman" pitchFamily="18" charset="0"/>
              </a:rPr>
              <a:t>(pg #?)</a:t>
            </a:r>
            <a:endParaRPr lang="en-US" sz="1600" dirty="0">
              <a:solidFill>
                <a:srgbClr val="00B050"/>
              </a:solidFill>
              <a:latin typeface="Times New Roman" pitchFamily="18" charset="0"/>
              <a:cs typeface="Times New Roman" pitchFamily="18" charset="0"/>
            </a:endParaRPr>
          </a:p>
        </p:txBody>
      </p:sp>
      <p:sp>
        <p:nvSpPr>
          <p:cNvPr id="19" name="TextBox 18"/>
          <p:cNvSpPr txBox="1"/>
          <p:nvPr/>
        </p:nvSpPr>
        <p:spPr>
          <a:xfrm>
            <a:off x="4191000" y="867013"/>
            <a:ext cx="4953000" cy="3539430"/>
          </a:xfrm>
          <a:prstGeom prst="rect">
            <a:avLst/>
          </a:prstGeom>
          <a:noFill/>
        </p:spPr>
        <p:txBody>
          <a:bodyPr wrap="square" rtlCol="0">
            <a:spAutoFit/>
          </a:bodyPr>
          <a:lstStyle/>
          <a:p>
            <a:r>
              <a:rPr lang="en-US" sz="1400" u="sng" dirty="0" smtClean="0">
                <a:latin typeface="Arial Narrow" pitchFamily="34" charset="0"/>
              </a:rPr>
              <a:t>PROBLEM</a:t>
            </a:r>
            <a:r>
              <a:rPr lang="en-US" sz="1400" dirty="0" smtClean="0">
                <a:latin typeface="Arial Narrow" pitchFamily="34" charset="0"/>
              </a:rPr>
              <a:t>?</a:t>
            </a:r>
          </a:p>
          <a:p>
            <a:r>
              <a:rPr lang="en-US" sz="1400" dirty="0" smtClean="0">
                <a:latin typeface="Arial Narrow" pitchFamily="34" charset="0"/>
              </a:rPr>
              <a:t>We, as a society, are naturally suspicious @ the </a:t>
            </a:r>
            <a:r>
              <a:rPr lang="en-US" sz="1400" b="1" dirty="0" smtClean="0">
                <a:solidFill>
                  <a:srgbClr val="FF0000"/>
                </a:solidFill>
                <a:latin typeface="Arial Narrow" pitchFamily="34" charset="0"/>
              </a:rPr>
              <a:t>“mad scientist”</a:t>
            </a:r>
            <a:r>
              <a:rPr lang="en-US" sz="1400" dirty="0" smtClean="0">
                <a:latin typeface="Arial Narrow" pitchFamily="34" charset="0"/>
              </a:rPr>
              <a:t>―often</a:t>
            </a:r>
          </a:p>
          <a:p>
            <a:r>
              <a:rPr lang="en-US" sz="1400" dirty="0" smtClean="0">
                <a:latin typeface="Arial Narrow" pitchFamily="34" charset="0"/>
              </a:rPr>
              <a:t>condemning him/her for </a:t>
            </a:r>
            <a:r>
              <a:rPr lang="en-US" sz="1400" dirty="0" smtClean="0">
                <a:solidFill>
                  <a:srgbClr val="0070C0"/>
                </a:solidFill>
                <a:latin typeface="Arial Narrow" pitchFamily="34" charset="0"/>
              </a:rPr>
              <a:t>“</a:t>
            </a:r>
            <a:r>
              <a:rPr lang="en-US" sz="1400" u="sng" dirty="0" smtClean="0">
                <a:solidFill>
                  <a:srgbClr val="0070C0"/>
                </a:solidFill>
                <a:latin typeface="Arial Narrow" pitchFamily="34" charset="0"/>
              </a:rPr>
              <a:t>tampering in God’s domain</a:t>
            </a:r>
            <a:r>
              <a:rPr lang="en-US" sz="1400" dirty="0" smtClean="0">
                <a:solidFill>
                  <a:srgbClr val="0070C0"/>
                </a:solidFill>
                <a:latin typeface="Arial Narrow" pitchFamily="34" charset="0"/>
              </a:rPr>
              <a:t>.”</a:t>
            </a:r>
          </a:p>
          <a:p>
            <a:r>
              <a:rPr lang="en-US" sz="1400" b="1" dirty="0" smtClean="0">
                <a:solidFill>
                  <a:srgbClr val="FF0000"/>
                </a:solidFill>
                <a:latin typeface="Arial Narrow" pitchFamily="34" charset="0"/>
              </a:rPr>
              <a:t>Fears</a:t>
            </a:r>
            <a:r>
              <a:rPr lang="en-US" sz="1400" dirty="0" smtClean="0">
                <a:latin typeface="Arial Narrow" pitchFamily="34" charset="0"/>
              </a:rPr>
              <a:t>: </a:t>
            </a:r>
            <a:r>
              <a:rPr lang="en-US" sz="1400" b="1" dirty="0" smtClean="0">
                <a:solidFill>
                  <a:srgbClr val="FF0000"/>
                </a:solidFill>
                <a:latin typeface="Arial Narrow" pitchFamily="34" charset="0"/>
              </a:rPr>
              <a:t>Constant new discoveries in genetics</a:t>
            </a:r>
            <a:r>
              <a:rPr lang="en-US" sz="1400" dirty="0" smtClean="0">
                <a:latin typeface="Arial Narrow" pitchFamily="34" charset="0"/>
              </a:rPr>
              <a:t>.</a:t>
            </a:r>
          </a:p>
          <a:p>
            <a:r>
              <a:rPr lang="en-US" sz="1400" u="sng" dirty="0" smtClean="0">
                <a:solidFill>
                  <a:srgbClr val="FF0000"/>
                </a:solidFill>
                <a:latin typeface="Arial Narrow" pitchFamily="34" charset="0"/>
              </a:rPr>
              <a:t>Example</a:t>
            </a:r>
            <a:r>
              <a:rPr lang="en-US" sz="1400" dirty="0" smtClean="0">
                <a:latin typeface="Arial Narrow" pitchFamily="34" charset="0"/>
              </a:rPr>
              <a:t>: The FDA filed a lawsuit against the direct-to-consumer genetics company “</a:t>
            </a:r>
            <a:r>
              <a:rPr lang="en-US" sz="1400" b="1" dirty="0" smtClean="0">
                <a:solidFill>
                  <a:srgbClr val="0070C0"/>
                </a:solidFill>
                <a:latin typeface="Arial Narrow" pitchFamily="34" charset="0"/>
              </a:rPr>
              <a:t>23&amp;Me</a:t>
            </a:r>
            <a:r>
              <a:rPr lang="en-US" sz="1400" dirty="0" smtClean="0">
                <a:latin typeface="Arial Narrow" pitchFamily="34" charset="0"/>
              </a:rPr>
              <a:t>”(founded by a group of people including Anne </a:t>
            </a:r>
            <a:r>
              <a:rPr lang="en-US" sz="1400" dirty="0" err="1" smtClean="0">
                <a:latin typeface="Arial Narrow" pitchFamily="34" charset="0"/>
              </a:rPr>
              <a:t>Woicicki</a:t>
            </a:r>
            <a:r>
              <a:rPr lang="en-US" sz="1400" dirty="0" smtClean="0">
                <a:latin typeface="Arial Narrow" pitchFamily="34" charset="0"/>
              </a:rPr>
              <a:t>/Sergey </a:t>
            </a:r>
            <a:r>
              <a:rPr lang="en-US" sz="1400" dirty="0" err="1" smtClean="0">
                <a:latin typeface="Arial Narrow" pitchFamily="34" charset="0"/>
              </a:rPr>
              <a:t>Brin</a:t>
            </a:r>
            <a:r>
              <a:rPr lang="en-US" sz="1400" dirty="0" smtClean="0">
                <a:latin typeface="Arial Narrow" pitchFamily="34" charset="0"/>
              </a:rPr>
              <a:t>, now divorced) Pressing motive for Inc.,: </a:t>
            </a:r>
            <a:r>
              <a:rPr lang="en-US" sz="1400" dirty="0" err="1" smtClean="0">
                <a:latin typeface="Arial Narrow" pitchFamily="34" charset="0"/>
              </a:rPr>
              <a:t>Brin’s</a:t>
            </a:r>
            <a:r>
              <a:rPr lang="en-US" sz="1400" dirty="0" smtClean="0">
                <a:latin typeface="Arial Narrow" pitchFamily="34" charset="0"/>
              </a:rPr>
              <a:t> mother suffered from Parkinson’s disease . . . </a:t>
            </a:r>
            <a:r>
              <a:rPr lang="en-US" sz="1400" dirty="0" err="1" smtClean="0">
                <a:latin typeface="Arial Narrow" pitchFamily="34" charset="0"/>
              </a:rPr>
              <a:t>Brin</a:t>
            </a:r>
            <a:r>
              <a:rPr lang="en-US" sz="1400" dirty="0" smtClean="0">
                <a:latin typeface="Arial Narrow" pitchFamily="34" charset="0"/>
              </a:rPr>
              <a:t> wanted quick answers</a:t>
            </a:r>
          </a:p>
          <a:p>
            <a:r>
              <a:rPr lang="en-US" sz="1400" dirty="0" smtClean="0">
                <a:latin typeface="Arial Narrow" pitchFamily="34" charset="0"/>
              </a:rPr>
              <a:t>and was willing to pay $$$s to get it.</a:t>
            </a:r>
            <a:r>
              <a:rPr lang="en-US" sz="1400" i="1" dirty="0" smtClean="0">
                <a:latin typeface="Times New Roman" pitchFamily="18" charset="0"/>
                <a:cs typeface="Times New Roman" pitchFamily="18" charset="0"/>
              </a:rPr>
              <a:t> Helpful? Do you want to know?</a:t>
            </a:r>
            <a:r>
              <a:rPr lang="en-US" sz="1400" dirty="0" smtClean="0">
                <a:latin typeface="Arial Narrow" pitchFamily="34" charset="0"/>
              </a:rPr>
              <a:t> </a:t>
            </a:r>
            <a:endParaRPr lang="en-US" sz="1200" i="1" dirty="0" smtClean="0">
              <a:latin typeface="Times New Roman" pitchFamily="18" charset="0"/>
              <a:cs typeface="Times New Roman" pitchFamily="18" charset="0"/>
            </a:endParaRPr>
          </a:p>
          <a:p>
            <a:r>
              <a:rPr lang="en-US" sz="1400" u="sng" dirty="0" smtClean="0">
                <a:solidFill>
                  <a:srgbClr val="FF0000"/>
                </a:solidFill>
                <a:latin typeface="Arial Narrow" pitchFamily="34" charset="0"/>
              </a:rPr>
              <a:t>Example</a:t>
            </a:r>
            <a:r>
              <a:rPr lang="en-US" sz="1400" dirty="0" smtClean="0">
                <a:latin typeface="Arial Narrow" pitchFamily="34" charset="0"/>
              </a:rPr>
              <a:t>: Multiple </a:t>
            </a:r>
            <a:r>
              <a:rPr lang="en-US" sz="1400" dirty="0" err="1" smtClean="0">
                <a:latin typeface="Arial Narrow" pitchFamily="34" charset="0"/>
              </a:rPr>
              <a:t>BioTech</a:t>
            </a:r>
            <a:r>
              <a:rPr lang="en-US" sz="1400" dirty="0" smtClean="0">
                <a:latin typeface="Arial Narrow" pitchFamily="34" charset="0"/>
              </a:rPr>
              <a:t> </a:t>
            </a:r>
            <a:r>
              <a:rPr lang="en-US" sz="1400" b="1" dirty="0" smtClean="0">
                <a:solidFill>
                  <a:srgbClr val="0070C0"/>
                </a:solidFill>
                <a:latin typeface="Arial Narrow" pitchFamily="34" charset="0"/>
              </a:rPr>
              <a:t>cloning </a:t>
            </a:r>
            <a:r>
              <a:rPr lang="en-US" sz="1400" dirty="0" smtClean="0">
                <a:latin typeface="Arial Narrow" pitchFamily="34" charset="0"/>
              </a:rPr>
              <a:t>manufacturers. Ethics anyone?</a:t>
            </a:r>
          </a:p>
          <a:p>
            <a:r>
              <a:rPr lang="en-US" sz="1400" u="sng" dirty="0" smtClean="0">
                <a:solidFill>
                  <a:srgbClr val="FF0000"/>
                </a:solidFill>
                <a:latin typeface="Arial Narrow" pitchFamily="34" charset="0"/>
              </a:rPr>
              <a:t>Example</a:t>
            </a:r>
            <a:r>
              <a:rPr lang="en-US" sz="1400" dirty="0" smtClean="0">
                <a:solidFill>
                  <a:srgbClr val="FF0000"/>
                </a:solidFill>
                <a:latin typeface="Arial Narrow" pitchFamily="34" charset="0"/>
              </a:rPr>
              <a:t>: </a:t>
            </a:r>
            <a:r>
              <a:rPr lang="en-US" sz="1400" b="1" dirty="0" smtClean="0">
                <a:solidFill>
                  <a:srgbClr val="0070C0"/>
                </a:solidFill>
                <a:latin typeface="Arial Narrow" pitchFamily="34" charset="0"/>
              </a:rPr>
              <a:t>Stem Cell Research </a:t>
            </a:r>
            <a:r>
              <a:rPr lang="en-US" sz="1400" dirty="0" smtClean="0">
                <a:latin typeface="Arial Narrow" pitchFamily="34" charset="0"/>
              </a:rPr>
              <a:t>. . .  ties with </a:t>
            </a:r>
            <a:r>
              <a:rPr lang="en-US" sz="1400" u="sng" dirty="0" smtClean="0">
                <a:solidFill>
                  <a:srgbClr val="FF0000"/>
                </a:solidFill>
                <a:latin typeface="Arial Narrow" pitchFamily="34" charset="0"/>
              </a:rPr>
              <a:t>Victor’s Question</a:t>
            </a:r>
            <a:r>
              <a:rPr lang="en-US" sz="1400" dirty="0" smtClean="0">
                <a:latin typeface="Arial Narrow" pitchFamily="34" charset="0"/>
              </a:rPr>
              <a:t>:</a:t>
            </a:r>
          </a:p>
          <a:p>
            <a:r>
              <a:rPr lang="en-US" sz="1400" dirty="0" smtClean="0">
                <a:latin typeface="Arial Narrow" pitchFamily="34" charset="0"/>
              </a:rPr>
              <a:t>”</a:t>
            </a:r>
            <a:r>
              <a:rPr lang="en-US" sz="1400" u="sng" dirty="0" smtClean="0">
                <a:latin typeface="Arial Narrow" pitchFamily="34" charset="0"/>
              </a:rPr>
              <a:t>Whence, I often asked myself, did the principle of life proceed</a:t>
            </a:r>
            <a:r>
              <a:rPr lang="en-US" sz="1400" dirty="0" smtClean="0">
                <a:latin typeface="Arial Narrow" pitchFamily="34" charset="0"/>
              </a:rPr>
              <a:t>?” </a:t>
            </a:r>
            <a:r>
              <a:rPr lang="en-US" sz="1400" dirty="0" smtClean="0">
                <a:solidFill>
                  <a:srgbClr val="00B050"/>
                </a:solidFill>
                <a:latin typeface="Arial Narrow" pitchFamily="34" charset="0"/>
              </a:rPr>
              <a:t>(pg. #?)</a:t>
            </a:r>
          </a:p>
          <a:p>
            <a:r>
              <a:rPr lang="en-US" sz="1400" dirty="0" smtClean="0">
                <a:latin typeface="Arial Narrow" pitchFamily="34" charset="0"/>
              </a:rPr>
              <a:t>Biologically speaking, some say . . . moment of conception. Others say  various stages of fetus development.  Bottom line … Moral ambiguity.</a:t>
            </a:r>
          </a:p>
          <a:p>
            <a:r>
              <a:rPr lang="en-US" sz="1400" u="sng" dirty="0" smtClean="0">
                <a:solidFill>
                  <a:srgbClr val="FF0000"/>
                </a:solidFill>
                <a:latin typeface="Arial Narrow" pitchFamily="34" charset="0"/>
              </a:rPr>
              <a:t>Example</a:t>
            </a:r>
            <a:r>
              <a:rPr lang="en-US" sz="1400" dirty="0" smtClean="0">
                <a:solidFill>
                  <a:srgbClr val="FF0000"/>
                </a:solidFill>
                <a:latin typeface="Arial Narrow" pitchFamily="34" charset="0"/>
              </a:rPr>
              <a:t>: </a:t>
            </a:r>
            <a:r>
              <a:rPr lang="en-US" sz="1400" b="1" dirty="0" smtClean="0">
                <a:solidFill>
                  <a:srgbClr val="0070C0"/>
                </a:solidFill>
                <a:latin typeface="Arial Narrow" pitchFamily="34" charset="0"/>
              </a:rPr>
              <a:t>Abortion.</a:t>
            </a:r>
          </a:p>
          <a:p>
            <a:r>
              <a:rPr lang="en-US" sz="1400" u="sng" dirty="0" smtClean="0">
                <a:solidFill>
                  <a:srgbClr val="FF0000"/>
                </a:solidFill>
                <a:latin typeface="Arial Narrow" pitchFamily="34" charset="0"/>
              </a:rPr>
              <a:t>Example</a:t>
            </a:r>
            <a:r>
              <a:rPr lang="en-US" sz="1400" dirty="0" smtClean="0">
                <a:solidFill>
                  <a:srgbClr val="FF0000"/>
                </a:solidFill>
                <a:latin typeface="Arial Narrow" pitchFamily="34" charset="0"/>
              </a:rPr>
              <a:t>: </a:t>
            </a:r>
            <a:r>
              <a:rPr lang="en-US" sz="1400" b="1" dirty="0" smtClean="0">
                <a:solidFill>
                  <a:srgbClr val="0070C0"/>
                </a:solidFill>
                <a:latin typeface="Arial Narrow" pitchFamily="34" charset="0"/>
              </a:rPr>
              <a:t>Euthanasia.</a:t>
            </a:r>
            <a:endParaRPr lang="en-US" sz="1400" dirty="0">
              <a:solidFill>
                <a:srgbClr val="0070C0"/>
              </a:solidFill>
              <a:latin typeface="Arial Narrow" pitchFamily="34" charset="0"/>
            </a:endParaRPr>
          </a:p>
        </p:txBody>
      </p:sp>
      <p:sp>
        <p:nvSpPr>
          <p:cNvPr id="20" name="TextBox 19"/>
          <p:cNvSpPr txBox="1"/>
          <p:nvPr/>
        </p:nvSpPr>
        <p:spPr>
          <a:xfrm>
            <a:off x="0" y="4848761"/>
            <a:ext cx="3895618" cy="1323439"/>
          </a:xfrm>
          <a:prstGeom prst="rect">
            <a:avLst/>
          </a:prstGeom>
          <a:noFill/>
        </p:spPr>
        <p:txBody>
          <a:bodyPr wrap="none" rtlCol="0">
            <a:spAutoFit/>
          </a:bodyPr>
          <a:lstStyle/>
          <a:p>
            <a:pPr>
              <a:buFont typeface="Arial" pitchFamily="34" charset="0"/>
              <a:buChar char="•"/>
            </a:pPr>
            <a:r>
              <a:rPr lang="en-US" sz="1600" dirty="0" smtClean="0">
                <a:latin typeface="Times New Roman" pitchFamily="18" charset="0"/>
                <a:cs typeface="Times New Roman" pitchFamily="18" charset="0"/>
              </a:rPr>
              <a:t> Many accuse Victor Frankenstein as having</a:t>
            </a:r>
          </a:p>
          <a:p>
            <a:r>
              <a:rPr lang="en-US" sz="1600" dirty="0" smtClean="0">
                <a:latin typeface="Times New Roman" pitchFamily="18" charset="0"/>
                <a:cs typeface="Times New Roman" pitchFamily="18" charset="0"/>
              </a:rPr>
              <a:t>the character defect of </a:t>
            </a:r>
            <a:r>
              <a:rPr lang="en-US" sz="1600" b="1" dirty="0" smtClean="0">
                <a:solidFill>
                  <a:srgbClr val="FF0000"/>
                </a:solidFill>
                <a:latin typeface="Times New Roman" pitchFamily="18" charset="0"/>
                <a:cs typeface="Times New Roman" pitchFamily="18" charset="0"/>
              </a:rPr>
              <a:t>hubris</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extreme</a:t>
            </a:r>
          </a:p>
          <a:p>
            <a:r>
              <a:rPr lang="en-US" sz="1600" u="sng" dirty="0" smtClean="0">
                <a:latin typeface="Times New Roman" pitchFamily="18" charset="0"/>
                <a:cs typeface="Times New Roman" pitchFamily="18" charset="0"/>
              </a:rPr>
              <a:t>arrogance</a:t>
            </a:r>
            <a:r>
              <a:rPr lang="en-US" sz="1600" dirty="0" smtClean="0">
                <a:latin typeface="Times New Roman" pitchFamily="18" charset="0"/>
                <a:cs typeface="Times New Roman" pitchFamily="18" charset="0"/>
              </a:rPr>
              <a:t>], </a:t>
            </a:r>
            <a:r>
              <a:rPr lang="en-US" sz="1600" b="1" dirty="0" smtClean="0">
                <a:solidFill>
                  <a:srgbClr val="FF0000"/>
                </a:solidFill>
                <a:latin typeface="Times New Roman" pitchFamily="18" charset="0"/>
                <a:cs typeface="Times New Roman" pitchFamily="18" charset="0"/>
              </a:rPr>
              <a:t>attempting to be like God</a:t>
            </a:r>
            <a:r>
              <a:rPr lang="en-US" sz="1600" dirty="0" smtClean="0">
                <a:latin typeface="Times New Roman" pitchFamily="18" charset="0"/>
                <a:cs typeface="Times New Roman" pitchFamily="18" charset="0"/>
              </a:rPr>
              <a:t>.</a:t>
            </a:r>
          </a:p>
          <a:p>
            <a:r>
              <a:rPr lang="en-US" sz="1600" dirty="0" smtClean="0">
                <a:latin typeface="Times New Roman" pitchFamily="18" charset="0"/>
                <a:cs typeface="Times New Roman" pitchFamily="18" charset="0"/>
              </a:rPr>
              <a:t>It can be argued that it’s Victor’s hubris that</a:t>
            </a:r>
          </a:p>
          <a:p>
            <a:r>
              <a:rPr lang="en-US" sz="1600" dirty="0" smtClean="0">
                <a:latin typeface="Times New Roman" pitchFamily="18" charset="0"/>
                <a:cs typeface="Times New Roman" pitchFamily="18" charset="0"/>
              </a:rPr>
              <a:t>causes his eventual downfall.</a:t>
            </a:r>
          </a:p>
        </p:txBody>
      </p:sp>
      <p:sp>
        <p:nvSpPr>
          <p:cNvPr id="21" name="TextBox 20"/>
          <p:cNvSpPr txBox="1"/>
          <p:nvPr/>
        </p:nvSpPr>
        <p:spPr>
          <a:xfrm>
            <a:off x="4191000" y="4800600"/>
            <a:ext cx="4953000" cy="1384995"/>
          </a:xfrm>
          <a:prstGeom prst="rect">
            <a:avLst/>
          </a:prstGeom>
          <a:noFill/>
        </p:spPr>
        <p:txBody>
          <a:bodyPr wrap="square" rtlCol="0">
            <a:spAutoFit/>
          </a:bodyPr>
          <a:lstStyle/>
          <a:p>
            <a:r>
              <a:rPr lang="en-US" sz="1400" b="1" dirty="0" smtClean="0">
                <a:solidFill>
                  <a:srgbClr val="0070C0"/>
                </a:solidFill>
                <a:latin typeface="Arial Narrow" pitchFamily="34" charset="0"/>
              </a:rPr>
              <a:t>My Thoughts . . . </a:t>
            </a:r>
          </a:p>
          <a:p>
            <a:r>
              <a:rPr lang="en-US" sz="1400" dirty="0" smtClean="0">
                <a:solidFill>
                  <a:srgbClr val="00B050"/>
                </a:solidFill>
                <a:latin typeface="Arial Narrow" pitchFamily="34" charset="0"/>
              </a:rPr>
              <a:t>My guess is that this character “defect</a:t>
            </a:r>
            <a:r>
              <a:rPr lang="en-US" sz="1400" smtClean="0">
                <a:solidFill>
                  <a:srgbClr val="00B050"/>
                </a:solidFill>
                <a:latin typeface="Arial Narrow" pitchFamily="34" charset="0"/>
              </a:rPr>
              <a:t>” of </a:t>
            </a:r>
            <a:r>
              <a:rPr lang="en-US" sz="1400" dirty="0" smtClean="0">
                <a:solidFill>
                  <a:srgbClr val="00B050"/>
                </a:solidFill>
                <a:latin typeface="Arial Narrow" pitchFamily="34" charset="0"/>
              </a:rPr>
              <a:t>hubris is common to</a:t>
            </a:r>
          </a:p>
          <a:p>
            <a:r>
              <a:rPr lang="en-US" sz="1400" dirty="0" smtClean="0">
                <a:solidFill>
                  <a:srgbClr val="00B050"/>
                </a:solidFill>
                <a:latin typeface="Arial Narrow" pitchFamily="34" charset="0"/>
              </a:rPr>
              <a:t>every </a:t>
            </a:r>
            <a:r>
              <a:rPr lang="en-US" sz="1400" b="1" dirty="0" smtClean="0">
                <a:solidFill>
                  <a:srgbClr val="FF0000"/>
                </a:solidFill>
                <a:latin typeface="Arial Narrow" pitchFamily="34" charset="0"/>
              </a:rPr>
              <a:t>risk taker </a:t>
            </a:r>
            <a:r>
              <a:rPr lang="en-US" sz="1400" dirty="0" smtClean="0">
                <a:solidFill>
                  <a:srgbClr val="00B050"/>
                </a:solidFill>
                <a:latin typeface="Arial Narrow" pitchFamily="34" charset="0"/>
              </a:rPr>
              <a:t>. . . Whether in their work </a:t>
            </a:r>
            <a:r>
              <a:rPr lang="en-US" sz="1400" i="1" dirty="0" smtClean="0">
                <a:solidFill>
                  <a:srgbClr val="00B050"/>
                </a:solidFill>
                <a:latin typeface="Times New Roman" pitchFamily="18" charset="0"/>
                <a:cs typeface="Times New Roman" pitchFamily="18" charset="0"/>
              </a:rPr>
              <a:t>(i.e., inventing a new product). </a:t>
            </a:r>
            <a:r>
              <a:rPr lang="en-US" sz="1400" dirty="0" smtClean="0">
                <a:solidFill>
                  <a:srgbClr val="00B050"/>
                </a:solidFill>
                <a:latin typeface="Arial Narrow" pitchFamily="34" charset="0"/>
              </a:rPr>
              <a:t>or play </a:t>
            </a:r>
            <a:r>
              <a:rPr lang="en-US" sz="1400" i="1" dirty="0" smtClean="0">
                <a:solidFill>
                  <a:srgbClr val="00B050"/>
                </a:solidFill>
                <a:latin typeface="Times New Roman" pitchFamily="18" charset="0"/>
                <a:cs typeface="Times New Roman" pitchFamily="18" charset="0"/>
              </a:rPr>
              <a:t>(i.e., sky diving!). </a:t>
            </a:r>
            <a:r>
              <a:rPr lang="en-US" sz="1400" dirty="0" smtClean="0">
                <a:solidFill>
                  <a:srgbClr val="00B050"/>
                </a:solidFill>
                <a:latin typeface="Arial Narrow" pitchFamily="34" charset="0"/>
                <a:cs typeface="Times New Roman" pitchFamily="18" charset="0"/>
              </a:rPr>
              <a:t>It’s a</a:t>
            </a:r>
            <a:r>
              <a:rPr lang="en-US" sz="1400" dirty="0" smtClean="0">
                <a:solidFill>
                  <a:srgbClr val="00B050"/>
                </a:solidFill>
                <a:latin typeface="Arial Narrow" pitchFamily="34" charset="0"/>
              </a:rPr>
              <a:t> feeling of invincibility</a:t>
            </a:r>
            <a:r>
              <a:rPr lang="en-US" sz="1400" dirty="0" smtClean="0">
                <a:solidFill>
                  <a:srgbClr val="00B050"/>
                </a:solidFill>
                <a:latin typeface="Palatino Linotype"/>
              </a:rPr>
              <a:t>―</a:t>
            </a:r>
          </a:p>
          <a:p>
            <a:r>
              <a:rPr lang="en-US" sz="1400" dirty="0" smtClean="0">
                <a:solidFill>
                  <a:srgbClr val="00B050"/>
                </a:solidFill>
                <a:latin typeface="Arial Narrow" pitchFamily="34" charset="0"/>
                <a:cs typeface="Times New Roman" pitchFamily="18" charset="0"/>
              </a:rPr>
              <a:t>a philosophy that agrees with  </a:t>
            </a:r>
            <a:r>
              <a:rPr lang="en-US" sz="1400" dirty="0" smtClean="0">
                <a:latin typeface="Arial Narrow" pitchFamily="34" charset="0"/>
                <a:cs typeface="Times New Roman" pitchFamily="18" charset="0"/>
              </a:rPr>
              <a:t>Romantics era </a:t>
            </a:r>
            <a:r>
              <a:rPr lang="en-US" sz="1400" dirty="0" smtClean="0">
                <a:solidFill>
                  <a:srgbClr val="00B050"/>
                </a:solidFill>
                <a:latin typeface="Arial Narrow" pitchFamily="34" charset="0"/>
                <a:cs typeface="Times New Roman" pitchFamily="18" charset="0"/>
              </a:rPr>
              <a:t>of an individual believing  one’s above the crowd (</a:t>
            </a:r>
            <a:r>
              <a:rPr lang="en-US" sz="1400" dirty="0" smtClean="0">
                <a:latin typeface="Arial Narrow" pitchFamily="34" charset="0"/>
                <a:cs typeface="Times New Roman" pitchFamily="18" charset="0"/>
              </a:rPr>
              <a:t>a prophet</a:t>
            </a:r>
            <a:r>
              <a:rPr lang="en-US" sz="1400" dirty="0" smtClean="0">
                <a:solidFill>
                  <a:srgbClr val="00B050"/>
                </a:solidFill>
                <a:latin typeface="Arial Narrow" pitchFamily="34" charset="0"/>
                <a:cs typeface="Times New Roman" pitchFamily="18" charset="0"/>
              </a:rPr>
              <a:t>) and </a:t>
            </a:r>
            <a:r>
              <a:rPr lang="en-US" sz="1400" dirty="0" smtClean="0">
                <a:latin typeface="Arial Narrow" pitchFamily="34" charset="0"/>
                <a:cs typeface="Times New Roman" pitchFamily="18" charset="0"/>
              </a:rPr>
              <a:t>must teach followers</a:t>
            </a:r>
            <a:r>
              <a:rPr lang="en-US" sz="1400" dirty="0" smtClean="0">
                <a:solidFill>
                  <a:srgbClr val="00B050"/>
                </a:solidFill>
                <a:latin typeface="Arial Narrow" pitchFamily="34" charset="0"/>
                <a:cs typeface="Times New Roman" pitchFamily="18" charset="0"/>
              </a:rPr>
              <a:t>.</a:t>
            </a:r>
            <a:endParaRPr lang="en-US" sz="1200" dirty="0" smtClean="0">
              <a:solidFill>
                <a:srgbClr val="00B050"/>
              </a:solidFill>
              <a:latin typeface="Arial Narrow" pitchFamily="34"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91000" y="1066800"/>
            <a:ext cx="4876800" cy="29718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191000" y="1066800"/>
            <a:ext cx="4953000" cy="2893100"/>
          </a:xfrm>
          <a:prstGeom prst="rect">
            <a:avLst/>
          </a:prstGeom>
          <a:noFill/>
        </p:spPr>
        <p:txBody>
          <a:bodyPr wrap="square" rtlCol="0">
            <a:spAutoFit/>
          </a:bodyPr>
          <a:lstStyle/>
          <a:p>
            <a:r>
              <a:rPr lang="en-US" sz="1400" u="sng" dirty="0" smtClean="0">
                <a:latin typeface="Arial Narrow" pitchFamily="34" charset="0"/>
              </a:rPr>
              <a:t>What Does </a:t>
            </a:r>
            <a:r>
              <a:rPr lang="en-US" sz="1400" b="1" u="sng" dirty="0" smtClean="0">
                <a:solidFill>
                  <a:srgbClr val="FF0000"/>
                </a:solidFill>
                <a:latin typeface="Arial Narrow" pitchFamily="34" charset="0"/>
              </a:rPr>
              <a:t>Mary Shelley </a:t>
            </a:r>
            <a:r>
              <a:rPr lang="en-US" sz="1400" u="sng" dirty="0" smtClean="0">
                <a:latin typeface="Arial Narrow" pitchFamily="34" charset="0"/>
              </a:rPr>
              <a:t>think @ </a:t>
            </a:r>
            <a:r>
              <a:rPr lang="en-US" sz="1400" b="1" u="sng" dirty="0" smtClean="0">
                <a:solidFill>
                  <a:srgbClr val="FF0000"/>
                </a:solidFill>
                <a:latin typeface="Arial Narrow" pitchFamily="34" charset="0"/>
              </a:rPr>
              <a:t>hubris</a:t>
            </a:r>
            <a:r>
              <a:rPr lang="en-US" sz="1400" u="sng" dirty="0" smtClean="0">
                <a:latin typeface="Arial Narrow" pitchFamily="34" charset="0"/>
              </a:rPr>
              <a:t>?</a:t>
            </a:r>
            <a:endParaRPr lang="en-US" sz="1400" dirty="0" smtClean="0">
              <a:latin typeface="Arial Narrow" pitchFamily="34" charset="0"/>
            </a:endParaRPr>
          </a:p>
          <a:p>
            <a:r>
              <a:rPr lang="en-US" sz="1400" u="sng" dirty="0" smtClean="0">
                <a:solidFill>
                  <a:srgbClr val="FF0000"/>
                </a:solidFill>
                <a:latin typeface="Arial Narrow" pitchFamily="34" charset="0"/>
              </a:rPr>
              <a:t>HISTORY</a:t>
            </a:r>
            <a:r>
              <a:rPr lang="en-US" sz="1400" dirty="0" smtClean="0">
                <a:latin typeface="Arial Narrow" pitchFamily="34" charset="0"/>
              </a:rPr>
              <a:t>: (19) year old Mary Shelley was raised in a </a:t>
            </a:r>
            <a:r>
              <a:rPr lang="en-US" sz="1400" dirty="0" err="1" smtClean="0">
                <a:latin typeface="Arial Narrow" pitchFamily="34" charset="0"/>
              </a:rPr>
              <a:t>freethought</a:t>
            </a:r>
            <a:r>
              <a:rPr lang="en-US" sz="1400" dirty="0" smtClean="0">
                <a:latin typeface="Arial Narrow" pitchFamily="34" charset="0"/>
              </a:rPr>
              <a:t> household. Her parents (Mary Wollstonecraft/William Godwin) were very much Enlightenment rationalists. Progressive minds. Forward thinkers.</a:t>
            </a:r>
          </a:p>
          <a:p>
            <a:r>
              <a:rPr lang="en-US" sz="1400" dirty="0" smtClean="0">
                <a:latin typeface="Arial Narrow" pitchFamily="34" charset="0"/>
              </a:rPr>
              <a:t>Married to poet </a:t>
            </a:r>
            <a:r>
              <a:rPr lang="en-US" sz="1400" b="1" dirty="0" smtClean="0">
                <a:solidFill>
                  <a:srgbClr val="FF0000"/>
                </a:solidFill>
                <a:latin typeface="Arial Narrow" pitchFamily="34" charset="0"/>
              </a:rPr>
              <a:t>Percy </a:t>
            </a:r>
            <a:r>
              <a:rPr lang="en-US" sz="1400" b="1" dirty="0" err="1" smtClean="0">
                <a:solidFill>
                  <a:srgbClr val="FF0000"/>
                </a:solidFill>
                <a:latin typeface="Arial Narrow" pitchFamily="34" charset="0"/>
              </a:rPr>
              <a:t>Bysshe</a:t>
            </a:r>
            <a:r>
              <a:rPr lang="en-US" sz="1400" b="1" dirty="0" smtClean="0">
                <a:solidFill>
                  <a:srgbClr val="FF0000"/>
                </a:solidFill>
                <a:latin typeface="Arial Narrow" pitchFamily="34" charset="0"/>
              </a:rPr>
              <a:t> Shelley </a:t>
            </a:r>
            <a:r>
              <a:rPr lang="en-US" sz="1400" dirty="0" smtClean="0">
                <a:latin typeface="Arial Narrow" pitchFamily="34" charset="0"/>
              </a:rPr>
              <a:t>[married 1816-1822].</a:t>
            </a:r>
          </a:p>
          <a:p>
            <a:r>
              <a:rPr lang="en-US" sz="1400" dirty="0" smtClean="0">
                <a:latin typeface="Arial Narrow" pitchFamily="34" charset="0"/>
              </a:rPr>
              <a:t>Percy co-authored the pamphlet </a:t>
            </a:r>
            <a:r>
              <a:rPr lang="en-US" sz="1400" b="1" i="1" dirty="0" smtClean="0">
                <a:solidFill>
                  <a:srgbClr val="FF0000"/>
                </a:solidFill>
                <a:latin typeface="Arial Narrow" pitchFamily="34" charset="0"/>
              </a:rPr>
              <a:t>The Necessity of Atheism </a:t>
            </a:r>
            <a:r>
              <a:rPr lang="en-US" sz="1400" dirty="0" smtClean="0">
                <a:latin typeface="Arial Narrow" pitchFamily="34" charset="0"/>
              </a:rPr>
              <a:t>and Mary</a:t>
            </a:r>
          </a:p>
          <a:p>
            <a:r>
              <a:rPr lang="en-US" sz="1400" dirty="0" smtClean="0">
                <a:latin typeface="Arial Narrow" pitchFamily="34" charset="0"/>
              </a:rPr>
              <a:t>was </a:t>
            </a:r>
            <a:r>
              <a:rPr lang="en-US" sz="1400" u="sng" dirty="0" smtClean="0">
                <a:latin typeface="Arial Narrow" pitchFamily="34" charset="0"/>
              </a:rPr>
              <a:t>not reared in a pious religious tradition</a:t>
            </a:r>
            <a:r>
              <a:rPr lang="en-US" sz="1400" dirty="0" smtClean="0">
                <a:latin typeface="Arial Narrow" pitchFamily="34" charset="0"/>
              </a:rPr>
              <a:t> and had </a:t>
            </a:r>
            <a:r>
              <a:rPr lang="en-US" sz="1400" dirty="0" smtClean="0">
                <a:solidFill>
                  <a:srgbClr val="FF0000"/>
                </a:solidFill>
                <a:latin typeface="Arial Narrow" pitchFamily="34" charset="0"/>
              </a:rPr>
              <a:t>no qualms @</a:t>
            </a:r>
          </a:p>
          <a:p>
            <a:r>
              <a:rPr lang="en-US" sz="1400" dirty="0" smtClean="0">
                <a:solidFill>
                  <a:srgbClr val="FF0000"/>
                </a:solidFill>
                <a:latin typeface="Arial Narrow" pitchFamily="34" charset="0"/>
              </a:rPr>
              <a:t>humans playing God</a:t>
            </a:r>
            <a:r>
              <a:rPr lang="en-US" sz="1400" dirty="0" smtClean="0">
                <a:latin typeface="Arial Narrow" pitchFamily="34" charset="0"/>
              </a:rPr>
              <a:t>. For her, no one had the corner market on human creation.</a:t>
            </a:r>
          </a:p>
          <a:p>
            <a:r>
              <a:rPr lang="en-US" sz="1400" u="sng" dirty="0" smtClean="0">
                <a:solidFill>
                  <a:srgbClr val="FF0000"/>
                </a:solidFill>
                <a:latin typeface="Arial Narrow" pitchFamily="34" charset="0"/>
              </a:rPr>
              <a:t>Mary and Percy attended a science lecture</a:t>
            </a:r>
            <a:r>
              <a:rPr lang="en-US" sz="1400" dirty="0" smtClean="0">
                <a:solidFill>
                  <a:srgbClr val="FF0000"/>
                </a:solidFill>
                <a:latin typeface="Arial Narrow" pitchFamily="34" charset="0"/>
              </a:rPr>
              <a:t> </a:t>
            </a:r>
            <a:r>
              <a:rPr lang="en-US" sz="1400" dirty="0" smtClean="0">
                <a:latin typeface="Arial Narrow" pitchFamily="34" charset="0"/>
              </a:rPr>
              <a:t>(England Dec. 28, 1814).</a:t>
            </a:r>
          </a:p>
          <a:p>
            <a:r>
              <a:rPr lang="en-US" sz="1400" dirty="0" smtClean="0">
                <a:latin typeface="Arial Narrow" pitchFamily="34" charset="0"/>
              </a:rPr>
              <a:t>This fact was recorded in Mary’s diaries. (3) yrs before </a:t>
            </a:r>
            <a:r>
              <a:rPr lang="en-US" sz="1400" i="1" dirty="0" smtClean="0">
                <a:latin typeface="Arial Narrow" pitchFamily="34" charset="0"/>
              </a:rPr>
              <a:t>Frankenstein</a:t>
            </a:r>
          </a:p>
          <a:p>
            <a:r>
              <a:rPr lang="en-US" sz="1400" dirty="0" smtClean="0">
                <a:latin typeface="Arial Narrow" pitchFamily="34" charset="0"/>
              </a:rPr>
              <a:t>was published. Scientist: </a:t>
            </a:r>
            <a:r>
              <a:rPr lang="en-US" sz="1400" u="sng" dirty="0" smtClean="0">
                <a:solidFill>
                  <a:srgbClr val="FF0000"/>
                </a:solidFill>
                <a:latin typeface="Arial Narrow" pitchFamily="34" charset="0"/>
              </a:rPr>
              <a:t>Andrew Crosse/attempted to bring life to</a:t>
            </a:r>
          </a:p>
          <a:p>
            <a:r>
              <a:rPr lang="en-US" sz="1400" u="sng" dirty="0" smtClean="0">
                <a:solidFill>
                  <a:srgbClr val="FF0000"/>
                </a:solidFill>
                <a:latin typeface="Arial Narrow" pitchFamily="34" charset="0"/>
              </a:rPr>
              <a:t>inanimate objects using electricity</a:t>
            </a:r>
            <a:r>
              <a:rPr lang="en-US" sz="1400" dirty="0" smtClean="0">
                <a:latin typeface="Arial Narrow" pitchFamily="34" charset="0"/>
              </a:rPr>
              <a:t>.</a:t>
            </a:r>
          </a:p>
        </p:txBody>
      </p:sp>
      <p:sp>
        <p:nvSpPr>
          <p:cNvPr id="6" name="TextBox 5"/>
          <p:cNvSpPr txBox="1"/>
          <p:nvPr/>
        </p:nvSpPr>
        <p:spPr>
          <a:xfrm>
            <a:off x="1039547" y="7203"/>
            <a:ext cx="3303853" cy="830997"/>
          </a:xfrm>
          <a:prstGeom prst="rect">
            <a:avLst/>
          </a:prstGeom>
          <a:noFill/>
        </p:spPr>
        <p:txBody>
          <a:bodyPr wrap="none" rtlCol="0">
            <a:spAutoFit/>
          </a:bodyPr>
          <a:lstStyle/>
          <a:p>
            <a:pPr marL="571500" indent="-571500"/>
            <a:r>
              <a:rPr lang="en-US" sz="2400" dirty="0" smtClean="0">
                <a:latin typeface="Arial Narrow" pitchFamily="34" charset="0"/>
              </a:rPr>
              <a:t>Tampering in God’s Domain</a:t>
            </a:r>
          </a:p>
          <a:p>
            <a:pPr marL="571500" indent="-571500"/>
            <a:r>
              <a:rPr lang="en-US" sz="2400" dirty="0" smtClean="0">
                <a:solidFill>
                  <a:srgbClr val="FF0000"/>
                </a:solidFill>
                <a:latin typeface="Arial Narrow" pitchFamily="34" charset="0"/>
              </a:rPr>
              <a:t>(continued . . .)</a:t>
            </a:r>
          </a:p>
        </p:txBody>
      </p:sp>
      <p:grpSp>
        <p:nvGrpSpPr>
          <p:cNvPr id="7" name="Group 6"/>
          <p:cNvGrpSpPr/>
          <p:nvPr/>
        </p:nvGrpSpPr>
        <p:grpSpPr>
          <a:xfrm>
            <a:off x="0" y="76200"/>
            <a:ext cx="1219200" cy="984885"/>
            <a:chOff x="1143000" y="3505200"/>
            <a:chExt cx="1219200" cy="984885"/>
          </a:xfrm>
        </p:grpSpPr>
        <p:sp>
          <p:nvSpPr>
            <p:cNvPr id="8" name="Rectangle 7"/>
            <p:cNvSpPr/>
            <p:nvPr/>
          </p:nvSpPr>
          <p:spPr>
            <a:xfrm>
              <a:off x="1295400" y="3510915"/>
              <a:ext cx="914400" cy="8324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143000" y="3505200"/>
              <a:ext cx="1219200" cy="984885"/>
            </a:xfrm>
            <a:prstGeom prst="rect">
              <a:avLst/>
            </a:prstGeom>
            <a:noFill/>
            <a:ln>
              <a:noFill/>
            </a:ln>
          </p:spPr>
          <p:txBody>
            <a:bodyPr wrap="square" rtlCol="0">
              <a:spAutoFit/>
            </a:bodyPr>
            <a:lstStyle/>
            <a:p>
              <a:pPr algn="ctr"/>
              <a:r>
                <a:rPr lang="en-US" sz="4000" dirty="0" smtClean="0">
                  <a:solidFill>
                    <a:srgbClr val="FFFF00"/>
                  </a:solidFill>
                  <a:latin typeface="Franklin Gothic Medium" pitchFamily="34" charset="0"/>
                </a:rPr>
                <a:t>#5</a:t>
              </a:r>
            </a:p>
            <a:p>
              <a:endParaRPr lang="en-US" dirty="0"/>
            </a:p>
          </p:txBody>
        </p:sp>
      </p:grpSp>
      <p:sp>
        <p:nvSpPr>
          <p:cNvPr id="10" name="Rectangle 9"/>
          <p:cNvSpPr/>
          <p:nvPr/>
        </p:nvSpPr>
        <p:spPr>
          <a:xfrm>
            <a:off x="0" y="1219200"/>
            <a:ext cx="4572000" cy="369332"/>
          </a:xfrm>
          <a:prstGeom prst="rect">
            <a:avLst/>
          </a:prstGeom>
        </p:spPr>
        <p:txBody>
          <a:bodyPr>
            <a:spAutoFit/>
          </a:bodyPr>
          <a:lstStyle/>
          <a:p>
            <a:pPr>
              <a:buFont typeface="Arial" pitchFamily="34" charset="0"/>
              <a:buChar char="•"/>
            </a:pPr>
            <a:r>
              <a:rPr lang="en-US" dirty="0" smtClean="0">
                <a:latin typeface="Times New Roman" pitchFamily="18" charset="0"/>
                <a:cs typeface="Times New Roman" pitchFamily="18" charset="0"/>
              </a:rPr>
              <a:t> What does Mary Shelley think @ </a:t>
            </a:r>
            <a:r>
              <a:rPr lang="en-US" b="1" dirty="0" smtClean="0">
                <a:solidFill>
                  <a:srgbClr val="FF0000"/>
                </a:solidFill>
                <a:latin typeface="Times New Roman" pitchFamily="18" charset="0"/>
                <a:cs typeface="Times New Roman" pitchFamily="18" charset="0"/>
              </a:rPr>
              <a:t>hubris</a:t>
            </a:r>
            <a:r>
              <a:rPr lang="en-US" dirty="0" smtClean="0">
                <a:latin typeface="Times New Roman" pitchFamily="18" charset="0"/>
                <a:cs typeface="Times New Roman" pitchFamily="18" charset="0"/>
              </a:rPr>
              <a:t>?</a:t>
            </a:r>
            <a:endParaRPr lang="en-US" dirty="0"/>
          </a:p>
        </p:txBody>
      </p:sp>
      <p:sp>
        <p:nvSpPr>
          <p:cNvPr id="11" name="Rectangle 10"/>
          <p:cNvSpPr/>
          <p:nvPr/>
        </p:nvSpPr>
        <p:spPr>
          <a:xfrm>
            <a:off x="0" y="4278868"/>
            <a:ext cx="4572000" cy="923330"/>
          </a:xfrm>
          <a:prstGeom prst="rect">
            <a:avLst/>
          </a:prstGeom>
        </p:spPr>
        <p:txBody>
          <a:bodyPr>
            <a:spAutoFit/>
          </a:bodyPr>
          <a:lstStyle/>
          <a:p>
            <a:pPr>
              <a:buFont typeface="Arial" pitchFamily="34" charset="0"/>
              <a:buChar char="•"/>
            </a:pPr>
            <a:r>
              <a:rPr lang="en-US" dirty="0" smtClean="0">
                <a:latin typeface="Times New Roman" pitchFamily="18" charset="0"/>
                <a:cs typeface="Times New Roman" pitchFamily="18" charset="0"/>
              </a:rPr>
              <a:t> Can Victor Frankenstein be faulted for</a:t>
            </a:r>
          </a:p>
          <a:p>
            <a:r>
              <a:rPr lang="en-US" dirty="0" smtClean="0">
                <a:latin typeface="Times New Roman" pitchFamily="18" charset="0"/>
                <a:cs typeface="Times New Roman" pitchFamily="18" charset="0"/>
              </a:rPr>
              <a:t>playing God?</a:t>
            </a:r>
          </a:p>
          <a:p>
            <a:r>
              <a:rPr lang="en-US" dirty="0" smtClean="0">
                <a:solidFill>
                  <a:srgbClr val="FF0000"/>
                </a:solidFill>
                <a:latin typeface="Times New Roman" pitchFamily="18" charset="0"/>
                <a:cs typeface="Times New Roman" pitchFamily="18" charset="0"/>
              </a:rPr>
              <a:t>“I had so miserably given life.” </a:t>
            </a:r>
            <a:r>
              <a:rPr lang="en-US" dirty="0" smtClean="0">
                <a:solidFill>
                  <a:srgbClr val="00B050"/>
                </a:solidFill>
                <a:latin typeface="Times New Roman" pitchFamily="18" charset="0"/>
                <a:cs typeface="Times New Roman" pitchFamily="18" charset="0"/>
              </a:rPr>
              <a:t>(pg. 57)</a:t>
            </a:r>
            <a:endParaRPr lang="en-US" dirty="0">
              <a:solidFill>
                <a:srgbClr val="00B050"/>
              </a:solidFill>
            </a:endParaRPr>
          </a:p>
        </p:txBody>
      </p:sp>
      <p:sp>
        <p:nvSpPr>
          <p:cNvPr id="12" name="TextBox 11"/>
          <p:cNvSpPr txBox="1"/>
          <p:nvPr/>
        </p:nvSpPr>
        <p:spPr>
          <a:xfrm>
            <a:off x="4191000" y="4191000"/>
            <a:ext cx="4953000" cy="2031325"/>
          </a:xfrm>
          <a:prstGeom prst="rect">
            <a:avLst/>
          </a:prstGeom>
          <a:noFill/>
        </p:spPr>
        <p:txBody>
          <a:bodyPr wrap="square" rtlCol="0">
            <a:spAutoFit/>
          </a:bodyPr>
          <a:lstStyle/>
          <a:p>
            <a:r>
              <a:rPr lang="en-US" sz="1400" b="1" dirty="0" smtClean="0">
                <a:solidFill>
                  <a:srgbClr val="0070C0"/>
                </a:solidFill>
                <a:latin typeface="Arial Narrow" pitchFamily="34" charset="0"/>
              </a:rPr>
              <a:t>My Thoughts . . . </a:t>
            </a:r>
          </a:p>
          <a:p>
            <a:r>
              <a:rPr lang="en-US" sz="1400" dirty="0" smtClean="0">
                <a:solidFill>
                  <a:srgbClr val="00B050"/>
                </a:solidFill>
                <a:latin typeface="Arial Narrow" pitchFamily="34" charset="0"/>
                <a:cs typeface="Times New Roman" pitchFamily="18" charset="0"/>
              </a:rPr>
              <a:t>Yes. Mainly the fault is with Victor’s “</a:t>
            </a:r>
            <a:r>
              <a:rPr lang="en-US" sz="1400" b="1" dirty="0" smtClean="0">
                <a:solidFill>
                  <a:srgbClr val="FF0000"/>
                </a:solidFill>
                <a:latin typeface="Arial Narrow" pitchFamily="34" charset="0"/>
                <a:cs typeface="Times New Roman" pitchFamily="18" charset="0"/>
              </a:rPr>
              <a:t>cowardice and carelessness</a:t>
            </a:r>
            <a:r>
              <a:rPr lang="en-US" sz="1400" dirty="0" smtClean="0">
                <a:solidFill>
                  <a:srgbClr val="00B050"/>
                </a:solidFill>
                <a:latin typeface="Arial Narrow" pitchFamily="34" charset="0"/>
                <a:cs typeface="Times New Roman" pitchFamily="18" charset="0"/>
              </a:rPr>
              <a:t>.”</a:t>
            </a:r>
          </a:p>
          <a:p>
            <a:r>
              <a:rPr lang="en-US" sz="1400" u="sng" dirty="0" smtClean="0">
                <a:solidFill>
                  <a:srgbClr val="00B050"/>
                </a:solidFill>
                <a:latin typeface="Arial Narrow" pitchFamily="34" charset="0"/>
                <a:cs typeface="Times New Roman" pitchFamily="18" charset="0"/>
              </a:rPr>
              <a:t>Victor chooses to keep his creation a secret</a:t>
            </a:r>
            <a:r>
              <a:rPr lang="en-US" sz="1400" dirty="0" smtClean="0">
                <a:solidFill>
                  <a:srgbClr val="00B050"/>
                </a:solidFill>
                <a:latin typeface="Arial Narrow" pitchFamily="34" charset="0"/>
                <a:cs typeface="Times New Roman" pitchFamily="18" charset="0"/>
              </a:rPr>
              <a:t>!</a:t>
            </a:r>
          </a:p>
          <a:p>
            <a:r>
              <a:rPr lang="en-US" sz="1400" dirty="0" smtClean="0">
                <a:solidFill>
                  <a:srgbClr val="00B050"/>
                </a:solidFill>
                <a:latin typeface="Arial Narrow" pitchFamily="34" charset="0"/>
                <a:cs typeface="Times New Roman" pitchFamily="18" charset="0"/>
              </a:rPr>
              <a:t>He flees his living “science project.”</a:t>
            </a:r>
          </a:p>
          <a:p>
            <a:r>
              <a:rPr lang="en-US" sz="1400" dirty="0" smtClean="0">
                <a:solidFill>
                  <a:srgbClr val="00B050"/>
                </a:solidFill>
                <a:latin typeface="Arial Narrow" pitchFamily="34" charset="0"/>
                <a:cs typeface="Times New Roman" pitchFamily="18" charset="0"/>
              </a:rPr>
              <a:t>Result? Good luck to any humans who might cross the path of this </a:t>
            </a:r>
          </a:p>
          <a:p>
            <a:r>
              <a:rPr lang="en-US" sz="1400" dirty="0" smtClean="0">
                <a:solidFill>
                  <a:srgbClr val="00B050"/>
                </a:solidFill>
                <a:latin typeface="Arial Narrow" pitchFamily="34" charset="0"/>
                <a:cs typeface="Times New Roman" pitchFamily="18" charset="0"/>
              </a:rPr>
              <a:t>dangerous “creature!”</a:t>
            </a:r>
          </a:p>
          <a:p>
            <a:r>
              <a:rPr lang="en-US" sz="1400" dirty="0" smtClean="0">
                <a:solidFill>
                  <a:srgbClr val="00B050"/>
                </a:solidFill>
                <a:latin typeface="Arial Narrow" pitchFamily="34" charset="0"/>
                <a:cs typeface="Times New Roman" pitchFamily="18" charset="0"/>
              </a:rPr>
              <a:t>Humans are naturally curious @ life. I agree with critics who say we just need to keep the channels of communication open and direct our scientific experiments/discoveries in a democratic and ethical direction.</a:t>
            </a:r>
            <a:endParaRPr lang="en-US" sz="1200" dirty="0" smtClean="0">
              <a:solidFill>
                <a:srgbClr val="00B050"/>
              </a:solidFill>
              <a:latin typeface="Arial Narrow" pitchFamily="34"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762000" y="3581400"/>
            <a:ext cx="7620000" cy="253692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0" y="990600"/>
            <a:ext cx="5999719" cy="584775"/>
          </a:xfrm>
          <a:prstGeom prst="rect">
            <a:avLst/>
          </a:prstGeom>
          <a:noFill/>
          <a:ln>
            <a:noFill/>
          </a:ln>
        </p:spPr>
        <p:txBody>
          <a:bodyPr wrap="none" rtlCol="0">
            <a:spAutoFit/>
          </a:bodyPr>
          <a:lstStyle/>
          <a:p>
            <a:r>
              <a:rPr lang="en-US" sz="3200" dirty="0" smtClean="0">
                <a:latin typeface="Franklin Gothic Medium" pitchFamily="34" charset="0"/>
              </a:rPr>
              <a:t>Social and Psychological Themes</a:t>
            </a:r>
            <a:endParaRPr lang="en-US" sz="3200" i="1" dirty="0">
              <a:latin typeface="Franklin Gothic Medium" pitchFamily="34" charset="0"/>
            </a:endParaRPr>
          </a:p>
        </p:txBody>
      </p:sp>
      <p:grpSp>
        <p:nvGrpSpPr>
          <p:cNvPr id="5" name="Group 4"/>
          <p:cNvGrpSpPr/>
          <p:nvPr/>
        </p:nvGrpSpPr>
        <p:grpSpPr>
          <a:xfrm>
            <a:off x="5486400" y="0"/>
            <a:ext cx="4038600" cy="984885"/>
            <a:chOff x="2286000" y="3276600"/>
            <a:chExt cx="4038600" cy="984885"/>
          </a:xfrm>
        </p:grpSpPr>
        <p:sp>
          <p:nvSpPr>
            <p:cNvPr id="6" name="Rectangle 5"/>
            <p:cNvSpPr/>
            <p:nvPr/>
          </p:nvSpPr>
          <p:spPr>
            <a:xfrm>
              <a:off x="2667000" y="3276600"/>
              <a:ext cx="32766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286000" y="3276600"/>
              <a:ext cx="4038600" cy="984885"/>
            </a:xfrm>
            <a:prstGeom prst="rect">
              <a:avLst/>
            </a:prstGeom>
            <a:noFill/>
            <a:ln>
              <a:noFill/>
            </a:ln>
          </p:spPr>
          <p:txBody>
            <a:bodyPr wrap="square" rtlCol="0">
              <a:spAutoFit/>
            </a:bodyPr>
            <a:lstStyle/>
            <a:p>
              <a:pPr algn="ctr"/>
              <a:r>
                <a:rPr lang="en-US" sz="4000" i="1" dirty="0" smtClean="0">
                  <a:solidFill>
                    <a:srgbClr val="FFFF00"/>
                  </a:solidFill>
                  <a:latin typeface="Franklin Gothic Medium" pitchFamily="34" charset="0"/>
                </a:rPr>
                <a:t>Frankenstein</a:t>
              </a:r>
            </a:p>
            <a:p>
              <a:endParaRPr lang="en-US" dirty="0"/>
            </a:p>
          </p:txBody>
        </p:sp>
      </p:grpSp>
      <p:sp>
        <p:nvSpPr>
          <p:cNvPr id="8" name="Rectangle 7"/>
          <p:cNvSpPr/>
          <p:nvPr/>
        </p:nvSpPr>
        <p:spPr>
          <a:xfrm>
            <a:off x="0" y="1623060"/>
            <a:ext cx="58674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8361" y="1981200"/>
            <a:ext cx="7353039" cy="1384995"/>
          </a:xfrm>
          <a:prstGeom prst="rect">
            <a:avLst/>
          </a:prstGeom>
          <a:noFill/>
          <a:ln>
            <a:noFill/>
          </a:ln>
        </p:spPr>
        <p:txBody>
          <a:bodyPr wrap="none" rtlCol="0">
            <a:spAutoFit/>
          </a:bodyPr>
          <a:lstStyle/>
          <a:p>
            <a:r>
              <a:rPr lang="en-US" sz="2800" dirty="0" smtClean="0">
                <a:latin typeface="Franklin Gothic Medium" pitchFamily="34" charset="0"/>
              </a:rPr>
              <a:t>Implicit in Mary Shelley’s attack on the</a:t>
            </a:r>
          </a:p>
          <a:p>
            <a:r>
              <a:rPr lang="en-US" sz="2800" dirty="0" smtClean="0">
                <a:latin typeface="Franklin Gothic Medium" pitchFamily="34" charset="0"/>
              </a:rPr>
              <a:t>social injustice of established political systems</a:t>
            </a:r>
          </a:p>
          <a:p>
            <a:r>
              <a:rPr lang="en-US" sz="2800" dirty="0" smtClean="0">
                <a:latin typeface="Franklin Gothic Medium" pitchFamily="34" charset="0"/>
              </a:rPr>
              <a:t>is the suggestion that the . . .</a:t>
            </a:r>
          </a:p>
        </p:txBody>
      </p:sp>
      <p:sp>
        <p:nvSpPr>
          <p:cNvPr id="10" name="Rectangle 9"/>
          <p:cNvSpPr/>
          <p:nvPr/>
        </p:nvSpPr>
        <p:spPr>
          <a:xfrm>
            <a:off x="609600" y="3657600"/>
            <a:ext cx="7848600" cy="2308324"/>
          </a:xfrm>
          <a:prstGeom prst="rect">
            <a:avLst/>
          </a:prstGeom>
        </p:spPr>
        <p:txBody>
          <a:bodyPr wrap="square">
            <a:spAutoFit/>
          </a:bodyPr>
          <a:lstStyle/>
          <a:p>
            <a:pPr algn="ctr"/>
            <a:r>
              <a:rPr lang="en-US" sz="3600" dirty="0" smtClean="0">
                <a:solidFill>
                  <a:srgbClr val="FFFF00"/>
                </a:solidFill>
                <a:latin typeface="Franklin Gothic Medium" pitchFamily="34" charset="0"/>
              </a:rPr>
              <a:t>separation from the public realm of</a:t>
            </a:r>
          </a:p>
          <a:p>
            <a:pPr algn="ctr"/>
            <a:r>
              <a:rPr lang="en-US" sz="3600" dirty="0" smtClean="0">
                <a:solidFill>
                  <a:srgbClr val="FFFF00"/>
                </a:solidFill>
                <a:latin typeface="Franklin Gothic Medium" pitchFamily="34" charset="0"/>
              </a:rPr>
              <a:t>feminine affections</a:t>
            </a:r>
          </a:p>
          <a:p>
            <a:pPr algn="ctr"/>
            <a:r>
              <a:rPr lang="en-US" sz="3600" dirty="0" smtClean="0">
                <a:solidFill>
                  <a:srgbClr val="FFFF00"/>
                </a:solidFill>
                <a:latin typeface="Franklin Gothic Medium" pitchFamily="34" charset="0"/>
              </a:rPr>
              <a:t>and compassion</a:t>
            </a:r>
          </a:p>
          <a:p>
            <a:pPr algn="ctr"/>
            <a:r>
              <a:rPr lang="en-US" sz="3600" dirty="0" smtClean="0">
                <a:solidFill>
                  <a:srgbClr val="FFFF00"/>
                </a:solidFill>
                <a:latin typeface="Franklin Gothic Medium" pitchFamily="34" charset="0"/>
              </a:rPr>
              <a:t>has caused much of this social evil.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1066800" y="533400"/>
            <a:ext cx="3124200" cy="228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1030475" y="-181539"/>
            <a:ext cx="7275325" cy="714939"/>
          </a:xfrm>
          <a:prstGeom prst="rect">
            <a:avLst/>
          </a:prstGeom>
          <a:noFill/>
        </p:spPr>
        <p:txBody>
          <a:bodyPr wrap="none" rtlCol="0">
            <a:spAutoFit/>
          </a:bodyPr>
          <a:lstStyle/>
          <a:p>
            <a:pPr marL="571500" indent="-571500">
              <a:lnSpc>
                <a:spcPct val="200000"/>
              </a:lnSpc>
            </a:pPr>
            <a:r>
              <a:rPr lang="en-US" sz="2400" dirty="0" smtClean="0">
                <a:latin typeface="Arial Narrow" pitchFamily="34" charset="0"/>
              </a:rPr>
              <a:t>Society Unfairly Associates Physical Deformity with Monstrosity</a:t>
            </a:r>
          </a:p>
        </p:txBody>
      </p:sp>
      <p:grpSp>
        <p:nvGrpSpPr>
          <p:cNvPr id="19" name="Group 18"/>
          <p:cNvGrpSpPr/>
          <p:nvPr/>
        </p:nvGrpSpPr>
        <p:grpSpPr>
          <a:xfrm>
            <a:off x="0" y="76200"/>
            <a:ext cx="1219200" cy="984885"/>
            <a:chOff x="304800" y="3505200"/>
            <a:chExt cx="1219200" cy="984885"/>
          </a:xfrm>
        </p:grpSpPr>
        <p:sp>
          <p:nvSpPr>
            <p:cNvPr id="14" name="Rectangle 13"/>
            <p:cNvSpPr/>
            <p:nvPr/>
          </p:nvSpPr>
          <p:spPr>
            <a:xfrm>
              <a:off x="457200" y="3510915"/>
              <a:ext cx="914400" cy="8324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304800" y="3505200"/>
              <a:ext cx="1219200" cy="984885"/>
            </a:xfrm>
            <a:prstGeom prst="rect">
              <a:avLst/>
            </a:prstGeom>
            <a:noFill/>
            <a:ln>
              <a:noFill/>
            </a:ln>
          </p:spPr>
          <p:txBody>
            <a:bodyPr wrap="square" rtlCol="0">
              <a:spAutoFit/>
            </a:bodyPr>
            <a:lstStyle/>
            <a:p>
              <a:pPr algn="ctr"/>
              <a:r>
                <a:rPr lang="en-US" sz="4000" dirty="0" smtClean="0">
                  <a:solidFill>
                    <a:srgbClr val="FFFF00"/>
                  </a:solidFill>
                  <a:latin typeface="Franklin Gothic Medium" pitchFamily="34" charset="0"/>
                </a:rPr>
                <a:t>#1</a:t>
              </a:r>
            </a:p>
            <a:p>
              <a:endParaRPr lang="en-US" dirty="0"/>
            </a:p>
          </p:txBody>
        </p:sp>
      </p:grpSp>
      <p:sp>
        <p:nvSpPr>
          <p:cNvPr id="13" name="TextBox 12"/>
          <p:cNvSpPr txBox="1"/>
          <p:nvPr/>
        </p:nvSpPr>
        <p:spPr>
          <a:xfrm>
            <a:off x="76200" y="914400"/>
            <a:ext cx="3930884" cy="646331"/>
          </a:xfrm>
          <a:prstGeom prst="rect">
            <a:avLst/>
          </a:prstGeom>
          <a:noFill/>
        </p:spPr>
        <p:txBody>
          <a:bodyPr wrap="none" rtlCol="0">
            <a:spAutoFit/>
          </a:bodyPr>
          <a:lstStyle/>
          <a:p>
            <a:r>
              <a:rPr lang="en-US" sz="800" dirty="0" smtClean="0">
                <a:latin typeface="Times New Roman" pitchFamily="18" charset="0"/>
                <a:cs typeface="Times New Roman" pitchFamily="18" charset="0"/>
              </a:rPr>
              <a:t>Let’s pretend that </a:t>
            </a:r>
            <a:r>
              <a:rPr lang="en-US" sz="800" b="1" dirty="0" smtClean="0">
                <a:solidFill>
                  <a:srgbClr val="7030A0"/>
                </a:solidFill>
                <a:latin typeface="Times New Roman" pitchFamily="18" charset="0"/>
                <a:cs typeface="Times New Roman" pitchFamily="18" charset="0"/>
              </a:rPr>
              <a:t>Blake Shelton </a:t>
            </a:r>
            <a:r>
              <a:rPr lang="en-US" sz="800" dirty="0" smtClean="0">
                <a:latin typeface="Times New Roman" pitchFamily="18" charset="0"/>
                <a:cs typeface="Times New Roman" pitchFamily="18" charset="0"/>
              </a:rPr>
              <a:t>is stepping down as one of the Judges on </a:t>
            </a:r>
            <a:r>
              <a:rPr lang="en-US" sz="800" b="1" i="1" dirty="0" smtClean="0">
                <a:solidFill>
                  <a:srgbClr val="7030A0"/>
                </a:solidFill>
                <a:latin typeface="Times New Roman" pitchFamily="18" charset="0"/>
                <a:cs typeface="Times New Roman" pitchFamily="18" charset="0"/>
              </a:rPr>
              <a:t>“The Voice.”</a:t>
            </a:r>
          </a:p>
          <a:p>
            <a:r>
              <a:rPr lang="en-US" sz="800" dirty="0" smtClean="0">
                <a:latin typeface="Times New Roman" pitchFamily="18" charset="0"/>
                <a:cs typeface="Times New Roman" pitchFamily="18" charset="0"/>
              </a:rPr>
              <a:t>Executives have narrowed the field to these </a:t>
            </a:r>
            <a:r>
              <a:rPr lang="en-US" sz="800" b="1" dirty="0" smtClean="0">
                <a:solidFill>
                  <a:srgbClr val="7030A0"/>
                </a:solidFill>
                <a:latin typeface="Times New Roman" pitchFamily="18" charset="0"/>
                <a:cs typeface="Times New Roman" pitchFamily="18" charset="0"/>
              </a:rPr>
              <a:t>(2) CANDIDATES  </a:t>
            </a:r>
            <a:r>
              <a:rPr lang="en-US" sz="800" b="1" dirty="0" smtClean="0">
                <a:solidFill>
                  <a:srgbClr val="FF0000"/>
                </a:solidFill>
                <a:latin typeface="Times New Roman" pitchFamily="18" charset="0"/>
                <a:cs typeface="Times New Roman" pitchFamily="18" charset="0"/>
              </a:rPr>
              <a:t>(“Monster” &amp; </a:t>
            </a:r>
            <a:r>
              <a:rPr lang="en-US" sz="800" b="1" dirty="0" err="1" smtClean="0">
                <a:solidFill>
                  <a:srgbClr val="FF0000"/>
                </a:solidFill>
                <a:latin typeface="Times New Roman" pitchFamily="18" charset="0"/>
                <a:cs typeface="Times New Roman" pitchFamily="18" charset="0"/>
              </a:rPr>
              <a:t>Beyoncé</a:t>
            </a:r>
            <a:r>
              <a:rPr lang="en-US" sz="800" b="1" dirty="0" smtClean="0">
                <a:solidFill>
                  <a:srgbClr val="FF0000"/>
                </a:solidFill>
                <a:latin typeface="Times New Roman" pitchFamily="18" charset="0"/>
                <a:cs typeface="Times New Roman" pitchFamily="18" charset="0"/>
              </a:rPr>
              <a:t>).</a:t>
            </a:r>
            <a:endParaRPr lang="en-US" sz="800" dirty="0" smtClean="0">
              <a:solidFill>
                <a:srgbClr val="FF0000"/>
              </a:solidFill>
              <a:latin typeface="Times New Roman" pitchFamily="18" charset="0"/>
              <a:cs typeface="Times New Roman" pitchFamily="18" charset="0"/>
            </a:endParaRPr>
          </a:p>
          <a:p>
            <a:r>
              <a:rPr lang="en-US" sz="800" dirty="0" smtClean="0">
                <a:latin typeface="Times New Roman" pitchFamily="18" charset="0"/>
                <a:cs typeface="Times New Roman" pitchFamily="18" charset="0"/>
              </a:rPr>
              <a:t>Which one do you think will get the job?</a:t>
            </a:r>
          </a:p>
          <a:p>
            <a:pPr>
              <a:lnSpc>
                <a:spcPct val="150000"/>
              </a:lnSpc>
            </a:pPr>
            <a:r>
              <a:rPr lang="en-US" sz="800" b="1" i="1" dirty="0" smtClean="0">
                <a:solidFill>
                  <a:srgbClr val="FF0000"/>
                </a:solidFill>
                <a:latin typeface="Times New Roman" pitchFamily="18" charset="0"/>
                <a:cs typeface="Times New Roman" pitchFamily="18" charset="0"/>
              </a:rPr>
              <a:t>Thank God for shows like “The Voice” where </a:t>
            </a:r>
            <a:r>
              <a:rPr lang="en-US" sz="800" b="1" i="1" dirty="0" smtClean="0">
                <a:solidFill>
                  <a:srgbClr val="7030A0"/>
                </a:solidFill>
                <a:latin typeface="Times New Roman" pitchFamily="18" charset="0"/>
                <a:cs typeface="Times New Roman" pitchFamily="18" charset="0"/>
              </a:rPr>
              <a:t>TALENT</a:t>
            </a:r>
            <a:r>
              <a:rPr lang="en-US" sz="800" b="1" i="1" dirty="0" smtClean="0">
                <a:solidFill>
                  <a:srgbClr val="FF0000"/>
                </a:solidFill>
                <a:latin typeface="Times New Roman" pitchFamily="18" charset="0"/>
                <a:cs typeface="Times New Roman" pitchFamily="18" charset="0"/>
              </a:rPr>
              <a:t> trumps </a:t>
            </a:r>
            <a:r>
              <a:rPr lang="en-US" sz="800" b="1" i="1" dirty="0" smtClean="0">
                <a:solidFill>
                  <a:srgbClr val="7030A0"/>
                </a:solidFill>
                <a:latin typeface="Times New Roman" pitchFamily="18" charset="0"/>
                <a:cs typeface="Times New Roman" pitchFamily="18" charset="0"/>
              </a:rPr>
              <a:t>Physique</a:t>
            </a:r>
            <a:r>
              <a:rPr lang="en-US" sz="800" b="1" i="1" dirty="0" smtClean="0">
                <a:solidFill>
                  <a:srgbClr val="FF0000"/>
                </a:solidFill>
                <a:latin typeface="Times New Roman" pitchFamily="18" charset="0"/>
                <a:cs typeface="Times New Roman" pitchFamily="18" charset="0"/>
              </a:rPr>
              <a:t>!</a:t>
            </a:r>
            <a:endParaRPr lang="en-US" sz="800" b="1" i="1" dirty="0">
              <a:solidFill>
                <a:srgbClr val="FF0000"/>
              </a:solidFill>
              <a:latin typeface="Times New Roman" pitchFamily="18" charset="0"/>
              <a:cs typeface="Times New Roman" pitchFamily="18" charset="0"/>
            </a:endParaRPr>
          </a:p>
        </p:txBody>
      </p:sp>
      <p:sp>
        <p:nvSpPr>
          <p:cNvPr id="20" name="TextBox 19"/>
          <p:cNvSpPr txBox="1"/>
          <p:nvPr/>
        </p:nvSpPr>
        <p:spPr>
          <a:xfrm>
            <a:off x="2508096" y="533400"/>
            <a:ext cx="311304" cy="215444"/>
          </a:xfrm>
          <a:prstGeom prst="rect">
            <a:avLst/>
          </a:prstGeom>
          <a:noFill/>
        </p:spPr>
        <p:txBody>
          <a:bodyPr wrap="none" rtlCol="0">
            <a:spAutoFit/>
          </a:bodyPr>
          <a:lstStyle/>
          <a:p>
            <a:r>
              <a:rPr lang="en-US" sz="800" dirty="0" smtClean="0"/>
              <a:t>v/s</a:t>
            </a:r>
            <a:endParaRPr lang="en-US" sz="800" dirty="0"/>
          </a:p>
        </p:txBody>
      </p:sp>
      <p:sp>
        <p:nvSpPr>
          <p:cNvPr id="21" name="TextBox 20"/>
          <p:cNvSpPr txBox="1"/>
          <p:nvPr/>
        </p:nvSpPr>
        <p:spPr>
          <a:xfrm>
            <a:off x="1051596" y="533400"/>
            <a:ext cx="1539204" cy="230832"/>
          </a:xfrm>
          <a:prstGeom prst="rect">
            <a:avLst/>
          </a:prstGeom>
          <a:noFill/>
        </p:spPr>
        <p:txBody>
          <a:bodyPr wrap="none" rtlCol="0">
            <a:spAutoFit/>
          </a:bodyPr>
          <a:lstStyle/>
          <a:p>
            <a:pPr algn="ctr"/>
            <a:r>
              <a:rPr lang="en-US" sz="900" b="1" dirty="0" smtClean="0">
                <a:solidFill>
                  <a:srgbClr val="0070C0"/>
                </a:solidFill>
              </a:rPr>
              <a:t>Candidate #1 (Frankenstein)</a:t>
            </a:r>
            <a:endParaRPr lang="en-US" sz="900" b="1" dirty="0">
              <a:solidFill>
                <a:srgbClr val="0070C0"/>
              </a:solidFill>
            </a:endParaRPr>
          </a:p>
        </p:txBody>
      </p:sp>
      <p:sp>
        <p:nvSpPr>
          <p:cNvPr id="22" name="TextBox 21"/>
          <p:cNvSpPr txBox="1"/>
          <p:nvPr/>
        </p:nvSpPr>
        <p:spPr>
          <a:xfrm>
            <a:off x="2743200" y="515779"/>
            <a:ext cx="1364477" cy="246221"/>
          </a:xfrm>
          <a:prstGeom prst="rect">
            <a:avLst/>
          </a:prstGeom>
          <a:noFill/>
        </p:spPr>
        <p:txBody>
          <a:bodyPr wrap="none" rtlCol="0">
            <a:spAutoFit/>
          </a:bodyPr>
          <a:lstStyle/>
          <a:p>
            <a:pPr algn="ctr"/>
            <a:r>
              <a:rPr lang="en-US" sz="1000" b="1" dirty="0" smtClean="0">
                <a:solidFill>
                  <a:srgbClr val="0070C0"/>
                </a:solidFill>
              </a:rPr>
              <a:t>Candidate #2 </a:t>
            </a:r>
            <a:r>
              <a:rPr lang="en-US" sz="1000" b="1" dirty="0" err="1" smtClean="0">
                <a:solidFill>
                  <a:srgbClr val="0070C0"/>
                </a:solidFill>
              </a:rPr>
              <a:t>Beyoncé</a:t>
            </a:r>
            <a:endParaRPr lang="en-US" sz="1000" b="1" dirty="0" smtClean="0">
              <a:solidFill>
                <a:srgbClr val="0070C0"/>
              </a:solidFill>
            </a:endParaRPr>
          </a:p>
        </p:txBody>
      </p:sp>
      <p:sp>
        <p:nvSpPr>
          <p:cNvPr id="12" name="Rectangle 11"/>
          <p:cNvSpPr/>
          <p:nvPr/>
        </p:nvSpPr>
        <p:spPr>
          <a:xfrm>
            <a:off x="4047733" y="838200"/>
            <a:ext cx="4876800" cy="23622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88250" y="1447800"/>
            <a:ext cx="3645550" cy="800219"/>
          </a:xfrm>
          <a:prstGeom prst="rect">
            <a:avLst/>
          </a:prstGeom>
          <a:noFill/>
        </p:spPr>
        <p:txBody>
          <a:bodyPr wrap="none" rtlCol="0">
            <a:spAutoFit/>
          </a:bodyPr>
          <a:lstStyle/>
          <a:p>
            <a:pPr>
              <a:buFont typeface="Arial" pitchFamily="34" charset="0"/>
              <a:buChar char="•"/>
            </a:pPr>
            <a:r>
              <a:rPr lang="en-US"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Though the “creature” tries to educate himself</a:t>
            </a:r>
          </a:p>
          <a:p>
            <a:r>
              <a:rPr lang="en-US" sz="1400" dirty="0" smtClean="0">
                <a:latin typeface="Times New Roman" pitchFamily="18" charset="0"/>
                <a:cs typeface="Times New Roman" pitchFamily="18" charset="0"/>
              </a:rPr>
              <a:t>and aspires to become truly human―he cannot</a:t>
            </a:r>
          </a:p>
          <a:p>
            <a:r>
              <a:rPr lang="en-US" sz="1400" dirty="0" smtClean="0">
                <a:latin typeface="Times New Roman" pitchFamily="18" charset="0"/>
                <a:cs typeface="Times New Roman" pitchFamily="18" charset="0"/>
              </a:rPr>
              <a:t>overcome his </a:t>
            </a:r>
            <a:r>
              <a:rPr lang="en-US" sz="1400" b="1" dirty="0" smtClean="0">
                <a:solidFill>
                  <a:srgbClr val="0070C0"/>
                </a:solidFill>
                <a:latin typeface="Times New Roman" pitchFamily="18" charset="0"/>
                <a:cs typeface="Times New Roman" pitchFamily="18" charset="0"/>
              </a:rPr>
              <a:t>physical “otherness</a:t>
            </a:r>
            <a:r>
              <a:rPr lang="en-US" sz="1400" dirty="0" smtClean="0">
                <a:latin typeface="Times New Roman" pitchFamily="18" charset="0"/>
                <a:cs typeface="Times New Roman" pitchFamily="18" charset="0"/>
              </a:rPr>
              <a:t>.”</a:t>
            </a:r>
          </a:p>
        </p:txBody>
      </p:sp>
      <p:sp>
        <p:nvSpPr>
          <p:cNvPr id="23" name="TextBox 22"/>
          <p:cNvSpPr txBox="1"/>
          <p:nvPr/>
        </p:nvSpPr>
        <p:spPr>
          <a:xfrm>
            <a:off x="4047733" y="877431"/>
            <a:ext cx="4953000" cy="1754326"/>
          </a:xfrm>
          <a:prstGeom prst="rect">
            <a:avLst/>
          </a:prstGeom>
          <a:noFill/>
        </p:spPr>
        <p:txBody>
          <a:bodyPr wrap="square" rtlCol="0">
            <a:spAutoFit/>
          </a:bodyPr>
          <a:lstStyle/>
          <a:p>
            <a:r>
              <a:rPr lang="en-US" sz="1200" u="sng" dirty="0" smtClean="0">
                <a:latin typeface="Arial Narrow" pitchFamily="34" charset="0"/>
              </a:rPr>
              <a:t>PROBLEM</a:t>
            </a:r>
            <a:r>
              <a:rPr lang="en-US" sz="1200" dirty="0" smtClean="0">
                <a:latin typeface="Arial Narrow" pitchFamily="34" charset="0"/>
              </a:rPr>
              <a:t>?</a:t>
            </a:r>
          </a:p>
          <a:p>
            <a:r>
              <a:rPr lang="en-US" sz="1200" u="sng" dirty="0" smtClean="0">
                <a:solidFill>
                  <a:srgbClr val="FF0000"/>
                </a:solidFill>
                <a:latin typeface="Arial Narrow" pitchFamily="34" charset="0"/>
              </a:rPr>
              <a:t>Vision is key </a:t>
            </a:r>
            <a:r>
              <a:rPr lang="en-US" sz="1200" dirty="0" smtClean="0">
                <a:latin typeface="Arial Narrow" pitchFamily="34" charset="0"/>
              </a:rPr>
              <a:t>in</a:t>
            </a:r>
            <a:r>
              <a:rPr lang="en-US" sz="1200" i="1" dirty="0" smtClean="0">
                <a:latin typeface="Arial Narrow" pitchFamily="34" charset="0"/>
              </a:rPr>
              <a:t> Frankenstein</a:t>
            </a:r>
            <a:r>
              <a:rPr lang="en-US" sz="1200" dirty="0" smtClean="0">
                <a:latin typeface="Arial Narrow" pitchFamily="34" charset="0"/>
              </a:rPr>
              <a:t>.18</a:t>
            </a:r>
            <a:r>
              <a:rPr lang="en-US" sz="1200" baseline="30000" dirty="0" smtClean="0">
                <a:latin typeface="Arial Narrow" pitchFamily="34" charset="0"/>
              </a:rPr>
              <a:t>th</a:t>
            </a:r>
            <a:r>
              <a:rPr lang="en-US" sz="1200" dirty="0" smtClean="0">
                <a:latin typeface="Arial Narrow" pitchFamily="34" charset="0"/>
              </a:rPr>
              <a:t> &amp; 19</a:t>
            </a:r>
            <a:r>
              <a:rPr lang="en-US" sz="1200" baseline="30000" dirty="0" smtClean="0">
                <a:latin typeface="Arial Narrow" pitchFamily="34" charset="0"/>
              </a:rPr>
              <a:t>th</a:t>
            </a:r>
            <a:r>
              <a:rPr lang="en-US" sz="1200" dirty="0" smtClean="0">
                <a:latin typeface="Arial Narrow" pitchFamily="34" charset="0"/>
              </a:rPr>
              <a:t> century </a:t>
            </a:r>
            <a:r>
              <a:rPr lang="en-US" sz="1200" b="1" dirty="0" smtClean="0">
                <a:solidFill>
                  <a:srgbClr val="0070C0"/>
                </a:solidFill>
                <a:latin typeface="Arial Narrow" pitchFamily="34" charset="0"/>
              </a:rPr>
              <a:t>Gothic literary genre </a:t>
            </a:r>
            <a:r>
              <a:rPr lang="en-US" sz="1200" dirty="0" smtClean="0">
                <a:latin typeface="Arial Narrow" pitchFamily="34" charset="0"/>
              </a:rPr>
              <a:t>emphasizes the </a:t>
            </a:r>
            <a:r>
              <a:rPr lang="en-US" sz="1200" b="1" dirty="0" smtClean="0">
                <a:solidFill>
                  <a:srgbClr val="0070C0"/>
                </a:solidFill>
                <a:latin typeface="Arial Narrow" pitchFamily="34" charset="0"/>
              </a:rPr>
              <a:t>grotesque </a:t>
            </a:r>
            <a:r>
              <a:rPr lang="en-US" sz="1200" dirty="0" smtClean="0">
                <a:latin typeface="Arial Narrow" pitchFamily="34" charset="0"/>
              </a:rPr>
              <a:t>and </a:t>
            </a:r>
            <a:r>
              <a:rPr lang="en-US" sz="1200" b="1" dirty="0" smtClean="0">
                <a:solidFill>
                  <a:srgbClr val="0070C0"/>
                </a:solidFill>
                <a:latin typeface="Arial Narrow" pitchFamily="34" charset="0"/>
              </a:rPr>
              <a:t>mysterious </a:t>
            </a:r>
            <a:r>
              <a:rPr lang="en-US" sz="1200" dirty="0" smtClean="0">
                <a:latin typeface="Arial Narrow" pitchFamily="34" charset="0"/>
              </a:rPr>
              <a:t>in which </a:t>
            </a:r>
            <a:r>
              <a:rPr lang="en-US" sz="1200" b="1" dirty="0" smtClean="0">
                <a:solidFill>
                  <a:srgbClr val="0070C0"/>
                </a:solidFill>
                <a:latin typeface="Arial Narrow" pitchFamily="34" charset="0"/>
              </a:rPr>
              <a:t>visual codes </a:t>
            </a:r>
            <a:r>
              <a:rPr lang="en-US" sz="1200" dirty="0" smtClean="0">
                <a:latin typeface="Arial Narrow" pitchFamily="34" charset="0"/>
              </a:rPr>
              <a:t>were routinely used to identify “</a:t>
            </a:r>
            <a:r>
              <a:rPr lang="en-US" sz="1200" b="1" dirty="0" smtClean="0">
                <a:solidFill>
                  <a:srgbClr val="0070C0"/>
                </a:solidFill>
                <a:latin typeface="Arial Narrow" pitchFamily="34" charset="0"/>
              </a:rPr>
              <a:t>good</a:t>
            </a:r>
            <a:r>
              <a:rPr lang="en-US" sz="1200" dirty="0" smtClean="0">
                <a:latin typeface="Arial Narrow" pitchFamily="34" charset="0"/>
              </a:rPr>
              <a:t>” from “</a:t>
            </a:r>
            <a:r>
              <a:rPr lang="en-US" sz="1200" b="1" dirty="0" smtClean="0">
                <a:solidFill>
                  <a:srgbClr val="0070C0"/>
                </a:solidFill>
                <a:latin typeface="Arial Narrow" pitchFamily="34" charset="0"/>
              </a:rPr>
              <a:t>bad</a:t>
            </a:r>
            <a:r>
              <a:rPr lang="en-US" sz="1200" dirty="0" smtClean="0">
                <a:latin typeface="Arial Narrow" pitchFamily="34" charset="0"/>
              </a:rPr>
              <a:t>” and </a:t>
            </a:r>
            <a:r>
              <a:rPr lang="en-US" sz="1200" b="1" dirty="0" smtClean="0">
                <a:solidFill>
                  <a:srgbClr val="0070C0"/>
                </a:solidFill>
                <a:latin typeface="Arial Narrow" pitchFamily="34" charset="0"/>
              </a:rPr>
              <a:t>socially acceptable </a:t>
            </a:r>
            <a:r>
              <a:rPr lang="en-US" sz="1200" dirty="0" smtClean="0">
                <a:latin typeface="Arial Narrow" pitchFamily="34" charset="0"/>
              </a:rPr>
              <a:t>from </a:t>
            </a:r>
            <a:r>
              <a:rPr lang="en-US" sz="1200" b="1" dirty="0" smtClean="0">
                <a:solidFill>
                  <a:srgbClr val="0070C0"/>
                </a:solidFill>
                <a:latin typeface="Arial Narrow" pitchFamily="34" charset="0"/>
              </a:rPr>
              <a:t>socially unacceptable</a:t>
            </a:r>
            <a:r>
              <a:rPr lang="en-US" sz="1200" dirty="0" smtClean="0">
                <a:latin typeface="Arial Narrow" pitchFamily="34" charset="0"/>
              </a:rPr>
              <a:t>. Supposedly it was possible to tell if a person was “</a:t>
            </a:r>
            <a:r>
              <a:rPr lang="en-US" sz="1200" b="1" dirty="0" smtClean="0">
                <a:solidFill>
                  <a:srgbClr val="0070C0"/>
                </a:solidFill>
                <a:latin typeface="Arial Narrow" pitchFamily="34" charset="0"/>
              </a:rPr>
              <a:t>low class</a:t>
            </a:r>
            <a:r>
              <a:rPr lang="en-US" sz="1200" dirty="0" smtClean="0">
                <a:latin typeface="Arial Narrow" pitchFamily="34" charset="0"/>
              </a:rPr>
              <a:t>,” </a:t>
            </a:r>
            <a:r>
              <a:rPr lang="en-US" sz="1200" b="1" dirty="0" smtClean="0">
                <a:solidFill>
                  <a:srgbClr val="0070C0"/>
                </a:solidFill>
                <a:latin typeface="Arial Narrow" pitchFamily="34" charset="0"/>
              </a:rPr>
              <a:t>mentally inferior</a:t>
            </a:r>
            <a:r>
              <a:rPr lang="en-US" sz="1200" dirty="0" smtClean="0">
                <a:latin typeface="Arial Narrow" pitchFamily="34" charset="0"/>
              </a:rPr>
              <a:t>, or </a:t>
            </a:r>
            <a:r>
              <a:rPr lang="en-US" sz="1200" b="1" dirty="0" smtClean="0">
                <a:solidFill>
                  <a:srgbClr val="0070C0"/>
                </a:solidFill>
                <a:latin typeface="Arial Narrow" pitchFamily="34" charset="0"/>
              </a:rPr>
              <a:t>sexually perverse</a:t>
            </a:r>
            <a:r>
              <a:rPr lang="en-US" sz="1200" dirty="0" smtClean="0">
                <a:latin typeface="Arial Narrow" pitchFamily="34" charset="0"/>
              </a:rPr>
              <a:t> </a:t>
            </a:r>
            <a:r>
              <a:rPr lang="en-US" sz="1200" u="sng" dirty="0" smtClean="0">
                <a:latin typeface="Arial Narrow" pitchFamily="34" charset="0"/>
              </a:rPr>
              <a:t>simply by observing their outward appearance</a:t>
            </a:r>
            <a:r>
              <a:rPr lang="en-US" sz="1200" dirty="0" smtClean="0">
                <a:latin typeface="Arial Narrow" pitchFamily="34" charset="0"/>
              </a:rPr>
              <a:t>. The term “</a:t>
            </a:r>
            <a:r>
              <a:rPr lang="en-US" sz="1200" b="1" dirty="0" smtClean="0">
                <a:solidFill>
                  <a:srgbClr val="0070C0"/>
                </a:solidFill>
                <a:latin typeface="Arial Narrow" pitchFamily="34" charset="0"/>
              </a:rPr>
              <a:t>bad blood</a:t>
            </a:r>
            <a:r>
              <a:rPr lang="en-US" sz="1200" dirty="0" smtClean="0">
                <a:latin typeface="Arial Narrow" pitchFamily="34" charset="0"/>
              </a:rPr>
              <a:t>” became code for </a:t>
            </a:r>
            <a:r>
              <a:rPr lang="en-US" sz="1200" b="1" dirty="0" smtClean="0">
                <a:solidFill>
                  <a:srgbClr val="0070C0"/>
                </a:solidFill>
                <a:latin typeface="Arial Narrow" pitchFamily="34" charset="0"/>
              </a:rPr>
              <a:t>racial inferiority</a:t>
            </a:r>
            <a:r>
              <a:rPr lang="en-US" sz="1200" dirty="0" smtClean="0">
                <a:latin typeface="Arial Narrow" pitchFamily="34" charset="0"/>
              </a:rPr>
              <a:t>.</a:t>
            </a:r>
          </a:p>
          <a:p>
            <a:endParaRPr lang="en-US" sz="1200" dirty="0" smtClean="0">
              <a:latin typeface="Arial Narrow" pitchFamily="34" charset="0"/>
            </a:endParaRPr>
          </a:p>
          <a:p>
            <a:r>
              <a:rPr lang="en-US" sz="1200" dirty="0" smtClean="0">
                <a:latin typeface="Arial Narrow" pitchFamily="34" charset="0"/>
              </a:rPr>
              <a:t>We might ask ourselves </a:t>
            </a:r>
            <a:r>
              <a:rPr lang="en-US" sz="1200" dirty="0" smtClean="0">
                <a:latin typeface="Palatino Linotype"/>
              </a:rPr>
              <a:t>― </a:t>
            </a:r>
            <a:r>
              <a:rPr lang="en-US" sz="1200" b="1" i="1" dirty="0" smtClean="0">
                <a:solidFill>
                  <a:srgbClr val="FF0000"/>
                </a:solidFill>
                <a:latin typeface="Arial Narrow" pitchFamily="34" charset="0"/>
              </a:rPr>
              <a:t>Is this still the case today?</a:t>
            </a:r>
          </a:p>
        </p:txBody>
      </p:sp>
      <p:sp>
        <p:nvSpPr>
          <p:cNvPr id="25" name="TextBox 24"/>
          <p:cNvSpPr txBox="1"/>
          <p:nvPr/>
        </p:nvSpPr>
        <p:spPr>
          <a:xfrm>
            <a:off x="4198123" y="533400"/>
            <a:ext cx="1510350" cy="246221"/>
          </a:xfrm>
          <a:prstGeom prst="rect">
            <a:avLst/>
          </a:prstGeom>
          <a:noFill/>
        </p:spPr>
        <p:txBody>
          <a:bodyPr wrap="none" rtlCol="0">
            <a:spAutoFit/>
          </a:bodyPr>
          <a:lstStyle/>
          <a:p>
            <a:pPr algn="ctr"/>
            <a:r>
              <a:rPr lang="en-US" sz="1000" b="1" dirty="0" smtClean="0">
                <a:solidFill>
                  <a:srgbClr val="FF0000"/>
                </a:solidFill>
              </a:rPr>
              <a:t>SHOW SLIDE </a:t>
            </a:r>
            <a:r>
              <a:rPr lang="en-US" sz="1000" b="1" dirty="0" smtClean="0"/>
              <a:t>#2</a:t>
            </a:r>
            <a:r>
              <a:rPr lang="en-US" sz="1000" b="1" dirty="0" smtClean="0">
                <a:solidFill>
                  <a:srgbClr val="0070C0"/>
                </a:solidFill>
              </a:rPr>
              <a:t> PHOTOS</a:t>
            </a:r>
          </a:p>
        </p:txBody>
      </p:sp>
      <p:sp>
        <p:nvSpPr>
          <p:cNvPr id="26" name="Rectangle 25"/>
          <p:cNvSpPr/>
          <p:nvPr/>
        </p:nvSpPr>
        <p:spPr>
          <a:xfrm>
            <a:off x="76200" y="2263914"/>
            <a:ext cx="3810000" cy="707886"/>
          </a:xfrm>
          <a:prstGeom prst="rect">
            <a:avLst/>
          </a:prstGeom>
        </p:spPr>
        <p:txBody>
          <a:bodyPr wrap="square">
            <a:spAutoFit/>
          </a:bodyPr>
          <a:lstStyle/>
          <a:p>
            <a:r>
              <a:rPr lang="en-US" sz="800" i="1" dirty="0" smtClean="0">
                <a:solidFill>
                  <a:srgbClr val="FF0000"/>
                </a:solidFill>
                <a:latin typeface="Arial Narrow" pitchFamily="34" charset="0"/>
                <a:cs typeface="Times New Roman" pitchFamily="18" charset="0"/>
              </a:rPr>
              <a:t>“Beautiful!―Great God!  His yellow skin scarcely covered the work of muscles and arteries</a:t>
            </a:r>
          </a:p>
          <a:p>
            <a:r>
              <a:rPr lang="en-US" sz="800" i="1" dirty="0" smtClean="0">
                <a:solidFill>
                  <a:srgbClr val="FF0000"/>
                </a:solidFill>
                <a:latin typeface="Arial Narrow" pitchFamily="34" charset="0"/>
                <a:cs typeface="Times New Roman" pitchFamily="18" charset="0"/>
              </a:rPr>
              <a:t>beneath; his hair was of a lustrous black, and flowing; his teeth of a pearly whiteness; but</a:t>
            </a:r>
          </a:p>
          <a:p>
            <a:r>
              <a:rPr lang="en-US" sz="800" i="1" dirty="0" smtClean="0">
                <a:solidFill>
                  <a:srgbClr val="FF0000"/>
                </a:solidFill>
                <a:latin typeface="Arial Narrow" pitchFamily="34" charset="0"/>
                <a:cs typeface="Times New Roman" pitchFamily="18" charset="0"/>
              </a:rPr>
              <a:t>These </a:t>
            </a:r>
            <a:r>
              <a:rPr lang="en-US" sz="800" i="1" dirty="0" err="1" smtClean="0">
                <a:solidFill>
                  <a:srgbClr val="FF0000"/>
                </a:solidFill>
                <a:latin typeface="Arial Narrow" pitchFamily="34" charset="0"/>
                <a:cs typeface="Times New Roman" pitchFamily="18" charset="0"/>
              </a:rPr>
              <a:t>luxuriances</a:t>
            </a:r>
            <a:r>
              <a:rPr lang="en-US" sz="800" i="1" dirty="0" smtClean="0">
                <a:solidFill>
                  <a:srgbClr val="FF0000"/>
                </a:solidFill>
                <a:latin typeface="Arial Narrow" pitchFamily="34" charset="0"/>
                <a:cs typeface="Times New Roman" pitchFamily="18" charset="0"/>
              </a:rPr>
              <a:t> only formed a more horrid contrast with his watery eyes, that seemed</a:t>
            </a:r>
          </a:p>
          <a:p>
            <a:r>
              <a:rPr lang="en-US" sz="800" i="1" dirty="0" smtClean="0">
                <a:solidFill>
                  <a:srgbClr val="FF0000"/>
                </a:solidFill>
                <a:latin typeface="Arial Narrow" pitchFamily="34" charset="0"/>
                <a:cs typeface="Times New Roman" pitchFamily="18" charset="0"/>
              </a:rPr>
              <a:t>Almost of the same </a:t>
            </a:r>
            <a:r>
              <a:rPr lang="en-US" sz="800" i="1" dirty="0" err="1" smtClean="0">
                <a:solidFill>
                  <a:srgbClr val="FF0000"/>
                </a:solidFill>
                <a:latin typeface="Arial Narrow" pitchFamily="34" charset="0"/>
                <a:cs typeface="Times New Roman" pitchFamily="18" charset="0"/>
              </a:rPr>
              <a:t>colour</a:t>
            </a:r>
            <a:r>
              <a:rPr lang="en-US" sz="800" i="1" dirty="0" smtClean="0">
                <a:solidFill>
                  <a:srgbClr val="FF0000"/>
                </a:solidFill>
                <a:latin typeface="Arial Narrow" pitchFamily="34" charset="0"/>
                <a:cs typeface="Times New Roman" pitchFamily="18" charset="0"/>
              </a:rPr>
              <a:t> as the dun white sockets in which they were set, his </a:t>
            </a:r>
            <a:r>
              <a:rPr lang="en-US" sz="800" i="1" dirty="0" err="1" smtClean="0">
                <a:solidFill>
                  <a:srgbClr val="FF0000"/>
                </a:solidFill>
                <a:latin typeface="Arial Narrow" pitchFamily="34" charset="0"/>
                <a:cs typeface="Times New Roman" pitchFamily="18" charset="0"/>
              </a:rPr>
              <a:t>shrivelled</a:t>
            </a:r>
            <a:endParaRPr lang="en-US" sz="800" i="1" dirty="0" smtClean="0">
              <a:solidFill>
                <a:srgbClr val="FF0000"/>
              </a:solidFill>
              <a:latin typeface="Arial Narrow" pitchFamily="34" charset="0"/>
              <a:cs typeface="Times New Roman" pitchFamily="18" charset="0"/>
            </a:endParaRPr>
          </a:p>
          <a:p>
            <a:r>
              <a:rPr lang="en-US" sz="800" i="1" dirty="0" smtClean="0">
                <a:solidFill>
                  <a:srgbClr val="FF0000"/>
                </a:solidFill>
                <a:latin typeface="Arial Narrow" pitchFamily="34" charset="0"/>
                <a:cs typeface="Times New Roman" pitchFamily="18" charset="0"/>
              </a:rPr>
              <a:t>Complexion and straight black lips.” </a:t>
            </a:r>
            <a:r>
              <a:rPr lang="en-US" sz="800" dirty="0" smtClean="0">
                <a:solidFill>
                  <a:srgbClr val="00B050"/>
                </a:solidFill>
                <a:latin typeface="Times New Roman" pitchFamily="18" charset="0"/>
                <a:cs typeface="Times New Roman" pitchFamily="18" charset="0"/>
              </a:rPr>
              <a:t>(pg #56)</a:t>
            </a:r>
            <a:endParaRPr lang="en-US" sz="800" dirty="0">
              <a:solidFill>
                <a:srgbClr val="00B050"/>
              </a:solidFill>
              <a:latin typeface="Times New Roman" pitchFamily="18" charset="0"/>
              <a:cs typeface="Times New Roman" pitchFamily="18" charset="0"/>
            </a:endParaRPr>
          </a:p>
        </p:txBody>
      </p:sp>
      <p:sp>
        <p:nvSpPr>
          <p:cNvPr id="27" name="Rectangle 26"/>
          <p:cNvSpPr/>
          <p:nvPr/>
        </p:nvSpPr>
        <p:spPr>
          <a:xfrm>
            <a:off x="4047733" y="2590800"/>
            <a:ext cx="5096267" cy="553998"/>
          </a:xfrm>
          <a:prstGeom prst="rect">
            <a:avLst/>
          </a:prstGeom>
        </p:spPr>
        <p:txBody>
          <a:bodyPr wrap="none">
            <a:spAutoFit/>
          </a:bodyPr>
          <a:lstStyle/>
          <a:p>
            <a:r>
              <a:rPr lang="en-US" sz="1000" dirty="0" smtClean="0">
                <a:solidFill>
                  <a:srgbClr val="7030A0"/>
                </a:solidFill>
                <a:latin typeface="Times New Roman" pitchFamily="18" charset="0"/>
                <a:cs typeface="Times New Roman" pitchFamily="18" charset="0"/>
              </a:rPr>
              <a:t>I would argue that it is, unfortunately, still the case today, but to a lesser extent. Today, we</a:t>
            </a:r>
          </a:p>
          <a:p>
            <a:r>
              <a:rPr lang="en-US" sz="1000" dirty="0" smtClean="0">
                <a:solidFill>
                  <a:srgbClr val="7030A0"/>
                </a:solidFill>
                <a:latin typeface="Times New Roman" pitchFamily="18" charset="0"/>
                <a:cs typeface="Times New Roman" pitchFamily="18" charset="0"/>
              </a:rPr>
              <a:t>are more accepting of people sporting extensive tattoos/multiple body piercings, etc. it’s been</a:t>
            </a:r>
          </a:p>
          <a:p>
            <a:r>
              <a:rPr lang="en-US" sz="1000" dirty="0" smtClean="0">
                <a:solidFill>
                  <a:srgbClr val="7030A0"/>
                </a:solidFill>
                <a:latin typeface="Times New Roman" pitchFamily="18" charset="0"/>
                <a:cs typeface="Times New Roman" pitchFamily="18" charset="0"/>
              </a:rPr>
              <a:t>mainstreamed. But in past years … Good luck getting a job sporting a pierced nose!</a:t>
            </a:r>
            <a:endParaRPr lang="en-US" sz="1000" dirty="0">
              <a:solidFill>
                <a:srgbClr val="7030A0"/>
              </a:solidFill>
              <a:latin typeface="Times New Roman" pitchFamily="18" charset="0"/>
              <a:cs typeface="Times New Roman" pitchFamily="18" charset="0"/>
            </a:endParaRPr>
          </a:p>
        </p:txBody>
      </p:sp>
      <p:sp>
        <p:nvSpPr>
          <p:cNvPr id="28" name="TextBox 27"/>
          <p:cNvSpPr txBox="1"/>
          <p:nvPr/>
        </p:nvSpPr>
        <p:spPr>
          <a:xfrm>
            <a:off x="88250" y="3352800"/>
            <a:ext cx="4026550" cy="1015663"/>
          </a:xfrm>
          <a:prstGeom prst="rect">
            <a:avLst/>
          </a:prstGeom>
          <a:noFill/>
        </p:spPr>
        <p:txBody>
          <a:bodyPr wrap="square" rtlCol="0">
            <a:spAutoFit/>
          </a:bodyPr>
          <a:lstStyle/>
          <a:p>
            <a:pPr>
              <a:buFont typeface="Arial" pitchFamily="34" charset="0"/>
              <a:buChar char="•"/>
            </a:pPr>
            <a:r>
              <a:rPr lang="en-US"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The monster in </a:t>
            </a:r>
            <a:r>
              <a:rPr lang="en-US" sz="1400" b="1" i="1" dirty="0" smtClean="0">
                <a:solidFill>
                  <a:srgbClr val="FF0000"/>
                </a:solidFill>
                <a:latin typeface="Times New Roman" pitchFamily="18" charset="0"/>
                <a:cs typeface="Times New Roman" pitchFamily="18" charset="0"/>
              </a:rPr>
              <a:t>Frankenstein</a:t>
            </a:r>
            <a:r>
              <a:rPr lang="en-US" sz="1400" dirty="0" smtClean="0">
                <a:latin typeface="Times New Roman" pitchFamily="18" charset="0"/>
                <a:cs typeface="Times New Roman" pitchFamily="18" charset="0"/>
              </a:rPr>
              <a:t>, establishes visual</a:t>
            </a:r>
          </a:p>
          <a:p>
            <a:r>
              <a:rPr lang="en-US" sz="1400" dirty="0" smtClean="0">
                <a:latin typeface="Times New Roman" pitchFamily="18" charset="0"/>
                <a:cs typeface="Times New Roman" pitchFamily="18" charset="0"/>
              </a:rPr>
              <a:t>horror as the main standard by which the monster</a:t>
            </a:r>
          </a:p>
          <a:p>
            <a:r>
              <a:rPr lang="en-US" sz="1400" dirty="0" smtClean="0">
                <a:latin typeface="Times New Roman" pitchFamily="18" charset="0"/>
                <a:cs typeface="Times New Roman" pitchFamily="18" charset="0"/>
              </a:rPr>
              <a:t>judges and is judged.  </a:t>
            </a:r>
            <a:r>
              <a:rPr lang="en-US" sz="1400" dirty="0" smtClean="0">
                <a:solidFill>
                  <a:srgbClr val="FF0000"/>
                </a:solidFill>
                <a:latin typeface="Times New Roman" pitchFamily="18" charset="0"/>
                <a:cs typeface="Times New Roman" pitchFamily="18" charset="0"/>
              </a:rPr>
              <a:t>The </a:t>
            </a:r>
            <a:r>
              <a:rPr lang="en-US" sz="1400" b="1" u="sng" dirty="0" smtClean="0">
                <a:solidFill>
                  <a:srgbClr val="0070C0"/>
                </a:solidFill>
                <a:latin typeface="Times New Roman" pitchFamily="18" charset="0"/>
                <a:cs typeface="Times New Roman" pitchFamily="18" charset="0"/>
              </a:rPr>
              <a:t>visual</a:t>
            </a:r>
            <a:r>
              <a:rPr lang="en-US" sz="1400" b="1" dirty="0" smtClean="0">
                <a:latin typeface="Times New Roman" pitchFamily="18" charset="0"/>
                <a:cs typeface="Times New Roman" pitchFamily="18" charset="0"/>
              </a:rPr>
              <a:t> </a:t>
            </a:r>
            <a:r>
              <a:rPr lang="en-US" sz="1400" dirty="0" smtClean="0">
                <a:solidFill>
                  <a:srgbClr val="FF0000"/>
                </a:solidFill>
                <a:latin typeface="Times New Roman" pitchFamily="18" charset="0"/>
                <a:cs typeface="Times New Roman" pitchFamily="18" charset="0"/>
              </a:rPr>
              <a:t>registers</a:t>
            </a:r>
            <a:r>
              <a:rPr lang="en-US" sz="1400" b="1" dirty="0" smtClean="0">
                <a:latin typeface="Times New Roman" pitchFamily="18" charset="0"/>
                <a:cs typeface="Times New Roman" pitchFamily="18" charset="0"/>
              </a:rPr>
              <a:t> </a:t>
            </a:r>
            <a:r>
              <a:rPr lang="en-US" sz="1400" b="1" u="sng" dirty="0" smtClean="0">
                <a:solidFill>
                  <a:srgbClr val="0070C0"/>
                </a:solidFill>
                <a:latin typeface="Times New Roman" pitchFamily="18" charset="0"/>
                <a:cs typeface="Times New Roman" pitchFamily="18" charset="0"/>
              </a:rPr>
              <a:t>horror</a:t>
            </a:r>
          </a:p>
          <a:p>
            <a:r>
              <a:rPr lang="en-US" sz="1400" dirty="0" smtClean="0">
                <a:solidFill>
                  <a:srgbClr val="FF0000"/>
                </a:solidFill>
                <a:latin typeface="Times New Roman" pitchFamily="18" charset="0"/>
                <a:cs typeface="Times New Roman" pitchFamily="18" charset="0"/>
              </a:rPr>
              <a:t>while</a:t>
            </a:r>
            <a:r>
              <a:rPr lang="en-US" sz="1400" dirty="0" smtClean="0">
                <a:latin typeface="Times New Roman" pitchFamily="18" charset="0"/>
                <a:cs typeface="Times New Roman" pitchFamily="18" charset="0"/>
              </a:rPr>
              <a:t> </a:t>
            </a:r>
            <a:r>
              <a:rPr lang="en-US" sz="1400" b="1" u="sng" dirty="0" smtClean="0">
                <a:solidFill>
                  <a:srgbClr val="0070C0"/>
                </a:solidFill>
                <a:latin typeface="Times New Roman" pitchFamily="18" charset="0"/>
                <a:cs typeface="Times New Roman" pitchFamily="18" charset="0"/>
              </a:rPr>
              <a:t>language</a:t>
            </a:r>
            <a:r>
              <a:rPr lang="en-US" sz="1400" b="1" dirty="0" smtClean="0">
                <a:solidFill>
                  <a:srgbClr val="0070C0"/>
                </a:solidFill>
                <a:latin typeface="Times New Roman" pitchFamily="18" charset="0"/>
                <a:cs typeface="Times New Roman" pitchFamily="18" charset="0"/>
              </a:rPr>
              <a:t> </a:t>
            </a:r>
            <a:r>
              <a:rPr lang="en-US" sz="1400" dirty="0" smtClean="0">
                <a:solidFill>
                  <a:srgbClr val="FF0000"/>
                </a:solidFill>
                <a:latin typeface="Times New Roman" pitchFamily="18" charset="0"/>
                <a:cs typeface="Times New Roman" pitchFamily="18" charset="0"/>
              </a:rPr>
              <a:t>confers</a:t>
            </a:r>
            <a:r>
              <a:rPr lang="en-US" sz="1400" b="1" dirty="0" smtClean="0">
                <a:solidFill>
                  <a:srgbClr val="FF0000"/>
                </a:solidFill>
                <a:latin typeface="Times New Roman" pitchFamily="18" charset="0"/>
                <a:cs typeface="Times New Roman" pitchFamily="18" charset="0"/>
              </a:rPr>
              <a:t> </a:t>
            </a:r>
            <a:r>
              <a:rPr lang="en-US" sz="1400" b="1" u="sng" dirty="0" smtClean="0">
                <a:solidFill>
                  <a:srgbClr val="0070C0"/>
                </a:solidFill>
                <a:latin typeface="Times New Roman" pitchFamily="18" charset="0"/>
                <a:cs typeface="Times New Roman" pitchFamily="18" charset="0"/>
              </a:rPr>
              <a:t>humanity</a:t>
            </a:r>
            <a:r>
              <a:rPr lang="en-US" sz="1400" dirty="0" smtClean="0">
                <a:latin typeface="Times New Roman" pitchFamily="18" charset="0"/>
                <a:cs typeface="Times New Roman" pitchFamily="18" charset="0"/>
              </a:rPr>
              <a:t>.</a:t>
            </a:r>
          </a:p>
        </p:txBody>
      </p:sp>
      <p:sp>
        <p:nvSpPr>
          <p:cNvPr id="29" name="Rectangle 28"/>
          <p:cNvSpPr/>
          <p:nvPr/>
        </p:nvSpPr>
        <p:spPr>
          <a:xfrm>
            <a:off x="4038600" y="3288506"/>
            <a:ext cx="4876800" cy="12954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4038600" y="3276600"/>
            <a:ext cx="4953000" cy="1231106"/>
          </a:xfrm>
          <a:prstGeom prst="rect">
            <a:avLst/>
          </a:prstGeom>
          <a:noFill/>
        </p:spPr>
        <p:txBody>
          <a:bodyPr wrap="square" rtlCol="0">
            <a:spAutoFit/>
          </a:bodyPr>
          <a:lstStyle/>
          <a:p>
            <a:r>
              <a:rPr lang="en-US" sz="1400" u="sng" dirty="0" smtClean="0">
                <a:latin typeface="Arial Narrow" pitchFamily="34" charset="0"/>
              </a:rPr>
              <a:t>PROBLEM</a:t>
            </a:r>
            <a:r>
              <a:rPr lang="en-US" sz="1400" dirty="0" smtClean="0">
                <a:latin typeface="Arial Narrow" pitchFamily="34" charset="0"/>
              </a:rPr>
              <a:t>?</a:t>
            </a:r>
          </a:p>
          <a:p>
            <a:r>
              <a:rPr lang="en-US" sz="1200" dirty="0" smtClean="0">
                <a:latin typeface="Arial Narrow" pitchFamily="34" charset="0"/>
              </a:rPr>
              <a:t>“Monstrosity” is inextricably bound to </a:t>
            </a:r>
            <a:r>
              <a:rPr lang="en-US" sz="1200" b="1" dirty="0" err="1" smtClean="0">
                <a:solidFill>
                  <a:srgbClr val="FF0000"/>
                </a:solidFill>
                <a:latin typeface="Arial Narrow" pitchFamily="34" charset="0"/>
              </a:rPr>
              <a:t>textuality</a:t>
            </a:r>
            <a:r>
              <a:rPr lang="en-US" sz="1200" dirty="0" smtClean="0">
                <a:latin typeface="Arial Narrow" pitchFamily="34" charset="0"/>
              </a:rPr>
              <a:t> (language).</a:t>
            </a:r>
          </a:p>
          <a:p>
            <a:r>
              <a:rPr lang="en-US" sz="1200" dirty="0" smtClean="0">
                <a:latin typeface="Arial Narrow" pitchFamily="34" charset="0"/>
              </a:rPr>
              <a:t>Within the language, monstrosity and humanity emerge as inseparable.</a:t>
            </a:r>
          </a:p>
          <a:p>
            <a:r>
              <a:rPr lang="en-US" sz="1200" u="sng" dirty="0" smtClean="0">
                <a:solidFill>
                  <a:srgbClr val="FF0000"/>
                </a:solidFill>
                <a:latin typeface="Arial Narrow" pitchFamily="34" charset="0"/>
              </a:rPr>
              <a:t>Example</a:t>
            </a:r>
            <a:r>
              <a:rPr lang="en-US" sz="1200" dirty="0" smtClean="0">
                <a:latin typeface="Arial Narrow" pitchFamily="34" charset="0"/>
              </a:rPr>
              <a:t>: old Mr. De Lacey represents the </a:t>
            </a:r>
            <a:r>
              <a:rPr lang="en-US" sz="1200" b="1" dirty="0" smtClean="0">
                <a:solidFill>
                  <a:srgbClr val="0070C0"/>
                </a:solidFill>
                <a:latin typeface="Arial Narrow" pitchFamily="34" charset="0"/>
              </a:rPr>
              <a:t>blindness of the reader</a:t>
            </a:r>
            <a:r>
              <a:rPr lang="en-US" sz="1200" dirty="0" smtClean="0">
                <a:latin typeface="Arial Narrow" pitchFamily="34" charset="0"/>
              </a:rPr>
              <a:t>. We are disposed</a:t>
            </a:r>
          </a:p>
          <a:p>
            <a:r>
              <a:rPr lang="en-US" sz="1200" dirty="0" smtClean="0">
                <a:latin typeface="Arial Narrow" pitchFamily="34" charset="0"/>
              </a:rPr>
              <a:t>as readers to </a:t>
            </a:r>
            <a:r>
              <a:rPr lang="en-US" sz="1200" b="1" dirty="0" smtClean="0">
                <a:solidFill>
                  <a:srgbClr val="0070C0"/>
                </a:solidFill>
                <a:latin typeface="Arial Narrow" pitchFamily="34" charset="0"/>
              </a:rPr>
              <a:t>sympathize with the monster </a:t>
            </a:r>
            <a:r>
              <a:rPr lang="en-US" sz="1200" u="sng" dirty="0" smtClean="0">
                <a:latin typeface="Arial Narrow" pitchFamily="34" charset="0"/>
              </a:rPr>
              <a:t>because</a:t>
            </a:r>
            <a:r>
              <a:rPr lang="en-US" sz="1200" dirty="0" smtClean="0">
                <a:latin typeface="Arial Narrow" pitchFamily="34" charset="0"/>
              </a:rPr>
              <a:t>, unlike the characters in the novel, </a:t>
            </a:r>
            <a:r>
              <a:rPr lang="en-US" sz="1200" b="1" dirty="0" smtClean="0">
                <a:solidFill>
                  <a:srgbClr val="0070C0"/>
                </a:solidFill>
                <a:latin typeface="Arial Narrow" pitchFamily="34" charset="0"/>
              </a:rPr>
              <a:t>we cannot see him</a:t>
            </a:r>
            <a:r>
              <a:rPr lang="en-US" sz="1200" dirty="0" smtClean="0">
                <a:latin typeface="Arial Narrow" pitchFamily="34" charset="0"/>
              </a:rPr>
              <a:t>. Thus text </a:t>
            </a:r>
            <a:r>
              <a:rPr lang="en-US" sz="1200" b="1" dirty="0" smtClean="0">
                <a:solidFill>
                  <a:srgbClr val="FF0000"/>
                </a:solidFill>
                <a:latin typeface="Arial Narrow" pitchFamily="34" charset="0"/>
              </a:rPr>
              <a:t>(language</a:t>
            </a:r>
            <a:r>
              <a:rPr lang="en-US" sz="1200" dirty="0" smtClean="0">
                <a:latin typeface="Arial Narrow" pitchFamily="34" charset="0"/>
              </a:rPr>
              <a:t>) </a:t>
            </a:r>
            <a:r>
              <a:rPr lang="en-US" sz="1200" u="sng" dirty="0" smtClean="0">
                <a:latin typeface="Arial Narrow" pitchFamily="34" charset="0"/>
              </a:rPr>
              <a:t>allows for compassion/humanity</a:t>
            </a:r>
            <a:r>
              <a:rPr lang="en-US" sz="1200" dirty="0" smtClean="0">
                <a:latin typeface="Arial Narrow" pitchFamily="34" charset="0"/>
              </a:rPr>
              <a:t>.</a:t>
            </a:r>
          </a:p>
        </p:txBody>
      </p:sp>
      <p:sp>
        <p:nvSpPr>
          <p:cNvPr id="33" name="TextBox 32"/>
          <p:cNvSpPr txBox="1"/>
          <p:nvPr/>
        </p:nvSpPr>
        <p:spPr>
          <a:xfrm>
            <a:off x="76200" y="3048000"/>
            <a:ext cx="2743059" cy="246221"/>
          </a:xfrm>
          <a:prstGeom prst="rect">
            <a:avLst/>
          </a:prstGeom>
          <a:noFill/>
        </p:spPr>
        <p:txBody>
          <a:bodyPr wrap="none" rtlCol="0">
            <a:spAutoFit/>
          </a:bodyPr>
          <a:lstStyle/>
          <a:p>
            <a:r>
              <a:rPr lang="en-US" sz="1000" b="1" i="1" dirty="0" smtClean="0">
                <a:solidFill>
                  <a:schemeClr val="accent6">
                    <a:lumMod val="75000"/>
                  </a:schemeClr>
                </a:solidFill>
              </a:rPr>
              <a:t>Moral message: Don’t judge a book by its cover!</a:t>
            </a:r>
            <a:endParaRPr lang="en-US" sz="1000" b="1" i="1" dirty="0">
              <a:solidFill>
                <a:schemeClr val="accent6">
                  <a:lumMod val="75000"/>
                </a:schemeClr>
              </a:solidFill>
            </a:endParaRPr>
          </a:p>
        </p:txBody>
      </p:sp>
      <p:sp>
        <p:nvSpPr>
          <p:cNvPr id="35" name="Rectangle 34"/>
          <p:cNvSpPr/>
          <p:nvPr/>
        </p:nvSpPr>
        <p:spPr>
          <a:xfrm>
            <a:off x="4038600" y="4724400"/>
            <a:ext cx="4876800" cy="19812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4038600" y="4724400"/>
            <a:ext cx="4953000" cy="1785104"/>
          </a:xfrm>
          <a:prstGeom prst="rect">
            <a:avLst/>
          </a:prstGeom>
          <a:noFill/>
        </p:spPr>
        <p:txBody>
          <a:bodyPr wrap="square" rtlCol="0">
            <a:spAutoFit/>
          </a:bodyPr>
          <a:lstStyle/>
          <a:p>
            <a:r>
              <a:rPr lang="en-US" sz="1400" u="sng" dirty="0" smtClean="0">
                <a:latin typeface="Arial Narrow" pitchFamily="34" charset="0"/>
              </a:rPr>
              <a:t>PROBLEM</a:t>
            </a:r>
            <a:r>
              <a:rPr lang="en-US" sz="1400" dirty="0" smtClean="0">
                <a:latin typeface="Arial Narrow" pitchFamily="34" charset="0"/>
              </a:rPr>
              <a:t>?  </a:t>
            </a:r>
            <a:r>
              <a:rPr lang="en-US" sz="1000" u="sng" dirty="0" smtClean="0">
                <a:latin typeface="Arial Narrow" pitchFamily="34" charset="0"/>
              </a:rPr>
              <a:t>Racism</a:t>
            </a:r>
            <a:r>
              <a:rPr lang="en-US" sz="1000" dirty="0" smtClean="0">
                <a:latin typeface="Arial Narrow" pitchFamily="34" charset="0"/>
              </a:rPr>
              <a:t>. </a:t>
            </a:r>
            <a:r>
              <a:rPr lang="en-US" sz="1000" u="sng" dirty="0" smtClean="0">
                <a:latin typeface="Arial Narrow" pitchFamily="34" charset="0"/>
              </a:rPr>
              <a:t>Both Elizabeth/Justine adopted </a:t>
            </a:r>
            <a:r>
              <a:rPr lang="en-US" sz="1000" dirty="0" smtClean="0">
                <a:latin typeface="Arial Narrow" pitchFamily="34" charset="0"/>
              </a:rPr>
              <a:t>by Mrs. Caroline Frankenstein.</a:t>
            </a:r>
          </a:p>
          <a:p>
            <a:r>
              <a:rPr lang="en-US" sz="1200" dirty="0" smtClean="0">
                <a:latin typeface="Arial Narrow" pitchFamily="34" charset="0"/>
              </a:rPr>
              <a:t>Discrimination is not limited to “creature.” Elizabeth/Justine, too, were judged visually. </a:t>
            </a:r>
          </a:p>
          <a:p>
            <a:r>
              <a:rPr lang="en-US" sz="1200" u="sng" dirty="0" smtClean="0">
                <a:solidFill>
                  <a:srgbClr val="FF0000"/>
                </a:solidFill>
                <a:latin typeface="Arial Narrow" pitchFamily="34" charset="0"/>
              </a:rPr>
              <a:t> Example</a:t>
            </a:r>
            <a:r>
              <a:rPr lang="en-US" sz="1200" b="1" dirty="0" smtClean="0">
                <a:solidFill>
                  <a:srgbClr val="0070C0"/>
                </a:solidFill>
                <a:latin typeface="Arial Narrow" pitchFamily="34" charset="0"/>
              </a:rPr>
              <a:t>: Elizabeth “appeared of a different stock.” </a:t>
            </a:r>
            <a:r>
              <a:rPr lang="en-US" sz="1200" dirty="0" smtClean="0">
                <a:solidFill>
                  <a:srgbClr val="00B050"/>
                </a:solidFill>
                <a:latin typeface="Arial Narrow" pitchFamily="34" charset="0"/>
              </a:rPr>
              <a:t>(pg. #34)  </a:t>
            </a:r>
            <a:r>
              <a:rPr lang="en-US" sz="1200" dirty="0" smtClean="0">
                <a:solidFill>
                  <a:srgbClr val="FF0000"/>
                </a:solidFill>
                <a:latin typeface="Arial Narrow" pitchFamily="34" charset="0"/>
              </a:rPr>
              <a:t>Justine/servant.</a:t>
            </a:r>
          </a:p>
          <a:p>
            <a:r>
              <a:rPr lang="en-US" sz="1200" dirty="0" smtClean="0">
                <a:latin typeface="Arial Narrow" pitchFamily="34" charset="0"/>
              </a:rPr>
              <a:t>In </a:t>
            </a:r>
            <a:r>
              <a:rPr lang="en-US" sz="1200" i="1" dirty="0" smtClean="0">
                <a:latin typeface="Arial Narrow" pitchFamily="34" charset="0"/>
              </a:rPr>
              <a:t>Frankenstein</a:t>
            </a:r>
            <a:r>
              <a:rPr lang="en-US" sz="1200" dirty="0" smtClean="0">
                <a:latin typeface="Arial Narrow" pitchFamily="34" charset="0"/>
              </a:rPr>
              <a:t>, the “creature” and the women are measured against the supposed</a:t>
            </a:r>
          </a:p>
          <a:p>
            <a:r>
              <a:rPr lang="en-US" sz="1200" dirty="0" smtClean="0">
                <a:latin typeface="Arial Narrow" pitchFamily="34" charset="0"/>
              </a:rPr>
              <a:t>“real human”</a:t>
            </a:r>
            <a:r>
              <a:rPr lang="en-US" sz="1200" dirty="0" smtClean="0">
                <a:latin typeface="Palatino Linotype"/>
              </a:rPr>
              <a:t>—</a:t>
            </a:r>
            <a:r>
              <a:rPr lang="en-US" sz="1200" dirty="0" smtClean="0">
                <a:latin typeface="Arial Narrow" pitchFamily="34" charset="0"/>
              </a:rPr>
              <a:t>the Western European, bourgeois, </a:t>
            </a:r>
            <a:r>
              <a:rPr lang="en-US" sz="1200" b="1" dirty="0" smtClean="0">
                <a:solidFill>
                  <a:srgbClr val="0070C0"/>
                </a:solidFill>
                <a:latin typeface="Arial Narrow" pitchFamily="34" charset="0"/>
              </a:rPr>
              <a:t>male </a:t>
            </a:r>
            <a:r>
              <a:rPr lang="en-US" sz="1200" dirty="0" smtClean="0">
                <a:latin typeface="Arial Narrow" pitchFamily="34" charset="0"/>
              </a:rPr>
              <a:t>scientist.</a:t>
            </a:r>
          </a:p>
          <a:p>
            <a:endParaRPr lang="en-US" sz="1200" dirty="0" smtClean="0">
              <a:latin typeface="Arial Narrow" pitchFamily="34" charset="0"/>
            </a:endParaRPr>
          </a:p>
          <a:p>
            <a:r>
              <a:rPr lang="en-US" sz="1200" u="sng" dirty="0" smtClean="0">
                <a:latin typeface="Arial Narrow" pitchFamily="34" charset="0"/>
              </a:rPr>
              <a:t>Theme</a:t>
            </a:r>
            <a:r>
              <a:rPr lang="en-US" sz="1200" dirty="0" smtClean="0">
                <a:latin typeface="Arial Narrow" pitchFamily="34" charset="0"/>
              </a:rPr>
              <a:t> of </a:t>
            </a:r>
            <a:r>
              <a:rPr lang="en-US" sz="1200" b="1" dirty="0" smtClean="0">
                <a:solidFill>
                  <a:srgbClr val="0070C0"/>
                </a:solidFill>
                <a:latin typeface="Arial Narrow" pitchFamily="34" charset="0"/>
              </a:rPr>
              <a:t>visible monstrosity </a:t>
            </a:r>
            <a:r>
              <a:rPr lang="en-US" sz="1200" dirty="0" smtClean="0">
                <a:latin typeface="Arial Narrow" pitchFamily="34" charset="0"/>
              </a:rPr>
              <a:t>demands that </a:t>
            </a:r>
            <a:r>
              <a:rPr lang="en-US" sz="1200" u="sng" dirty="0" smtClean="0">
                <a:latin typeface="Arial Narrow" pitchFamily="34" charset="0"/>
              </a:rPr>
              <a:t>identity be something that can be seen</a:t>
            </a:r>
            <a:r>
              <a:rPr lang="en-US" sz="1200" dirty="0" smtClean="0">
                <a:latin typeface="Arial Narrow" pitchFamily="34" charset="0"/>
              </a:rPr>
              <a:t>.</a:t>
            </a:r>
          </a:p>
          <a:p>
            <a:endParaRPr lang="en-US" sz="1200" dirty="0" smtClean="0">
              <a:latin typeface="Arial Narrow" pitchFamily="34" charset="0"/>
            </a:endParaRPr>
          </a:p>
          <a:p>
            <a:r>
              <a:rPr lang="en-US" sz="1200" dirty="0" smtClean="0">
                <a:latin typeface="Arial Narrow" pitchFamily="34" charset="0"/>
              </a:rPr>
              <a:t>Even Aristocracy is feminized, thus inferior.</a:t>
            </a:r>
          </a:p>
        </p:txBody>
      </p:sp>
      <p:sp>
        <p:nvSpPr>
          <p:cNvPr id="39" name="TextBox 38"/>
          <p:cNvSpPr txBox="1"/>
          <p:nvPr/>
        </p:nvSpPr>
        <p:spPr>
          <a:xfrm>
            <a:off x="88250" y="4812268"/>
            <a:ext cx="4026550" cy="369332"/>
          </a:xfrm>
          <a:prstGeom prst="rect">
            <a:avLst/>
          </a:prstGeom>
          <a:noFill/>
        </p:spPr>
        <p:txBody>
          <a:bodyPr wrap="square" rtlCol="0">
            <a:spAutoFit/>
          </a:bodyPr>
          <a:lstStyle/>
          <a:p>
            <a:pPr>
              <a:buFont typeface="Arial" pitchFamily="34" charset="0"/>
              <a:buChar char="•"/>
            </a:pPr>
            <a:r>
              <a:rPr lang="en-US"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Racial discrimination springs from the narrative.</a:t>
            </a:r>
          </a:p>
        </p:txBody>
      </p:sp>
      <p:sp>
        <p:nvSpPr>
          <p:cNvPr id="40" name="Rectangle 39"/>
          <p:cNvSpPr/>
          <p:nvPr/>
        </p:nvSpPr>
        <p:spPr>
          <a:xfrm>
            <a:off x="76200" y="5235714"/>
            <a:ext cx="3962400" cy="954107"/>
          </a:xfrm>
          <a:prstGeom prst="rect">
            <a:avLst/>
          </a:prstGeom>
        </p:spPr>
        <p:txBody>
          <a:bodyPr wrap="square">
            <a:spAutoFit/>
          </a:bodyPr>
          <a:lstStyle/>
          <a:p>
            <a:r>
              <a:rPr lang="en-US" sz="800" i="1" dirty="0" smtClean="0">
                <a:solidFill>
                  <a:srgbClr val="FF0000"/>
                </a:solidFill>
                <a:latin typeface="Arial Narrow" pitchFamily="34" charset="0"/>
                <a:cs typeface="Times New Roman" pitchFamily="18" charset="0"/>
              </a:rPr>
              <a:t>Caroline notices Elizabeth in the poor family’s cottage because “she appeared of a different stock.” Elizabeth is “thin and very fair” while the peasant children are “dark-eyed, hardy little vagrants.” </a:t>
            </a:r>
          </a:p>
          <a:p>
            <a:r>
              <a:rPr lang="en-US" sz="800" i="1" dirty="0" smtClean="0">
                <a:solidFill>
                  <a:srgbClr val="FF0000"/>
                </a:solidFill>
                <a:latin typeface="Arial Narrow" pitchFamily="34" charset="0"/>
                <a:cs typeface="Times New Roman" pitchFamily="18" charset="0"/>
              </a:rPr>
              <a:t>Elizabeth is also the daughter of a nobleman, fit, therefore, for adoption. Caroline adopts Justine also</a:t>
            </a:r>
          </a:p>
          <a:p>
            <a:r>
              <a:rPr lang="en-US" sz="800" i="1" dirty="0" smtClean="0">
                <a:solidFill>
                  <a:srgbClr val="FF0000"/>
                </a:solidFill>
                <a:latin typeface="Arial Narrow" pitchFamily="34" charset="0"/>
                <a:cs typeface="Times New Roman" pitchFamily="18" charset="0"/>
              </a:rPr>
              <a:t>But Justine must remain a servant since her heritage reveals no nobility. Birth, then, or blood rather, separates one woman from another and prepares one for marriage and the other for service. The difference between the noble and the debased is clearly exhibited in this instance upon the surface of the body―Elizabeth stands out from the rest of her poor family because she is thin and fair. </a:t>
            </a:r>
            <a:r>
              <a:rPr lang="en-US" sz="800" dirty="0" smtClean="0">
                <a:solidFill>
                  <a:srgbClr val="00B050"/>
                </a:solidFill>
                <a:latin typeface="Times New Roman" pitchFamily="18" charset="0"/>
                <a:cs typeface="Times New Roman" pitchFamily="18" charset="0"/>
              </a:rPr>
              <a:t>(pg #34)</a:t>
            </a:r>
            <a:endParaRPr lang="en-US" sz="800" dirty="0">
              <a:solidFill>
                <a:srgbClr val="00B050"/>
              </a:solidFill>
              <a:latin typeface="Times New Roman" pitchFamily="18" charset="0"/>
              <a:cs typeface="Times New Roman" pitchFamily="18" charset="0"/>
            </a:endParaRPr>
          </a:p>
        </p:txBody>
      </p:sp>
      <p:sp>
        <p:nvSpPr>
          <p:cNvPr id="31" name="TextBox 30"/>
          <p:cNvSpPr txBox="1"/>
          <p:nvPr/>
        </p:nvSpPr>
        <p:spPr>
          <a:xfrm>
            <a:off x="609600" y="4343400"/>
            <a:ext cx="2667000" cy="694101"/>
          </a:xfrm>
          <a:prstGeom prst="rect">
            <a:avLst/>
          </a:prstGeom>
          <a:noFill/>
        </p:spPr>
        <p:txBody>
          <a:bodyPr wrap="square" rtlCol="0">
            <a:spAutoFit/>
          </a:bodyPr>
          <a:lstStyle/>
          <a:p>
            <a:pPr>
              <a:lnSpc>
                <a:spcPct val="150000"/>
              </a:lnSpc>
            </a:pPr>
            <a:r>
              <a:rPr lang="en-US" sz="900" dirty="0" smtClean="0">
                <a:solidFill>
                  <a:srgbClr val="FF0000"/>
                </a:solidFill>
                <a:latin typeface="Arial Narrow" pitchFamily="34" charset="0"/>
              </a:rPr>
              <a:t>“ . . . </a:t>
            </a:r>
            <a:r>
              <a:rPr lang="en-US" sz="900" u="sng" dirty="0" smtClean="0">
                <a:solidFill>
                  <a:srgbClr val="FF0000"/>
                </a:solidFill>
                <a:latin typeface="Arial Narrow" pitchFamily="34" charset="0"/>
              </a:rPr>
              <a:t>Hear me</a:t>
            </a:r>
            <a:r>
              <a:rPr lang="en-US" sz="900" dirty="0" smtClean="0">
                <a:solidFill>
                  <a:srgbClr val="FF0000"/>
                </a:solidFill>
                <a:latin typeface="Arial Narrow" pitchFamily="34" charset="0"/>
              </a:rPr>
              <a:t>.” </a:t>
            </a:r>
            <a:r>
              <a:rPr lang="en-US" sz="900" dirty="0" smtClean="0">
                <a:solidFill>
                  <a:srgbClr val="7030A0"/>
                </a:solidFill>
                <a:latin typeface="Arial Narrow" pitchFamily="34" charset="0"/>
              </a:rPr>
              <a:t>(says Monster)   </a:t>
            </a:r>
            <a:r>
              <a:rPr lang="en-US" sz="800" dirty="0" smtClean="0">
                <a:solidFill>
                  <a:srgbClr val="00B050"/>
                </a:solidFill>
              </a:rPr>
              <a:t>(pg. #96-97)</a:t>
            </a:r>
          </a:p>
          <a:p>
            <a:pPr>
              <a:lnSpc>
                <a:spcPct val="150000"/>
              </a:lnSpc>
            </a:pPr>
            <a:r>
              <a:rPr lang="en-US" sz="900" dirty="0" smtClean="0">
                <a:solidFill>
                  <a:srgbClr val="FF0000"/>
                </a:solidFill>
                <a:latin typeface="Arial Narrow" pitchFamily="34" charset="0"/>
              </a:rPr>
              <a:t>“ </a:t>
            </a:r>
            <a:r>
              <a:rPr lang="en-US" sz="900" dirty="0" err="1" smtClean="0">
                <a:solidFill>
                  <a:srgbClr val="FF0000"/>
                </a:solidFill>
                <a:latin typeface="Arial Narrow" pitchFamily="34" charset="0"/>
              </a:rPr>
              <a:t>Begone</a:t>
            </a:r>
            <a:r>
              <a:rPr lang="en-US" sz="900" dirty="0" smtClean="0">
                <a:solidFill>
                  <a:srgbClr val="FF0000"/>
                </a:solidFill>
                <a:latin typeface="Arial Narrow" pitchFamily="34" charset="0"/>
              </a:rPr>
              <a:t>! </a:t>
            </a:r>
            <a:r>
              <a:rPr lang="en-US" sz="900" u="sng" dirty="0" smtClean="0">
                <a:solidFill>
                  <a:srgbClr val="FF0000"/>
                </a:solidFill>
                <a:latin typeface="Arial Narrow" pitchFamily="34" charset="0"/>
              </a:rPr>
              <a:t>I will not hear you</a:t>
            </a:r>
            <a:r>
              <a:rPr lang="en-US" sz="900" dirty="0" smtClean="0">
                <a:solidFill>
                  <a:srgbClr val="FF0000"/>
                </a:solidFill>
                <a:latin typeface="Arial Narrow" pitchFamily="34" charset="0"/>
              </a:rPr>
              <a:t>.” </a:t>
            </a:r>
            <a:r>
              <a:rPr lang="en-US" sz="900" dirty="0" smtClean="0">
                <a:solidFill>
                  <a:srgbClr val="7030A0"/>
                </a:solidFill>
                <a:latin typeface="Arial Narrow" pitchFamily="34" charset="0"/>
              </a:rPr>
              <a:t>(says Victor)   </a:t>
            </a:r>
            <a:r>
              <a:rPr lang="en-US" sz="800" dirty="0" smtClean="0">
                <a:solidFill>
                  <a:srgbClr val="00B050"/>
                </a:solidFill>
              </a:rPr>
              <a:t>(pg. #97)</a:t>
            </a:r>
          </a:p>
          <a:p>
            <a:pPr>
              <a:lnSpc>
                <a:spcPct val="150000"/>
              </a:lnSpc>
            </a:pPr>
            <a:endParaRPr lang="en-US" sz="900" dirty="0">
              <a:solidFill>
                <a:srgbClr val="00B050"/>
              </a:solidFill>
            </a:endParaRPr>
          </a:p>
        </p:txBody>
      </p:sp>
      <p:sp>
        <p:nvSpPr>
          <p:cNvPr id="32" name="Rectangle 31"/>
          <p:cNvSpPr/>
          <p:nvPr/>
        </p:nvSpPr>
        <p:spPr>
          <a:xfrm>
            <a:off x="609600" y="4343400"/>
            <a:ext cx="2438400" cy="533400"/>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0"/>
            <a:ext cx="76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TextBox 7"/>
          <p:cNvSpPr txBox="1"/>
          <p:nvPr/>
        </p:nvSpPr>
        <p:spPr>
          <a:xfrm>
            <a:off x="152400" y="1510873"/>
            <a:ext cx="8839200" cy="450892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sz="1400" b="1" dirty="0" smtClean="0">
                <a:solidFill>
                  <a:srgbClr val="FFFF00"/>
                </a:solidFill>
                <a:latin typeface="Times New Roman" pitchFamily="18" charset="0"/>
                <a:cs typeface="Times New Roman" pitchFamily="18" charset="0"/>
              </a:rPr>
              <a:t>I</a:t>
            </a:r>
            <a:r>
              <a:rPr lang="en-US" sz="1400" dirty="0" smtClean="0">
                <a:latin typeface="Times New Roman" pitchFamily="18" charset="0"/>
                <a:cs typeface="Times New Roman" pitchFamily="18" charset="0"/>
              </a:rPr>
              <a:t>         </a:t>
            </a:r>
            <a:r>
              <a:rPr lang="en-US" sz="1400" b="1" dirty="0" smtClean="0">
                <a:latin typeface="Times New Roman" pitchFamily="18" charset="0"/>
                <a:cs typeface="Times New Roman" pitchFamily="18" charset="0"/>
              </a:rPr>
              <a:t>The Rights and Involved Duties of Mankind Considered Chronology </a:t>
            </a:r>
          </a:p>
          <a:p>
            <a:pPr>
              <a:lnSpc>
                <a:spcPct val="150000"/>
              </a:lnSpc>
            </a:pPr>
            <a:r>
              <a:rPr lang="en-US" sz="1400" b="1" dirty="0" smtClean="0">
                <a:solidFill>
                  <a:srgbClr val="FFFF00"/>
                </a:solidFill>
                <a:latin typeface="Times New Roman" pitchFamily="18" charset="0"/>
                <a:cs typeface="Times New Roman" pitchFamily="18" charset="0"/>
              </a:rPr>
              <a:t>II      </a:t>
            </a:r>
            <a:r>
              <a:rPr lang="en-US" sz="1400" b="1" dirty="0" smtClean="0">
                <a:latin typeface="Times New Roman" pitchFamily="18" charset="0"/>
                <a:cs typeface="Times New Roman" pitchFamily="18" charset="0"/>
              </a:rPr>
              <a:t>  The Prevailing Opinion of a Sexual Character Discussed </a:t>
            </a:r>
          </a:p>
          <a:p>
            <a:pPr>
              <a:lnSpc>
                <a:spcPct val="150000"/>
              </a:lnSpc>
            </a:pPr>
            <a:r>
              <a:rPr lang="en-US" sz="1400" b="1" dirty="0" smtClean="0">
                <a:solidFill>
                  <a:srgbClr val="FFFF00"/>
                </a:solidFill>
                <a:latin typeface="Times New Roman" pitchFamily="18" charset="0"/>
                <a:cs typeface="Times New Roman" pitchFamily="18" charset="0"/>
              </a:rPr>
              <a:t>III</a:t>
            </a:r>
            <a:r>
              <a:rPr lang="en-US" sz="1400" b="1" dirty="0" smtClean="0">
                <a:latin typeface="Times New Roman" pitchFamily="18" charset="0"/>
                <a:cs typeface="Times New Roman" pitchFamily="18" charset="0"/>
              </a:rPr>
              <a:t>      The Same Subject Continued </a:t>
            </a:r>
          </a:p>
          <a:p>
            <a:pPr>
              <a:lnSpc>
                <a:spcPct val="150000"/>
              </a:lnSpc>
            </a:pPr>
            <a:r>
              <a:rPr lang="en-US" sz="1400" b="1" dirty="0" smtClean="0">
                <a:solidFill>
                  <a:srgbClr val="FFFF00"/>
                </a:solidFill>
                <a:latin typeface="Times New Roman" pitchFamily="18" charset="0"/>
                <a:cs typeface="Times New Roman" pitchFamily="18" charset="0"/>
              </a:rPr>
              <a:t>IV     </a:t>
            </a:r>
            <a:r>
              <a:rPr lang="en-US" sz="1400" b="1" dirty="0" smtClean="0">
                <a:latin typeface="Times New Roman" pitchFamily="18" charset="0"/>
                <a:cs typeface="Times New Roman" pitchFamily="18" charset="0"/>
              </a:rPr>
              <a:t> Observations on the State of Degradation to which Woman is Reduced by Various Causes</a:t>
            </a:r>
          </a:p>
          <a:p>
            <a:r>
              <a:rPr lang="en-US" sz="1400" b="1" dirty="0" smtClean="0">
                <a:solidFill>
                  <a:srgbClr val="FFFF00"/>
                </a:solidFill>
                <a:latin typeface="Times New Roman" pitchFamily="18" charset="0"/>
                <a:cs typeface="Times New Roman" pitchFamily="18" charset="0"/>
              </a:rPr>
              <a:t>V</a:t>
            </a:r>
            <a:r>
              <a:rPr lang="en-US" sz="1400" b="1" dirty="0" smtClean="0">
                <a:latin typeface="Times New Roman" pitchFamily="18" charset="0"/>
                <a:cs typeface="Times New Roman" pitchFamily="18" charset="0"/>
              </a:rPr>
              <a:t>        Animadversions on some of the Writers who have </a:t>
            </a:r>
            <a:r>
              <a:rPr lang="en-US" sz="1400" b="1" dirty="0" smtClean="0">
                <a:solidFill>
                  <a:srgbClr val="FF0000"/>
                </a:solidFill>
                <a:latin typeface="Times New Roman" pitchFamily="18" charset="0"/>
                <a:cs typeface="Times New Roman" pitchFamily="18" charset="0"/>
              </a:rPr>
              <a:t>Rendered Women Objects of Pity, bordering on     </a:t>
            </a:r>
          </a:p>
          <a:p>
            <a:r>
              <a:rPr lang="en-US" sz="1400" b="1" dirty="0" smtClean="0">
                <a:solidFill>
                  <a:srgbClr val="FF0000"/>
                </a:solidFill>
                <a:latin typeface="Times New Roman" pitchFamily="18" charset="0"/>
                <a:cs typeface="Times New Roman" pitchFamily="18" charset="0"/>
              </a:rPr>
              <a:t>           Contempt</a:t>
            </a:r>
          </a:p>
          <a:p>
            <a:pPr>
              <a:lnSpc>
                <a:spcPct val="150000"/>
              </a:lnSpc>
            </a:pPr>
            <a:r>
              <a:rPr lang="en-US" sz="1400" b="1" dirty="0" smtClean="0">
                <a:solidFill>
                  <a:srgbClr val="FFFF00"/>
                </a:solidFill>
                <a:latin typeface="Times New Roman" pitchFamily="18" charset="0"/>
                <a:cs typeface="Times New Roman" pitchFamily="18" charset="0"/>
              </a:rPr>
              <a:t>VI    </a:t>
            </a:r>
            <a:r>
              <a:rPr lang="en-US" sz="1400" b="1" dirty="0" smtClean="0">
                <a:latin typeface="Times New Roman" pitchFamily="18" charset="0"/>
                <a:cs typeface="Times New Roman" pitchFamily="18" charset="0"/>
              </a:rPr>
              <a:t>  The Effect which an Early Association of Ideas has upon the Character</a:t>
            </a:r>
          </a:p>
          <a:p>
            <a:pPr>
              <a:lnSpc>
                <a:spcPct val="150000"/>
              </a:lnSpc>
            </a:pPr>
            <a:r>
              <a:rPr lang="en-US" sz="1400" b="1" dirty="0" smtClean="0">
                <a:solidFill>
                  <a:srgbClr val="FFFF00"/>
                </a:solidFill>
                <a:latin typeface="Times New Roman" pitchFamily="18" charset="0"/>
                <a:cs typeface="Times New Roman" pitchFamily="18" charset="0"/>
              </a:rPr>
              <a:t>VII    </a:t>
            </a:r>
            <a:r>
              <a:rPr lang="en-US" sz="1400" b="1" dirty="0" smtClean="0">
                <a:latin typeface="Times New Roman" pitchFamily="18" charset="0"/>
                <a:cs typeface="Times New Roman" pitchFamily="18" charset="0"/>
              </a:rPr>
              <a:t> Modesty ― Comprehensively Considered, and not as a Sexual Virtue</a:t>
            </a:r>
          </a:p>
          <a:p>
            <a:pPr>
              <a:lnSpc>
                <a:spcPct val="150000"/>
              </a:lnSpc>
            </a:pPr>
            <a:r>
              <a:rPr lang="en-US" sz="1400" b="1" dirty="0" smtClean="0">
                <a:solidFill>
                  <a:srgbClr val="FFFF00"/>
                </a:solidFill>
                <a:latin typeface="Times New Roman" pitchFamily="18" charset="0"/>
                <a:cs typeface="Times New Roman" pitchFamily="18" charset="0"/>
              </a:rPr>
              <a:t>VIII  </a:t>
            </a:r>
            <a:r>
              <a:rPr lang="en-US" sz="1400" b="1" dirty="0" smtClean="0">
                <a:latin typeface="Times New Roman" pitchFamily="18" charset="0"/>
                <a:cs typeface="Times New Roman" pitchFamily="18" charset="0"/>
              </a:rPr>
              <a:t> Morality Undermined by Sexual Notions of the Importance of a Good Reputation</a:t>
            </a:r>
          </a:p>
          <a:p>
            <a:pPr>
              <a:lnSpc>
                <a:spcPct val="150000"/>
              </a:lnSpc>
            </a:pPr>
            <a:r>
              <a:rPr lang="en-US" sz="1400" b="1" dirty="0" smtClean="0">
                <a:solidFill>
                  <a:srgbClr val="FFFF00"/>
                </a:solidFill>
                <a:latin typeface="Times New Roman" pitchFamily="18" charset="0"/>
                <a:cs typeface="Times New Roman" pitchFamily="18" charset="0"/>
              </a:rPr>
              <a:t>IX    </a:t>
            </a:r>
            <a:r>
              <a:rPr lang="en-US" sz="1400" b="1" dirty="0" smtClean="0">
                <a:latin typeface="Times New Roman" pitchFamily="18" charset="0"/>
                <a:cs typeface="Times New Roman" pitchFamily="18" charset="0"/>
              </a:rPr>
              <a:t>  Of the Pernicious Effects which Arise from the </a:t>
            </a:r>
            <a:r>
              <a:rPr lang="en-US" sz="1400" b="1" dirty="0" err="1" smtClean="0">
                <a:latin typeface="Times New Roman" pitchFamily="18" charset="0"/>
                <a:cs typeface="Times New Roman" pitchFamily="18" charset="0"/>
              </a:rPr>
              <a:t>Unnaturual</a:t>
            </a:r>
            <a:r>
              <a:rPr lang="en-US" sz="1400" b="1" dirty="0" smtClean="0">
                <a:latin typeface="Times New Roman" pitchFamily="18" charset="0"/>
                <a:cs typeface="Times New Roman" pitchFamily="18" charset="0"/>
              </a:rPr>
              <a:t> Distinctions Established in Society</a:t>
            </a:r>
          </a:p>
          <a:p>
            <a:pPr>
              <a:lnSpc>
                <a:spcPct val="150000"/>
              </a:lnSpc>
            </a:pPr>
            <a:r>
              <a:rPr lang="en-US" sz="1400" b="1" dirty="0" smtClean="0">
                <a:solidFill>
                  <a:srgbClr val="FFFF00"/>
                </a:solidFill>
                <a:latin typeface="Times New Roman" pitchFamily="18" charset="0"/>
                <a:cs typeface="Times New Roman" pitchFamily="18" charset="0"/>
              </a:rPr>
              <a:t>X</a:t>
            </a:r>
            <a:r>
              <a:rPr lang="en-US" sz="1400" b="1" dirty="0" smtClean="0">
                <a:latin typeface="Times New Roman" pitchFamily="18" charset="0"/>
                <a:cs typeface="Times New Roman" pitchFamily="18" charset="0"/>
              </a:rPr>
              <a:t>        </a:t>
            </a:r>
            <a:r>
              <a:rPr lang="en-US" sz="1400" b="1" dirty="0" smtClean="0">
                <a:solidFill>
                  <a:srgbClr val="FF0000"/>
                </a:solidFill>
                <a:latin typeface="Times New Roman" pitchFamily="18" charset="0"/>
                <a:cs typeface="Times New Roman" pitchFamily="18" charset="0"/>
              </a:rPr>
              <a:t>Parental Affection</a:t>
            </a:r>
          </a:p>
          <a:p>
            <a:pPr>
              <a:lnSpc>
                <a:spcPct val="150000"/>
              </a:lnSpc>
            </a:pPr>
            <a:r>
              <a:rPr lang="en-US" sz="1400" b="1" dirty="0" smtClean="0">
                <a:solidFill>
                  <a:srgbClr val="FFFF00"/>
                </a:solidFill>
                <a:latin typeface="Times New Roman" pitchFamily="18" charset="0"/>
                <a:cs typeface="Times New Roman" pitchFamily="18" charset="0"/>
              </a:rPr>
              <a:t>IX    </a:t>
            </a:r>
            <a:r>
              <a:rPr lang="en-US" sz="1400" b="1" dirty="0" smtClean="0">
                <a:latin typeface="Times New Roman" pitchFamily="18" charset="0"/>
                <a:cs typeface="Times New Roman" pitchFamily="18" charset="0"/>
              </a:rPr>
              <a:t>  Duty to Parents</a:t>
            </a:r>
          </a:p>
          <a:p>
            <a:pPr>
              <a:lnSpc>
                <a:spcPct val="150000"/>
              </a:lnSpc>
            </a:pPr>
            <a:r>
              <a:rPr lang="en-US" sz="1400" b="1" dirty="0" smtClean="0">
                <a:solidFill>
                  <a:srgbClr val="FFFF00"/>
                </a:solidFill>
                <a:latin typeface="Times New Roman" pitchFamily="18" charset="0"/>
                <a:cs typeface="Times New Roman" pitchFamily="18" charset="0"/>
              </a:rPr>
              <a:t>XII  </a:t>
            </a:r>
            <a:r>
              <a:rPr lang="en-US" sz="1400" b="1" dirty="0" smtClean="0">
                <a:latin typeface="Times New Roman" pitchFamily="18" charset="0"/>
                <a:cs typeface="Times New Roman" pitchFamily="18" charset="0"/>
              </a:rPr>
              <a:t>  </a:t>
            </a:r>
            <a:r>
              <a:rPr lang="en-US" sz="1400" b="1" dirty="0" smtClean="0">
                <a:solidFill>
                  <a:srgbClr val="FF0000"/>
                </a:solidFill>
                <a:latin typeface="Times New Roman" pitchFamily="18" charset="0"/>
                <a:cs typeface="Times New Roman" pitchFamily="18" charset="0"/>
              </a:rPr>
              <a:t>On National Education </a:t>
            </a:r>
          </a:p>
          <a:p>
            <a:r>
              <a:rPr lang="en-US" sz="1400" b="1" dirty="0" smtClean="0">
                <a:solidFill>
                  <a:srgbClr val="FFFF00"/>
                </a:solidFill>
                <a:latin typeface="Times New Roman" pitchFamily="18" charset="0"/>
                <a:cs typeface="Times New Roman" pitchFamily="18" charset="0"/>
              </a:rPr>
              <a:t>XIII  </a:t>
            </a:r>
            <a:r>
              <a:rPr lang="en-US" sz="1400" b="1" dirty="0" smtClean="0">
                <a:latin typeface="Times New Roman" pitchFamily="18" charset="0"/>
                <a:cs typeface="Times New Roman" pitchFamily="18" charset="0"/>
              </a:rPr>
              <a:t> Some Instances of the Folly which the Ignorance of Women generates; with Concluding Reflections on</a:t>
            </a:r>
          </a:p>
          <a:p>
            <a:r>
              <a:rPr lang="en-US" sz="1400" b="1" dirty="0" smtClean="0">
                <a:latin typeface="Times New Roman" pitchFamily="18" charset="0"/>
                <a:cs typeface="Times New Roman" pitchFamily="18" charset="0"/>
              </a:rPr>
              <a:t>          the Moral Improvement that a Revolution in Female Manners Might Naturally be Expected to Produce</a:t>
            </a:r>
          </a:p>
        </p:txBody>
      </p:sp>
      <p:sp>
        <p:nvSpPr>
          <p:cNvPr id="7" name="TextBox 23"/>
          <p:cNvSpPr txBox="1"/>
          <p:nvPr/>
        </p:nvSpPr>
        <p:spPr>
          <a:xfrm>
            <a:off x="5334000" y="736937"/>
            <a:ext cx="3886200" cy="1015663"/>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i="1" dirty="0" smtClean="0">
                <a:latin typeface="Franklin Gothic Medium" pitchFamily="34" charset="0"/>
              </a:rPr>
              <a:t>by Mary Wollstonecraft </a:t>
            </a:r>
          </a:p>
          <a:p>
            <a:pPr algn="ctr"/>
            <a:r>
              <a:rPr lang="en-US" sz="2000" i="1" dirty="0" smtClean="0">
                <a:latin typeface="Franklin Gothic Medium" pitchFamily="34" charset="0"/>
              </a:rPr>
              <a:t>Published in London 1792</a:t>
            </a:r>
          </a:p>
          <a:p>
            <a:endParaRPr lang="en-US" sz="2000" dirty="0"/>
          </a:p>
        </p:txBody>
      </p:sp>
      <p:sp>
        <p:nvSpPr>
          <p:cNvPr id="8" name="Rectangle 7"/>
          <p:cNvSpPr/>
          <p:nvPr/>
        </p:nvSpPr>
        <p:spPr>
          <a:xfrm>
            <a:off x="5562600" y="0"/>
            <a:ext cx="34290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9" name="TextBox 31"/>
          <p:cNvSpPr txBox="1"/>
          <p:nvPr/>
        </p:nvSpPr>
        <p:spPr>
          <a:xfrm>
            <a:off x="5257800" y="76200"/>
            <a:ext cx="4038600" cy="800219"/>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i="1" dirty="0" smtClean="0">
                <a:solidFill>
                  <a:srgbClr val="FFFF00"/>
                </a:solidFill>
                <a:latin typeface="Franklin Gothic Medium" pitchFamily="34" charset="0"/>
              </a:rPr>
              <a:t>The Rights of Woman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914400"/>
            <a:ext cx="3124200" cy="923330"/>
          </a:xfrm>
          <a:prstGeom prst="rect">
            <a:avLst/>
          </a:prstGeom>
          <a:noFill/>
        </p:spPr>
        <p:txBody>
          <a:bodyPr wrap="square" rtlCol="0">
            <a:spAutoFit/>
          </a:bodyPr>
          <a:lstStyle/>
          <a:p>
            <a:r>
              <a:rPr lang="en-US" b="1" dirty="0" smtClean="0">
                <a:solidFill>
                  <a:srgbClr val="FF0000"/>
                </a:solidFill>
              </a:rPr>
              <a:t>Pernicious</a:t>
            </a:r>
            <a:r>
              <a:rPr lang="en-US" dirty="0" smtClean="0"/>
              <a:t> </a:t>
            </a:r>
            <a:r>
              <a:rPr lang="en-US" i="1" dirty="0" smtClean="0"/>
              <a:t>(per </a:t>
            </a:r>
            <a:r>
              <a:rPr lang="en-US" i="1" dirty="0" err="1" smtClean="0"/>
              <a:t>nish</a:t>
            </a:r>
            <a:r>
              <a:rPr lang="en-US" i="1" dirty="0" smtClean="0"/>
              <a:t> us) </a:t>
            </a:r>
            <a:r>
              <a:rPr lang="en-US" dirty="0" err="1" smtClean="0"/>
              <a:t>adj</a:t>
            </a:r>
            <a:endParaRPr lang="en-US" dirty="0" smtClean="0"/>
          </a:p>
          <a:p>
            <a:r>
              <a:rPr lang="en-US" dirty="0" smtClean="0"/>
              <a:t>Having the effect of destroying; very injurious or destructive </a:t>
            </a:r>
            <a:endParaRPr lang="en-US" dirty="0"/>
          </a:p>
        </p:txBody>
      </p:sp>
      <p:sp>
        <p:nvSpPr>
          <p:cNvPr id="3" name="TextBox 2"/>
          <p:cNvSpPr txBox="1"/>
          <p:nvPr/>
        </p:nvSpPr>
        <p:spPr>
          <a:xfrm>
            <a:off x="533400" y="2133600"/>
            <a:ext cx="7543800" cy="1200329"/>
          </a:xfrm>
          <a:prstGeom prst="rect">
            <a:avLst/>
          </a:prstGeom>
          <a:noFill/>
        </p:spPr>
        <p:txBody>
          <a:bodyPr wrap="square" rtlCol="0">
            <a:spAutoFit/>
          </a:bodyPr>
          <a:lstStyle/>
          <a:p>
            <a:r>
              <a:rPr lang="en-US" b="1" dirty="0" smtClean="0">
                <a:solidFill>
                  <a:srgbClr val="FF0000"/>
                </a:solidFill>
              </a:rPr>
              <a:t>Mary Wollstonecraft </a:t>
            </a:r>
            <a:r>
              <a:rPr lang="en-US" dirty="0" smtClean="0"/>
              <a:t>traveled alone through Europe and Scandinavia; more important, she advocated in </a:t>
            </a:r>
            <a:r>
              <a:rPr lang="en-US" i="1" dirty="0" smtClean="0">
                <a:solidFill>
                  <a:srgbClr val="FF0000"/>
                </a:solidFill>
              </a:rPr>
              <a:t>A Vindication </a:t>
            </a:r>
            <a:r>
              <a:rPr lang="en-US" dirty="0" smtClean="0"/>
              <a:t>that women be </a:t>
            </a:r>
            <a:r>
              <a:rPr lang="en-US" u="sng" dirty="0" smtClean="0">
                <a:solidFill>
                  <a:srgbClr val="0070C0"/>
                </a:solidFill>
              </a:rPr>
              <a:t>educated </a:t>
            </a:r>
            <a:r>
              <a:rPr lang="en-US" dirty="0" smtClean="0"/>
              <a:t>to be the “</a:t>
            </a:r>
            <a:r>
              <a:rPr lang="en-US" u="sng" dirty="0" smtClean="0"/>
              <a:t>companions” of men</a:t>
            </a:r>
            <a:r>
              <a:rPr lang="en-US" dirty="0" smtClean="0"/>
              <a:t> and be permitted to </a:t>
            </a:r>
            <a:r>
              <a:rPr lang="en-US" u="sng" dirty="0" smtClean="0"/>
              <a:t>participate in the public realm</a:t>
            </a:r>
            <a:r>
              <a:rPr lang="en-US" dirty="0" smtClean="0"/>
              <a:t> by </a:t>
            </a:r>
            <a:r>
              <a:rPr lang="en-US" u="sng" dirty="0" smtClean="0">
                <a:solidFill>
                  <a:srgbClr val="0070C0"/>
                </a:solidFill>
              </a:rPr>
              <a:t>voting</a:t>
            </a:r>
            <a:r>
              <a:rPr lang="en-US" dirty="0" smtClean="0"/>
              <a:t>, </a:t>
            </a:r>
            <a:r>
              <a:rPr lang="en-US" u="sng" dirty="0" smtClean="0">
                <a:solidFill>
                  <a:srgbClr val="0070C0"/>
                </a:solidFill>
              </a:rPr>
              <a:t>working outside the home</a:t>
            </a:r>
            <a:r>
              <a:rPr lang="en-US" dirty="0" smtClean="0"/>
              <a:t>, and </a:t>
            </a:r>
            <a:r>
              <a:rPr lang="en-US" u="sng" dirty="0" smtClean="0">
                <a:solidFill>
                  <a:srgbClr val="0070C0"/>
                </a:solidFill>
              </a:rPr>
              <a:t>holding political office</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023610" y="-152400"/>
            <a:ext cx="8044190" cy="830997"/>
          </a:xfrm>
          <a:prstGeom prst="rect">
            <a:avLst/>
          </a:prstGeom>
          <a:noFill/>
        </p:spPr>
        <p:txBody>
          <a:bodyPr wrap="none" rtlCol="0">
            <a:spAutoFit/>
          </a:bodyPr>
          <a:lstStyle/>
          <a:p>
            <a:pPr marL="571500" indent="-571500">
              <a:lnSpc>
                <a:spcPct val="200000"/>
              </a:lnSpc>
            </a:pPr>
            <a:r>
              <a:rPr lang="en-US" sz="2400" dirty="0" smtClean="0">
                <a:latin typeface="Arial Narrow" pitchFamily="34" charset="0"/>
              </a:rPr>
              <a:t>Abandonment and Lack of Proper Nurture Shape the Monster’s Nature</a:t>
            </a:r>
          </a:p>
        </p:txBody>
      </p:sp>
      <p:grpSp>
        <p:nvGrpSpPr>
          <p:cNvPr id="16" name="Group 15"/>
          <p:cNvGrpSpPr/>
          <p:nvPr/>
        </p:nvGrpSpPr>
        <p:grpSpPr>
          <a:xfrm>
            <a:off x="0" y="76200"/>
            <a:ext cx="1219200" cy="984885"/>
            <a:chOff x="1143000" y="3505200"/>
            <a:chExt cx="1219200" cy="984885"/>
          </a:xfrm>
        </p:grpSpPr>
        <p:sp>
          <p:nvSpPr>
            <p:cNvPr id="13" name="Rectangle 12"/>
            <p:cNvSpPr/>
            <p:nvPr/>
          </p:nvSpPr>
          <p:spPr>
            <a:xfrm>
              <a:off x="1295400" y="3510915"/>
              <a:ext cx="914400" cy="8324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143000" y="3505200"/>
              <a:ext cx="1219200" cy="984885"/>
            </a:xfrm>
            <a:prstGeom prst="rect">
              <a:avLst/>
            </a:prstGeom>
            <a:noFill/>
            <a:ln>
              <a:noFill/>
            </a:ln>
          </p:spPr>
          <p:txBody>
            <a:bodyPr wrap="square" rtlCol="0">
              <a:spAutoFit/>
            </a:bodyPr>
            <a:lstStyle/>
            <a:p>
              <a:pPr algn="ctr"/>
              <a:r>
                <a:rPr lang="en-US" sz="4000" dirty="0" smtClean="0">
                  <a:solidFill>
                    <a:srgbClr val="FFFF00"/>
                  </a:solidFill>
                  <a:latin typeface="Franklin Gothic Medium" pitchFamily="34" charset="0"/>
                </a:rPr>
                <a:t>#2</a:t>
              </a:r>
            </a:p>
            <a:p>
              <a:endParaRPr lang="en-US" dirty="0"/>
            </a:p>
          </p:txBody>
        </p:sp>
      </p:grpSp>
      <p:sp>
        <p:nvSpPr>
          <p:cNvPr id="15" name="Rectangle 14"/>
          <p:cNvSpPr/>
          <p:nvPr/>
        </p:nvSpPr>
        <p:spPr>
          <a:xfrm>
            <a:off x="4191000" y="609600"/>
            <a:ext cx="4876800" cy="3429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0" y="930295"/>
            <a:ext cx="4262705" cy="1877437"/>
          </a:xfrm>
          <a:prstGeom prst="rect">
            <a:avLst/>
          </a:prstGeom>
          <a:noFill/>
        </p:spPr>
        <p:txBody>
          <a:bodyPr wrap="none" rtlCol="0">
            <a:spAutoFit/>
          </a:bodyPr>
          <a:lstStyle/>
          <a:p>
            <a:pPr>
              <a:buFont typeface="Arial" pitchFamily="34" charset="0"/>
              <a:buChar char="•"/>
            </a:pPr>
            <a:r>
              <a:rPr lang="en-US"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Victor abandons his “creature.”</a:t>
            </a:r>
          </a:p>
          <a:p>
            <a:r>
              <a:rPr lang="en-US" sz="1200" dirty="0" smtClean="0">
                <a:solidFill>
                  <a:srgbClr val="FF0000"/>
                </a:solidFill>
                <a:latin typeface="Times New Roman" pitchFamily="18" charset="0"/>
                <a:cs typeface="Times New Roman" pitchFamily="18" charset="0"/>
              </a:rPr>
              <a:t>“He [the “creature”] might have spoken, but </a:t>
            </a:r>
            <a:r>
              <a:rPr lang="en-US" sz="1200" u="sng" dirty="0" smtClean="0">
                <a:solidFill>
                  <a:srgbClr val="FF0000"/>
                </a:solidFill>
                <a:latin typeface="Times New Roman" pitchFamily="18" charset="0"/>
                <a:cs typeface="Times New Roman" pitchFamily="18" charset="0"/>
              </a:rPr>
              <a:t>I did not hear</a:t>
            </a:r>
            <a:r>
              <a:rPr lang="en-US" sz="1200" dirty="0" smtClean="0">
                <a:solidFill>
                  <a:srgbClr val="FF0000"/>
                </a:solidFill>
                <a:latin typeface="Times New Roman" pitchFamily="18" charset="0"/>
                <a:cs typeface="Times New Roman" pitchFamily="18" charset="0"/>
              </a:rPr>
              <a:t>;</a:t>
            </a:r>
          </a:p>
          <a:p>
            <a:r>
              <a:rPr lang="en-US" sz="1200" dirty="0" smtClean="0">
                <a:solidFill>
                  <a:srgbClr val="FF0000"/>
                </a:solidFill>
                <a:latin typeface="Times New Roman" pitchFamily="18" charset="0"/>
                <a:cs typeface="Times New Roman" pitchFamily="18" charset="0"/>
              </a:rPr>
              <a:t>. . . I escaped, . . . .” [said Victor Frankenstein] </a:t>
            </a:r>
            <a:r>
              <a:rPr lang="en-US" sz="1200" dirty="0" smtClean="0">
                <a:solidFill>
                  <a:srgbClr val="00B050"/>
                </a:solidFill>
                <a:latin typeface="Times New Roman" pitchFamily="18" charset="0"/>
                <a:cs typeface="Times New Roman" pitchFamily="18" charset="0"/>
              </a:rPr>
              <a:t>(pg #57)</a:t>
            </a:r>
          </a:p>
          <a:p>
            <a:r>
              <a:rPr lang="en-US" sz="1200" dirty="0" smtClean="0">
                <a:solidFill>
                  <a:srgbClr val="00B050"/>
                </a:solidFill>
                <a:latin typeface="Times New Roman" pitchFamily="18" charset="0"/>
                <a:cs typeface="Times New Roman" pitchFamily="18" charset="0"/>
              </a:rPr>
              <a:t>“Let your compassion be moved, and do not disdain me.” (pg#97)</a:t>
            </a:r>
          </a:p>
          <a:p>
            <a:r>
              <a:rPr lang="en-US" sz="1200" dirty="0" smtClean="0">
                <a:solidFill>
                  <a:srgbClr val="FF0000"/>
                </a:solidFill>
                <a:latin typeface="Times New Roman" pitchFamily="18" charset="0"/>
                <a:cs typeface="Times New Roman" pitchFamily="18" charset="0"/>
              </a:rPr>
              <a:t>“He [Victor Frankenstein] had abandoned me, and in the</a:t>
            </a:r>
          </a:p>
          <a:p>
            <a:r>
              <a:rPr lang="en-US" sz="1200" dirty="0" smtClean="0">
                <a:solidFill>
                  <a:srgbClr val="FF0000"/>
                </a:solidFill>
                <a:latin typeface="Times New Roman" pitchFamily="18" charset="0"/>
                <a:cs typeface="Times New Roman" pitchFamily="18" charset="0"/>
              </a:rPr>
              <a:t>bitterness of my heart I cursed him.” [said “creature”] </a:t>
            </a:r>
            <a:r>
              <a:rPr lang="en-US" sz="1200" dirty="0" smtClean="0">
                <a:solidFill>
                  <a:srgbClr val="00B050"/>
                </a:solidFill>
                <a:latin typeface="Times New Roman" pitchFamily="18" charset="0"/>
                <a:cs typeface="Times New Roman" pitchFamily="18" charset="0"/>
              </a:rPr>
              <a:t>(pg #127)</a:t>
            </a:r>
          </a:p>
          <a:p>
            <a:r>
              <a:rPr lang="en-US" sz="1200" dirty="0" smtClean="0">
                <a:solidFill>
                  <a:srgbClr val="FF0000"/>
                </a:solidFill>
                <a:latin typeface="Times New Roman" pitchFamily="18" charset="0"/>
                <a:cs typeface="Times New Roman" pitchFamily="18" charset="0"/>
              </a:rPr>
              <a:t>“He [the “creature”] might have spoken, but </a:t>
            </a:r>
            <a:r>
              <a:rPr lang="en-US" sz="1200" u="sng" dirty="0" smtClean="0">
                <a:solidFill>
                  <a:srgbClr val="FF0000"/>
                </a:solidFill>
                <a:latin typeface="Times New Roman" pitchFamily="18" charset="0"/>
                <a:cs typeface="Times New Roman" pitchFamily="18" charset="0"/>
              </a:rPr>
              <a:t>I did not hear</a:t>
            </a:r>
            <a:r>
              <a:rPr lang="en-US" sz="1200" dirty="0" smtClean="0">
                <a:solidFill>
                  <a:srgbClr val="FF0000"/>
                </a:solidFill>
                <a:latin typeface="Times New Roman" pitchFamily="18" charset="0"/>
                <a:cs typeface="Times New Roman" pitchFamily="18" charset="0"/>
              </a:rPr>
              <a:t>;</a:t>
            </a:r>
          </a:p>
          <a:p>
            <a:r>
              <a:rPr lang="en-US" sz="1200" dirty="0" smtClean="0">
                <a:solidFill>
                  <a:srgbClr val="FF0000"/>
                </a:solidFill>
                <a:latin typeface="Times New Roman" pitchFamily="18" charset="0"/>
                <a:cs typeface="Times New Roman" pitchFamily="18" charset="0"/>
              </a:rPr>
              <a:t>. . . I escaped, . . . .” [said Victor Frankenstein] </a:t>
            </a:r>
            <a:r>
              <a:rPr lang="en-US" sz="1200" dirty="0" smtClean="0">
                <a:solidFill>
                  <a:srgbClr val="00B050"/>
                </a:solidFill>
                <a:latin typeface="Times New Roman" pitchFamily="18" charset="0"/>
                <a:cs typeface="Times New Roman" pitchFamily="18" charset="0"/>
              </a:rPr>
              <a:t>(pg #57)</a:t>
            </a:r>
          </a:p>
          <a:p>
            <a:endParaRPr lang="en-US" sz="1400" dirty="0" smtClean="0">
              <a:solidFill>
                <a:srgbClr val="00B050"/>
              </a:solidFill>
              <a:latin typeface="Times New Roman" pitchFamily="18" charset="0"/>
              <a:cs typeface="Times New Roman" pitchFamily="18" charset="0"/>
            </a:endParaRPr>
          </a:p>
        </p:txBody>
      </p:sp>
      <p:sp>
        <p:nvSpPr>
          <p:cNvPr id="21" name="TextBox 20"/>
          <p:cNvSpPr txBox="1"/>
          <p:nvPr/>
        </p:nvSpPr>
        <p:spPr>
          <a:xfrm>
            <a:off x="4191000" y="609600"/>
            <a:ext cx="4953000" cy="3600986"/>
          </a:xfrm>
          <a:prstGeom prst="rect">
            <a:avLst/>
          </a:prstGeom>
          <a:noFill/>
        </p:spPr>
        <p:txBody>
          <a:bodyPr wrap="square" rtlCol="0">
            <a:spAutoFit/>
          </a:bodyPr>
          <a:lstStyle/>
          <a:p>
            <a:r>
              <a:rPr lang="en-US" sz="1200" u="sng" dirty="0" smtClean="0">
                <a:latin typeface="Arial Narrow" pitchFamily="34" charset="0"/>
              </a:rPr>
              <a:t>PROBLEM</a:t>
            </a:r>
            <a:r>
              <a:rPr lang="en-US" sz="1200" dirty="0" smtClean="0">
                <a:latin typeface="Arial Narrow" pitchFamily="34" charset="0"/>
              </a:rPr>
              <a:t>?</a:t>
            </a:r>
          </a:p>
          <a:p>
            <a:r>
              <a:rPr lang="en-US" sz="1200" dirty="0" smtClean="0">
                <a:latin typeface="Arial Narrow" pitchFamily="34" charset="0"/>
                <a:cs typeface="Times New Roman" pitchFamily="18" charset="0"/>
              </a:rPr>
              <a:t>Jean Jacques </a:t>
            </a:r>
            <a:r>
              <a:rPr lang="en-US" sz="1200" b="1" dirty="0" smtClean="0">
                <a:solidFill>
                  <a:srgbClr val="FF0000"/>
                </a:solidFill>
                <a:latin typeface="Arial Narrow" pitchFamily="34" charset="0"/>
                <a:cs typeface="Times New Roman" pitchFamily="18" charset="0"/>
              </a:rPr>
              <a:t>Rousseau</a:t>
            </a:r>
            <a:r>
              <a:rPr lang="en-US" sz="1200" dirty="0" smtClean="0">
                <a:latin typeface="Arial Narrow" pitchFamily="34" charset="0"/>
                <a:cs typeface="Times New Roman" pitchFamily="18" charset="0"/>
              </a:rPr>
              <a:t> (a philosopher): his theory of the natural man</a:t>
            </a:r>
          </a:p>
          <a:p>
            <a:r>
              <a:rPr lang="en-US" sz="1200" dirty="0" smtClean="0">
                <a:latin typeface="Arial Narrow" pitchFamily="34" charset="0"/>
                <a:cs typeface="Times New Roman" pitchFamily="18" charset="0"/>
              </a:rPr>
              <a:t>as a noble savage, </a:t>
            </a:r>
            <a:r>
              <a:rPr lang="en-US" sz="1200" b="1" dirty="0" smtClean="0">
                <a:solidFill>
                  <a:srgbClr val="FF0000"/>
                </a:solidFill>
                <a:latin typeface="Arial Narrow" pitchFamily="34" charset="0"/>
                <a:cs typeface="Times New Roman" pitchFamily="18" charset="0"/>
              </a:rPr>
              <a:t>born free </a:t>
            </a:r>
            <a:r>
              <a:rPr lang="en-US" sz="1200" dirty="0" smtClean="0">
                <a:latin typeface="Arial Narrow" pitchFamily="34" charset="0"/>
                <a:cs typeface="Times New Roman" pitchFamily="18" charset="0"/>
              </a:rPr>
              <a:t>but everywhere in chains and inevitably</a:t>
            </a:r>
          </a:p>
          <a:p>
            <a:r>
              <a:rPr lang="en-US" sz="1200" b="1" dirty="0" smtClean="0">
                <a:solidFill>
                  <a:srgbClr val="FF0000"/>
                </a:solidFill>
                <a:latin typeface="Arial Narrow" pitchFamily="34" charset="0"/>
                <a:cs typeface="Times New Roman" pitchFamily="18" charset="0"/>
              </a:rPr>
              <a:t>corrupted by society</a:t>
            </a:r>
            <a:r>
              <a:rPr lang="en-US" sz="1200" dirty="0" smtClean="0">
                <a:latin typeface="Arial Narrow" pitchFamily="34" charset="0"/>
                <a:cs typeface="Times New Roman" pitchFamily="18" charset="0"/>
              </a:rPr>
              <a:t>. </a:t>
            </a:r>
            <a:r>
              <a:rPr lang="en-US" sz="1200" u="sng" dirty="0" smtClean="0">
                <a:latin typeface="Arial Narrow" pitchFamily="34" charset="0"/>
                <a:cs typeface="Times New Roman" pitchFamily="18" charset="0"/>
              </a:rPr>
              <a:t>Theory ties to educating children</a:t>
            </a:r>
            <a:r>
              <a:rPr lang="en-US" sz="1200" dirty="0" smtClean="0">
                <a:latin typeface="Arial Narrow" pitchFamily="34" charset="0"/>
                <a:cs typeface="Times New Roman" pitchFamily="18" charset="0"/>
              </a:rPr>
              <a:t>.</a:t>
            </a:r>
          </a:p>
          <a:p>
            <a:r>
              <a:rPr lang="en-US" sz="1200" u="sng" dirty="0" smtClean="0">
                <a:solidFill>
                  <a:srgbClr val="FF0000"/>
                </a:solidFill>
                <a:latin typeface="Arial Narrow" pitchFamily="34" charset="0"/>
                <a:cs typeface="Times New Roman" pitchFamily="18" charset="0"/>
              </a:rPr>
              <a:t>Example</a:t>
            </a:r>
            <a:r>
              <a:rPr lang="en-US" sz="1200" dirty="0" smtClean="0">
                <a:latin typeface="Arial Narrow" pitchFamily="34" charset="0"/>
                <a:cs typeface="Times New Roman" pitchFamily="18" charset="0"/>
              </a:rPr>
              <a:t>: “Other lessons were impressed upon me </a:t>
            </a:r>
            <a:r>
              <a:rPr lang="en-US" sz="1200" b="1" dirty="0" smtClean="0">
                <a:solidFill>
                  <a:srgbClr val="FF0000"/>
                </a:solidFill>
                <a:latin typeface="Arial Narrow" pitchFamily="34" charset="0"/>
                <a:cs typeface="Times New Roman" pitchFamily="18" charset="0"/>
              </a:rPr>
              <a:t>[says “creature”] </a:t>
            </a:r>
            <a:r>
              <a:rPr lang="en-US" sz="1200" dirty="0" smtClean="0">
                <a:latin typeface="Arial Narrow" pitchFamily="34" charset="0"/>
                <a:cs typeface="Times New Roman" pitchFamily="18" charset="0"/>
              </a:rPr>
              <a:t>even more deeply. I heard of the difference of sexes; and the birth and growth of children; how the father </a:t>
            </a:r>
            <a:r>
              <a:rPr lang="en-US" sz="1200" dirty="0" err="1" smtClean="0">
                <a:latin typeface="Arial Narrow" pitchFamily="34" charset="0"/>
                <a:cs typeface="Times New Roman" pitchFamily="18" charset="0"/>
              </a:rPr>
              <a:t>doated</a:t>
            </a:r>
            <a:r>
              <a:rPr lang="en-US" sz="1200" dirty="0" smtClean="0">
                <a:latin typeface="Arial Narrow" pitchFamily="34" charset="0"/>
                <a:cs typeface="Times New Roman" pitchFamily="18" charset="0"/>
              </a:rPr>
              <a:t> on the smiles of the infant, and the lively sallies of the older child; how all the life and cares of the mother were wrapped up in the precious charge; how the mind of youth expanded and gained knowledge; of brother, sister, and all the various relationships which bind one human being to another in mutual bonds.”</a:t>
            </a:r>
            <a:r>
              <a:rPr lang="en-US" sz="1200" dirty="0" smtClean="0">
                <a:solidFill>
                  <a:srgbClr val="00B050"/>
                </a:solidFill>
                <a:latin typeface="Arial Narrow" pitchFamily="34" charset="0"/>
                <a:cs typeface="Times New Roman" pitchFamily="18" charset="0"/>
              </a:rPr>
              <a:t> (117)</a:t>
            </a:r>
          </a:p>
          <a:p>
            <a:r>
              <a:rPr lang="en-US" sz="1200" u="sng" dirty="0" smtClean="0">
                <a:solidFill>
                  <a:srgbClr val="FF0000"/>
                </a:solidFill>
                <a:latin typeface="Arial Narrow" pitchFamily="34" charset="0"/>
                <a:cs typeface="Times New Roman" pitchFamily="18" charset="0"/>
              </a:rPr>
              <a:t>Example</a:t>
            </a:r>
            <a:r>
              <a:rPr lang="en-US" sz="1200" dirty="0" smtClean="0">
                <a:latin typeface="Arial Narrow" pitchFamily="34" charset="0"/>
                <a:cs typeface="Times New Roman" pitchFamily="18" charset="0"/>
              </a:rPr>
              <a:t>: “But where were my friends and relations? No father had watched my infant days, no mother had blessed me with smiles and caresses; . . . </a:t>
            </a:r>
            <a:r>
              <a:rPr lang="en-US" sz="1200" dirty="0" smtClean="0">
                <a:solidFill>
                  <a:srgbClr val="00B050"/>
                </a:solidFill>
                <a:latin typeface="Arial Narrow" pitchFamily="34" charset="0"/>
                <a:cs typeface="Times New Roman" pitchFamily="18" charset="0"/>
              </a:rPr>
              <a:t>(pg. #117)</a:t>
            </a:r>
            <a:endParaRPr lang="en-US" sz="1200" dirty="0" smtClean="0">
              <a:latin typeface="Arial Narrow" pitchFamily="34" charset="0"/>
              <a:cs typeface="Times New Roman" pitchFamily="18" charset="0"/>
            </a:endParaRPr>
          </a:p>
          <a:p>
            <a:r>
              <a:rPr lang="en-US" sz="1200" b="1" dirty="0" smtClean="0">
                <a:solidFill>
                  <a:srgbClr val="FF0000"/>
                </a:solidFill>
                <a:latin typeface="Arial Narrow" pitchFamily="34" charset="0"/>
                <a:cs typeface="Times New Roman" pitchFamily="18" charset="0"/>
              </a:rPr>
              <a:t>Mary Shelley had similar feelings of parental abandonment/Emotional Isolation: </a:t>
            </a:r>
            <a:r>
              <a:rPr lang="en-US" sz="1200" dirty="0" smtClean="0">
                <a:latin typeface="Arial Narrow" pitchFamily="34" charset="0"/>
                <a:cs typeface="Times New Roman" pitchFamily="18" charset="0"/>
              </a:rPr>
              <a:t>Mom (Mary W.) dies (11) days after Mary’s birth. Dad (William Godwin) remarries in 1801 [Mary Jane </a:t>
            </a:r>
            <a:r>
              <a:rPr lang="en-US" sz="1200" dirty="0" err="1" smtClean="0">
                <a:latin typeface="Arial Narrow" pitchFamily="34" charset="0"/>
                <a:cs typeface="Times New Roman" pitchFamily="18" charset="0"/>
              </a:rPr>
              <a:t>Clairmont</a:t>
            </a:r>
            <a:r>
              <a:rPr lang="en-US" sz="1200" dirty="0" smtClean="0">
                <a:latin typeface="Arial Narrow" pitchFamily="34" charset="0"/>
                <a:cs typeface="Times New Roman" pitchFamily="18" charset="0"/>
              </a:rPr>
              <a:t> who already had (2) kids of her own.] William/Mary Jane give birth to </a:t>
            </a:r>
            <a:r>
              <a:rPr lang="en-US" sz="1200" i="1" dirty="0" smtClean="0">
                <a:latin typeface="Times New Roman" pitchFamily="18" charset="0"/>
                <a:cs typeface="Times New Roman" pitchFamily="18" charset="0"/>
              </a:rPr>
              <a:t>“Love-Will” </a:t>
            </a:r>
            <a:r>
              <a:rPr lang="en-US" sz="1200" dirty="0" smtClean="0">
                <a:latin typeface="Arial Narrow" pitchFamily="34" charset="0"/>
                <a:cs typeface="Times New Roman" pitchFamily="18" charset="0"/>
              </a:rPr>
              <a:t>William (Jr.) Coincidence that  the </a:t>
            </a:r>
            <a:r>
              <a:rPr lang="en-US" sz="1200" i="1" dirty="0" smtClean="0">
                <a:latin typeface="Arial Narrow" pitchFamily="34" charset="0"/>
                <a:cs typeface="Times New Roman" pitchFamily="18" charset="0"/>
              </a:rPr>
              <a:t>Frankenstein</a:t>
            </a:r>
            <a:r>
              <a:rPr lang="en-US" sz="1200" dirty="0" smtClean="0">
                <a:latin typeface="Arial Narrow" pitchFamily="34" charset="0"/>
                <a:cs typeface="Times New Roman" pitchFamily="18" charset="0"/>
              </a:rPr>
              <a:t> character named </a:t>
            </a:r>
            <a:r>
              <a:rPr lang="en-US" sz="1200" b="1" dirty="0" smtClean="0">
                <a:solidFill>
                  <a:srgbClr val="FF0000"/>
                </a:solidFill>
                <a:latin typeface="Arial Narrow" pitchFamily="34" charset="0"/>
                <a:cs typeface="Times New Roman" pitchFamily="18" charset="0"/>
              </a:rPr>
              <a:t>William</a:t>
            </a:r>
            <a:r>
              <a:rPr lang="en-US" sz="1200" dirty="0" smtClean="0">
                <a:latin typeface="Arial Narrow" pitchFamily="34" charset="0"/>
                <a:cs typeface="Times New Roman" pitchFamily="18" charset="0"/>
              </a:rPr>
              <a:t>, (5) years old, is strangled by creature?  Maybe a little (Freudian-like) half-sibling-rivalry going on! Same w/ half sister Claire </a:t>
            </a:r>
            <a:r>
              <a:rPr lang="en-US" sz="1200" dirty="0" err="1" smtClean="0">
                <a:latin typeface="Arial Narrow" pitchFamily="34" charset="0"/>
                <a:cs typeface="Times New Roman" pitchFamily="18" charset="0"/>
              </a:rPr>
              <a:t>Clairmont</a:t>
            </a:r>
            <a:r>
              <a:rPr lang="en-US" sz="1200" dirty="0" smtClean="0">
                <a:latin typeface="Arial Narrow" pitchFamily="34" charset="0"/>
                <a:cs typeface="Times New Roman" pitchFamily="18" charset="0"/>
              </a:rPr>
              <a:t>.</a:t>
            </a:r>
            <a:endParaRPr lang="en-US" sz="1200" dirty="0" smtClean="0">
              <a:latin typeface="Arial Narrow" pitchFamily="34" charset="0"/>
            </a:endParaRPr>
          </a:p>
          <a:p>
            <a:endParaRPr lang="en-US" sz="1200" dirty="0" smtClean="0">
              <a:latin typeface="Arial Narrow" pitchFamily="34" charset="0"/>
            </a:endParaRPr>
          </a:p>
        </p:txBody>
      </p:sp>
      <p:sp>
        <p:nvSpPr>
          <p:cNvPr id="23" name="TextBox 22"/>
          <p:cNvSpPr txBox="1"/>
          <p:nvPr/>
        </p:nvSpPr>
        <p:spPr>
          <a:xfrm>
            <a:off x="0" y="4532055"/>
            <a:ext cx="4170885" cy="2554545"/>
          </a:xfrm>
          <a:prstGeom prst="rect">
            <a:avLst/>
          </a:prstGeom>
          <a:noFill/>
        </p:spPr>
        <p:txBody>
          <a:bodyPr wrap="none" rtlCol="0">
            <a:spAutoFit/>
          </a:bodyPr>
          <a:lstStyle/>
          <a:p>
            <a:pPr>
              <a:buFont typeface="Arial" pitchFamily="34" charset="0"/>
              <a:buChar char="•"/>
            </a:pPr>
            <a:r>
              <a:rPr lang="en-US"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Mary Shelley’s ideas about proper nurturing and</a:t>
            </a:r>
          </a:p>
          <a:p>
            <a:r>
              <a:rPr lang="en-US" sz="1400" dirty="0" smtClean="0">
                <a:latin typeface="Times New Roman" pitchFamily="18" charset="0"/>
                <a:cs typeface="Times New Roman" pitchFamily="18" charset="0"/>
              </a:rPr>
              <a:t>education, which she deemed essential to growing into</a:t>
            </a:r>
          </a:p>
          <a:p>
            <a:r>
              <a:rPr lang="en-US" sz="1400" dirty="0" smtClean="0">
                <a:latin typeface="Times New Roman" pitchFamily="18" charset="0"/>
                <a:cs typeface="Times New Roman" pitchFamily="18" charset="0"/>
              </a:rPr>
              <a:t>a healthy, virtuous adult were shaped by these writings:</a:t>
            </a:r>
          </a:p>
          <a:p>
            <a:endParaRPr lang="en-US" sz="1400" dirty="0" smtClean="0">
              <a:latin typeface="Times New Roman" pitchFamily="18" charset="0"/>
              <a:cs typeface="Times New Roman" pitchFamily="18" charset="0"/>
            </a:endParaRPr>
          </a:p>
          <a:p>
            <a:r>
              <a:rPr lang="en-US" sz="1200" dirty="0" smtClean="0">
                <a:solidFill>
                  <a:srgbClr val="FF0000"/>
                </a:solidFill>
                <a:latin typeface="Arial Narrow" pitchFamily="34" charset="0"/>
                <a:cs typeface="Times New Roman" pitchFamily="18" charset="0"/>
              </a:rPr>
              <a:t>―</a:t>
            </a:r>
            <a:r>
              <a:rPr lang="en-US" sz="1200" dirty="0" smtClean="0">
                <a:solidFill>
                  <a:srgbClr val="0070C0"/>
                </a:solidFill>
                <a:latin typeface="Arial Narrow" pitchFamily="34" charset="0"/>
                <a:cs typeface="Times New Roman" pitchFamily="18" charset="0"/>
              </a:rPr>
              <a:t>17</a:t>
            </a:r>
            <a:r>
              <a:rPr lang="en-US" sz="1200" baseline="30000" dirty="0" smtClean="0">
                <a:solidFill>
                  <a:srgbClr val="0070C0"/>
                </a:solidFill>
                <a:latin typeface="Arial Narrow" pitchFamily="34" charset="0"/>
                <a:cs typeface="Times New Roman" pitchFamily="18" charset="0"/>
              </a:rPr>
              <a:t>th</a:t>
            </a:r>
            <a:r>
              <a:rPr lang="en-US" sz="1200" dirty="0" smtClean="0">
                <a:solidFill>
                  <a:srgbClr val="0070C0"/>
                </a:solidFill>
                <a:latin typeface="Arial Narrow" pitchFamily="34" charset="0"/>
                <a:cs typeface="Times New Roman" pitchFamily="18" charset="0"/>
              </a:rPr>
              <a:t> century French philosopher </a:t>
            </a:r>
            <a:r>
              <a:rPr lang="en-US" sz="1200" dirty="0" smtClean="0">
                <a:solidFill>
                  <a:srgbClr val="FF0000"/>
                </a:solidFill>
                <a:latin typeface="Arial Narrow" pitchFamily="34" charset="0"/>
                <a:cs typeface="Times New Roman" pitchFamily="18" charset="0"/>
              </a:rPr>
              <a:t>Jean Jacques Rousseau</a:t>
            </a:r>
          </a:p>
          <a:p>
            <a:r>
              <a:rPr lang="en-US" sz="1200" dirty="0" smtClean="0">
                <a:solidFill>
                  <a:srgbClr val="FF0000"/>
                </a:solidFill>
                <a:latin typeface="Arial Narrow" pitchFamily="34" charset="0"/>
                <a:cs typeface="Times New Roman" pitchFamily="18" charset="0"/>
              </a:rPr>
              <a:t>―</a:t>
            </a:r>
            <a:r>
              <a:rPr lang="en-US" sz="1200" dirty="0" smtClean="0">
                <a:solidFill>
                  <a:srgbClr val="0070C0"/>
                </a:solidFill>
                <a:latin typeface="Arial Narrow" pitchFamily="34" charset="0"/>
                <a:cs typeface="Times New Roman" pitchFamily="18" charset="0"/>
              </a:rPr>
              <a:t>17</a:t>
            </a:r>
            <a:r>
              <a:rPr lang="en-US" sz="1200" baseline="30000" dirty="0" smtClean="0">
                <a:solidFill>
                  <a:srgbClr val="0070C0"/>
                </a:solidFill>
                <a:latin typeface="Arial Narrow" pitchFamily="34" charset="0"/>
                <a:cs typeface="Times New Roman" pitchFamily="18" charset="0"/>
              </a:rPr>
              <a:t>th</a:t>
            </a:r>
            <a:r>
              <a:rPr lang="en-US" sz="1200" dirty="0" smtClean="0">
                <a:solidFill>
                  <a:srgbClr val="0070C0"/>
                </a:solidFill>
                <a:latin typeface="Arial Narrow" pitchFamily="34" charset="0"/>
                <a:cs typeface="Times New Roman" pitchFamily="18" charset="0"/>
              </a:rPr>
              <a:t> century English philosopher </a:t>
            </a:r>
            <a:r>
              <a:rPr lang="en-US" sz="1200" dirty="0" smtClean="0">
                <a:solidFill>
                  <a:srgbClr val="FF0000"/>
                </a:solidFill>
                <a:latin typeface="Arial Narrow" pitchFamily="34" charset="0"/>
                <a:cs typeface="Times New Roman" pitchFamily="18" charset="0"/>
              </a:rPr>
              <a:t>John Locke</a:t>
            </a:r>
          </a:p>
          <a:p>
            <a:r>
              <a:rPr lang="en-US" sz="1200" dirty="0" smtClean="0">
                <a:solidFill>
                  <a:srgbClr val="FF0000"/>
                </a:solidFill>
                <a:latin typeface="Arial Narrow" pitchFamily="34" charset="0"/>
                <a:cs typeface="Times New Roman" pitchFamily="18" charset="0"/>
              </a:rPr>
              <a:t>―</a:t>
            </a:r>
            <a:r>
              <a:rPr lang="en-US" sz="1200" dirty="0" smtClean="0">
                <a:solidFill>
                  <a:srgbClr val="0070C0"/>
                </a:solidFill>
                <a:latin typeface="Arial Narrow" pitchFamily="34" charset="0"/>
                <a:cs typeface="Times New Roman" pitchFamily="18" charset="0"/>
              </a:rPr>
              <a:t>18</a:t>
            </a:r>
            <a:r>
              <a:rPr lang="en-US" sz="1200" baseline="30000" dirty="0" smtClean="0">
                <a:solidFill>
                  <a:srgbClr val="0070C0"/>
                </a:solidFill>
                <a:latin typeface="Arial Narrow" pitchFamily="34" charset="0"/>
                <a:cs typeface="Times New Roman" pitchFamily="18" charset="0"/>
              </a:rPr>
              <a:t>th</a:t>
            </a:r>
            <a:r>
              <a:rPr lang="en-US" sz="1200" dirty="0" smtClean="0">
                <a:solidFill>
                  <a:srgbClr val="0070C0"/>
                </a:solidFill>
                <a:latin typeface="Arial Narrow" pitchFamily="34" charset="0"/>
                <a:cs typeface="Times New Roman" pitchFamily="18" charset="0"/>
              </a:rPr>
              <a:t> century English physician/philosopher </a:t>
            </a:r>
            <a:r>
              <a:rPr lang="en-US" sz="1200" dirty="0" smtClean="0">
                <a:solidFill>
                  <a:srgbClr val="FF0000"/>
                </a:solidFill>
                <a:latin typeface="Arial Narrow" pitchFamily="34" charset="0"/>
                <a:cs typeface="Times New Roman" pitchFamily="18" charset="0"/>
              </a:rPr>
              <a:t>David Hartley</a:t>
            </a:r>
          </a:p>
          <a:p>
            <a:r>
              <a:rPr lang="en-US" sz="1200" dirty="0" smtClean="0">
                <a:solidFill>
                  <a:srgbClr val="FF0000"/>
                </a:solidFill>
                <a:latin typeface="Arial Narrow" pitchFamily="34" charset="0"/>
                <a:cs typeface="Times New Roman" pitchFamily="18" charset="0"/>
              </a:rPr>
              <a:t>―</a:t>
            </a:r>
            <a:r>
              <a:rPr lang="en-US" sz="1200" dirty="0" smtClean="0">
                <a:solidFill>
                  <a:srgbClr val="0070C0"/>
                </a:solidFill>
                <a:latin typeface="Arial Narrow" pitchFamily="34" charset="0"/>
                <a:cs typeface="Times New Roman" pitchFamily="18" charset="0"/>
              </a:rPr>
              <a:t>”</a:t>
            </a:r>
            <a:r>
              <a:rPr lang="en-US" sz="1200" u="sng" dirty="0" smtClean="0">
                <a:solidFill>
                  <a:srgbClr val="0070C0"/>
                </a:solidFill>
                <a:latin typeface="Arial Narrow" pitchFamily="34" charset="0"/>
                <a:cs typeface="Times New Roman" pitchFamily="18" charset="0"/>
              </a:rPr>
              <a:t>The Rime of the Ancient Mariner</a:t>
            </a:r>
            <a:r>
              <a:rPr lang="en-US" sz="1200" dirty="0" smtClean="0">
                <a:solidFill>
                  <a:srgbClr val="0070C0"/>
                </a:solidFill>
                <a:latin typeface="Arial Narrow" pitchFamily="34" charset="0"/>
                <a:cs typeface="Times New Roman" pitchFamily="18" charset="0"/>
              </a:rPr>
              <a:t>”/</a:t>
            </a:r>
            <a:r>
              <a:rPr lang="en-US" sz="1200" dirty="0" smtClean="0">
                <a:solidFill>
                  <a:srgbClr val="FF0000"/>
                </a:solidFill>
                <a:latin typeface="Arial Narrow" pitchFamily="34" charset="0"/>
                <a:cs typeface="Times New Roman" pitchFamily="18" charset="0"/>
              </a:rPr>
              <a:t>Samuel Taylor Coleridge</a:t>
            </a:r>
          </a:p>
          <a:p>
            <a:r>
              <a:rPr lang="en-US" sz="1200" dirty="0" smtClean="0">
                <a:solidFill>
                  <a:srgbClr val="FF0000"/>
                </a:solidFill>
                <a:latin typeface="Arial Narrow" pitchFamily="34" charset="0"/>
                <a:cs typeface="Times New Roman" pitchFamily="18" charset="0"/>
              </a:rPr>
              <a:t>    </a:t>
            </a:r>
            <a:r>
              <a:rPr lang="en-US" sz="1200" dirty="0" smtClean="0">
                <a:solidFill>
                  <a:srgbClr val="00B050"/>
                </a:solidFill>
                <a:latin typeface="Arial Narrow" pitchFamily="34" charset="0"/>
                <a:cs typeface="Times New Roman" pitchFamily="18" charset="0"/>
              </a:rPr>
              <a:t>(poem influenced how Mary portrayed the “creature’s” loneliness.)</a:t>
            </a:r>
          </a:p>
          <a:p>
            <a:endParaRPr lang="en-US" sz="1200" dirty="0" smtClean="0">
              <a:solidFill>
                <a:srgbClr val="FF0000"/>
              </a:solidFill>
              <a:latin typeface="Arial Narrow" pitchFamily="34" charset="0"/>
              <a:cs typeface="Times New Roman" pitchFamily="18" charset="0"/>
            </a:endParaRPr>
          </a:p>
          <a:p>
            <a:pPr>
              <a:buFont typeface="Arial" pitchFamily="34" charset="0"/>
              <a:buChar char="•"/>
            </a:pPr>
            <a:endParaRPr lang="en-US" sz="1200" dirty="0" smtClean="0">
              <a:solidFill>
                <a:srgbClr val="FF0000"/>
              </a:solidFill>
              <a:latin typeface="Arial Narrow" pitchFamily="34" charset="0"/>
              <a:cs typeface="Times New Roman" pitchFamily="18" charset="0"/>
            </a:endParaRPr>
          </a:p>
          <a:p>
            <a:endParaRPr lang="en-US" sz="1600" dirty="0">
              <a:solidFill>
                <a:srgbClr val="00B050"/>
              </a:solidFill>
              <a:latin typeface="Times New Roman" pitchFamily="18" charset="0"/>
              <a:cs typeface="Times New Roman" pitchFamily="18" charset="0"/>
            </a:endParaRPr>
          </a:p>
        </p:txBody>
      </p:sp>
      <p:sp>
        <p:nvSpPr>
          <p:cNvPr id="25" name="Rectangle 24"/>
          <p:cNvSpPr/>
          <p:nvPr/>
        </p:nvSpPr>
        <p:spPr>
          <a:xfrm>
            <a:off x="4191000" y="4114800"/>
            <a:ext cx="4876800" cy="18288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4191000" y="4157008"/>
            <a:ext cx="4953000" cy="1754326"/>
          </a:xfrm>
          <a:prstGeom prst="rect">
            <a:avLst/>
          </a:prstGeom>
        </p:spPr>
        <p:txBody>
          <a:bodyPr wrap="square">
            <a:spAutoFit/>
          </a:bodyPr>
          <a:lstStyle/>
          <a:p>
            <a:r>
              <a:rPr lang="en-US" sz="1200" dirty="0" smtClean="0">
                <a:latin typeface="Arial Narrow" pitchFamily="34" charset="0"/>
              </a:rPr>
              <a:t>The “creature” knows that a child deprived of a loving family becomes a monster.</a:t>
            </a:r>
          </a:p>
          <a:p>
            <a:r>
              <a:rPr lang="en-US" sz="1200" u="sng" dirty="0" smtClean="0">
                <a:solidFill>
                  <a:srgbClr val="FF0000"/>
                </a:solidFill>
                <a:latin typeface="Arial Narrow" pitchFamily="34" charset="0"/>
              </a:rPr>
              <a:t>Ex</a:t>
            </a:r>
            <a:r>
              <a:rPr lang="en-US" sz="1200" dirty="0" smtClean="0">
                <a:solidFill>
                  <a:srgbClr val="FF0000"/>
                </a:solidFill>
                <a:latin typeface="Arial Narrow" pitchFamily="34" charset="0"/>
              </a:rPr>
              <a:t>: “I had feelings of affection, they were requited by detestation and scorn.” </a:t>
            </a:r>
            <a:r>
              <a:rPr lang="en-US" sz="1200" dirty="0" smtClean="0">
                <a:solidFill>
                  <a:srgbClr val="00B050"/>
                </a:solidFill>
                <a:latin typeface="Arial Narrow" pitchFamily="34" charset="0"/>
                <a:cs typeface="Times New Roman" pitchFamily="18" charset="0"/>
              </a:rPr>
              <a:t>(pg. #?)</a:t>
            </a:r>
          </a:p>
          <a:p>
            <a:r>
              <a:rPr lang="en-US" sz="1200" u="sng" dirty="0" smtClean="0">
                <a:solidFill>
                  <a:srgbClr val="FF0000"/>
                </a:solidFill>
                <a:latin typeface="Arial Narrow" pitchFamily="34" charset="0"/>
                <a:cs typeface="Times New Roman" pitchFamily="18" charset="0"/>
              </a:rPr>
              <a:t>Ex</a:t>
            </a:r>
            <a:r>
              <a:rPr lang="en-US" sz="1200" dirty="0" smtClean="0">
                <a:solidFill>
                  <a:srgbClr val="FF0000"/>
                </a:solidFill>
                <a:latin typeface="Arial Narrow" pitchFamily="34" charset="0"/>
                <a:cs typeface="Times New Roman" pitchFamily="18" charset="0"/>
              </a:rPr>
              <a:t>: “I was benevolent and good; misery made me a fiend.” </a:t>
            </a:r>
            <a:r>
              <a:rPr lang="en-US" sz="1200" dirty="0" smtClean="0">
                <a:solidFill>
                  <a:srgbClr val="00B050"/>
                </a:solidFill>
                <a:latin typeface="Arial Narrow" pitchFamily="34" charset="0"/>
                <a:cs typeface="Times New Roman" pitchFamily="18" charset="0"/>
              </a:rPr>
              <a:t>(97) </a:t>
            </a:r>
            <a:r>
              <a:rPr lang="en-US" sz="1200" dirty="0" smtClean="0">
                <a:solidFill>
                  <a:srgbClr val="FF0000"/>
                </a:solidFill>
                <a:latin typeface="Arial Narrow" pitchFamily="34" charset="0"/>
                <a:cs typeface="Times New Roman" pitchFamily="18" charset="0"/>
              </a:rPr>
              <a:t>“I was alone.” </a:t>
            </a:r>
            <a:r>
              <a:rPr lang="en-US" sz="1200" dirty="0" smtClean="0">
                <a:solidFill>
                  <a:srgbClr val="00B050"/>
                </a:solidFill>
                <a:latin typeface="Arial Narrow" pitchFamily="34" charset="0"/>
                <a:cs typeface="Times New Roman" pitchFamily="18" charset="0"/>
              </a:rPr>
              <a:t>(127)</a:t>
            </a:r>
            <a:endParaRPr lang="en-US" sz="1200" dirty="0" smtClean="0">
              <a:latin typeface="Arial Narrow" pitchFamily="34" charset="0"/>
            </a:endParaRPr>
          </a:p>
          <a:p>
            <a:r>
              <a:rPr lang="en-US" sz="1200" u="sng" dirty="0" smtClean="0">
                <a:solidFill>
                  <a:srgbClr val="FF0000"/>
                </a:solidFill>
                <a:latin typeface="Arial Narrow" pitchFamily="34" charset="0"/>
                <a:cs typeface="Times New Roman" pitchFamily="18" charset="0"/>
              </a:rPr>
              <a:t>John Locke’s theory</a:t>
            </a:r>
            <a:r>
              <a:rPr lang="en-US" sz="1200" dirty="0" smtClean="0">
                <a:solidFill>
                  <a:srgbClr val="FF0000"/>
                </a:solidFill>
                <a:latin typeface="Arial Narrow" pitchFamily="34" charset="0"/>
                <a:cs typeface="Times New Roman" pitchFamily="18" charset="0"/>
              </a:rPr>
              <a:t>:</a:t>
            </a:r>
            <a:r>
              <a:rPr lang="en-US" sz="1200" b="1" dirty="0" smtClean="0">
                <a:solidFill>
                  <a:srgbClr val="FF0000"/>
                </a:solidFill>
                <a:latin typeface="Arial Narrow" pitchFamily="34" charset="0"/>
                <a:cs typeface="Times New Roman" pitchFamily="18" charset="0"/>
              </a:rPr>
              <a:t> </a:t>
            </a:r>
            <a:r>
              <a:rPr lang="en-US" sz="1200" b="1" dirty="0" smtClean="0">
                <a:solidFill>
                  <a:srgbClr val="0070C0"/>
                </a:solidFill>
                <a:latin typeface="Arial Narrow" pitchFamily="34" charset="0"/>
                <a:cs typeface="Times New Roman" pitchFamily="18" charset="0"/>
              </a:rPr>
              <a:t>Parents teach by their own example</a:t>
            </a:r>
            <a:r>
              <a:rPr lang="en-US" sz="1200" dirty="0" smtClean="0">
                <a:latin typeface="Arial Narrow" pitchFamily="34" charset="0"/>
                <a:cs typeface="Times New Roman" pitchFamily="18" charset="0"/>
              </a:rPr>
              <a:t>.</a:t>
            </a:r>
          </a:p>
          <a:p>
            <a:r>
              <a:rPr lang="en-US" sz="1200" dirty="0" smtClean="0">
                <a:latin typeface="Arial Narrow" pitchFamily="34" charset="0"/>
                <a:cs typeface="Times New Roman" pitchFamily="18" charset="0"/>
              </a:rPr>
              <a:t>Locke even placed the </a:t>
            </a:r>
            <a:r>
              <a:rPr lang="en-US" sz="1200" dirty="0" smtClean="0">
                <a:solidFill>
                  <a:srgbClr val="FF0000"/>
                </a:solidFill>
                <a:latin typeface="Arial Narrow" pitchFamily="34" charset="0"/>
                <a:cs typeface="Times New Roman" pitchFamily="18" charset="0"/>
              </a:rPr>
              <a:t>health of the body </a:t>
            </a:r>
            <a:r>
              <a:rPr lang="en-US" sz="1200" dirty="0" smtClean="0">
                <a:latin typeface="Arial Narrow" pitchFamily="34" charset="0"/>
                <a:cs typeface="Times New Roman" pitchFamily="18" charset="0"/>
              </a:rPr>
              <a:t>and the development of a </a:t>
            </a:r>
            <a:r>
              <a:rPr lang="en-US" sz="1200" dirty="0" smtClean="0">
                <a:solidFill>
                  <a:srgbClr val="FF0000"/>
                </a:solidFill>
                <a:latin typeface="Arial Narrow" pitchFamily="34" charset="0"/>
                <a:cs typeface="Times New Roman" pitchFamily="18" charset="0"/>
              </a:rPr>
              <a:t>sound</a:t>
            </a:r>
            <a:r>
              <a:rPr lang="en-US" sz="1200" dirty="0" smtClean="0">
                <a:latin typeface="Arial Narrow" pitchFamily="34" charset="0"/>
                <a:cs typeface="Times New Roman" pitchFamily="18" charset="0"/>
              </a:rPr>
              <a:t> </a:t>
            </a:r>
            <a:r>
              <a:rPr lang="en-US" sz="1200" dirty="0" smtClean="0">
                <a:solidFill>
                  <a:srgbClr val="FF0000"/>
                </a:solidFill>
                <a:latin typeface="Arial Narrow" pitchFamily="34" charset="0"/>
                <a:cs typeface="Times New Roman" pitchFamily="18" charset="0"/>
              </a:rPr>
              <a:t>character</a:t>
            </a:r>
            <a:r>
              <a:rPr lang="en-US" sz="1200" dirty="0" smtClean="0">
                <a:latin typeface="Arial Narrow" pitchFamily="34" charset="0"/>
                <a:cs typeface="Times New Roman" pitchFamily="18" charset="0"/>
              </a:rPr>
              <a:t> ahead of intellectual learning. </a:t>
            </a:r>
          </a:p>
          <a:p>
            <a:r>
              <a:rPr lang="en-US" sz="1200" u="sng" dirty="0" smtClean="0">
                <a:solidFill>
                  <a:srgbClr val="FF0000"/>
                </a:solidFill>
                <a:latin typeface="Arial Narrow" pitchFamily="34" charset="0"/>
                <a:cs typeface="Times New Roman" pitchFamily="18" charset="0"/>
              </a:rPr>
              <a:t>David Hartley’s theory</a:t>
            </a:r>
            <a:r>
              <a:rPr lang="en-US" sz="1200" dirty="0" smtClean="0">
                <a:latin typeface="Arial Narrow" pitchFamily="34" charset="0"/>
                <a:cs typeface="Times New Roman" pitchFamily="18" charset="0"/>
              </a:rPr>
              <a:t>: </a:t>
            </a:r>
            <a:r>
              <a:rPr lang="en-US" sz="1200" b="1" dirty="0" smtClean="0">
                <a:solidFill>
                  <a:srgbClr val="0070C0"/>
                </a:solidFill>
                <a:latin typeface="Arial Narrow" pitchFamily="34" charset="0"/>
                <a:cs typeface="Times New Roman" pitchFamily="18" charset="0"/>
              </a:rPr>
              <a:t>Early </a:t>
            </a:r>
            <a:r>
              <a:rPr lang="en-US" sz="1200" b="1" dirty="0" err="1" smtClean="0">
                <a:solidFill>
                  <a:srgbClr val="0070C0"/>
                </a:solidFill>
                <a:latin typeface="Arial Narrow" pitchFamily="34" charset="0"/>
                <a:cs typeface="Times New Roman" pitchFamily="18" charset="0"/>
              </a:rPr>
              <a:t>sensative</a:t>
            </a:r>
            <a:r>
              <a:rPr lang="en-US" sz="1200" b="1" dirty="0" smtClean="0">
                <a:solidFill>
                  <a:srgbClr val="0070C0"/>
                </a:solidFill>
                <a:latin typeface="Arial Narrow" pitchFamily="34" charset="0"/>
                <a:cs typeface="Times New Roman" pitchFamily="18" charset="0"/>
              </a:rPr>
              <a:t> experiences determine adult behavior</a:t>
            </a:r>
            <a:r>
              <a:rPr lang="en-US" sz="1200" dirty="0" smtClean="0">
                <a:latin typeface="Arial Narrow" pitchFamily="34" charset="0"/>
                <a:cs typeface="Times New Roman" pitchFamily="18" charset="0"/>
              </a:rPr>
              <a:t>.</a:t>
            </a:r>
          </a:p>
          <a:p>
            <a:r>
              <a:rPr lang="en-US" sz="1200" dirty="0" smtClean="0">
                <a:latin typeface="Arial Narrow" pitchFamily="34" charset="0"/>
                <a:cs typeface="Times New Roman" pitchFamily="18" charset="0"/>
              </a:rPr>
              <a:t>“Creature” </a:t>
            </a:r>
            <a:r>
              <a:rPr lang="en-US" sz="1200" b="1" dirty="0" smtClean="0">
                <a:solidFill>
                  <a:srgbClr val="FF0000"/>
                </a:solidFill>
                <a:latin typeface="Arial Narrow" pitchFamily="34" charset="0"/>
                <a:cs typeface="Times New Roman" pitchFamily="18" charset="0"/>
              </a:rPr>
              <a:t>self-educates </a:t>
            </a:r>
            <a:r>
              <a:rPr lang="en-US" sz="1200" dirty="0" smtClean="0">
                <a:latin typeface="Arial Narrow" pitchFamily="34" charset="0"/>
                <a:cs typeface="Times New Roman" pitchFamily="18" charset="0"/>
              </a:rPr>
              <a:t>via </a:t>
            </a:r>
            <a:r>
              <a:rPr lang="en-US" sz="1200" b="1" dirty="0" smtClean="0">
                <a:solidFill>
                  <a:srgbClr val="FF0000"/>
                </a:solidFill>
                <a:latin typeface="Arial Narrow" pitchFamily="34" charset="0"/>
                <a:cs typeface="Times New Roman" pitchFamily="18" charset="0"/>
              </a:rPr>
              <a:t>books</a:t>
            </a:r>
            <a:r>
              <a:rPr lang="en-US" sz="1200" dirty="0" smtClean="0">
                <a:latin typeface="Arial Narrow" pitchFamily="34" charset="0"/>
                <a:cs typeface="Times New Roman" pitchFamily="18" charset="0"/>
              </a:rPr>
              <a:t> he found in an </a:t>
            </a:r>
            <a:r>
              <a:rPr lang="en-US" sz="1200" u="sng" dirty="0" smtClean="0">
                <a:latin typeface="Arial Narrow" pitchFamily="34" charset="0"/>
                <a:cs typeface="Times New Roman" pitchFamily="18" charset="0"/>
              </a:rPr>
              <a:t>abandoned portmanteau</a:t>
            </a:r>
            <a:r>
              <a:rPr lang="en-US" sz="1200" dirty="0" smtClean="0">
                <a:latin typeface="Arial Narrow" pitchFamily="34" charset="0"/>
                <a:cs typeface="Times New Roman" pitchFamily="18" charset="0"/>
              </a:rPr>
              <a:t> (list).</a:t>
            </a:r>
          </a:p>
          <a:p>
            <a:r>
              <a:rPr lang="en-US" sz="1200" dirty="0" smtClean="0">
                <a:latin typeface="Arial Narrow" pitchFamily="34" charset="0"/>
                <a:cs typeface="Times New Roman" pitchFamily="18" charset="0"/>
              </a:rPr>
              <a:t>These books helped with his </a:t>
            </a:r>
            <a:r>
              <a:rPr lang="en-US" sz="1200" b="1" dirty="0" smtClean="0">
                <a:solidFill>
                  <a:srgbClr val="FF0000"/>
                </a:solidFill>
                <a:latin typeface="Arial Narrow" pitchFamily="34" charset="0"/>
                <a:cs typeface="Times New Roman" pitchFamily="18" charset="0"/>
              </a:rPr>
              <a:t>moral development</a:t>
            </a:r>
            <a:r>
              <a:rPr lang="en-US" sz="1200" dirty="0" smtClean="0">
                <a:latin typeface="Arial Narrow" pitchFamily="34" charset="0"/>
                <a:cs typeface="Times New Roman" pitchFamily="18" charset="0"/>
              </a:rPr>
              <a:t>.</a:t>
            </a:r>
            <a:endParaRPr lang="en-US" sz="1200" dirty="0"/>
          </a:p>
        </p:txBody>
      </p:sp>
      <p:sp>
        <p:nvSpPr>
          <p:cNvPr id="12" name="Rectangle 11"/>
          <p:cNvSpPr/>
          <p:nvPr/>
        </p:nvSpPr>
        <p:spPr>
          <a:xfrm>
            <a:off x="0" y="2524542"/>
            <a:ext cx="4267200" cy="2123658"/>
          </a:xfrm>
          <a:prstGeom prst="rect">
            <a:avLst/>
          </a:prstGeom>
        </p:spPr>
        <p:txBody>
          <a:bodyPr wrap="square">
            <a:spAutoFit/>
          </a:bodyPr>
          <a:lstStyle/>
          <a:p>
            <a:r>
              <a:rPr lang="en-US" sz="1200" b="1" u="sng" dirty="0" smtClean="0">
                <a:solidFill>
                  <a:srgbClr val="0070C0"/>
                </a:solidFill>
                <a:latin typeface="Times New Roman" pitchFamily="18" charset="0"/>
                <a:cs typeface="Times New Roman" pitchFamily="18" charset="0"/>
              </a:rPr>
              <a:t>BOOKS “Creature” Read</a:t>
            </a:r>
            <a:r>
              <a:rPr lang="en-US" sz="1200" dirty="0" smtClean="0">
                <a:latin typeface="Times New Roman" pitchFamily="18" charset="0"/>
                <a:cs typeface="Times New Roman" pitchFamily="18" charset="0"/>
              </a:rPr>
              <a:t>: </a:t>
            </a:r>
            <a:r>
              <a:rPr lang="en-US" sz="1000" dirty="0" smtClean="0">
                <a:solidFill>
                  <a:srgbClr val="00B050"/>
                </a:solidFill>
                <a:latin typeface="Times New Roman" pitchFamily="18" charset="0"/>
                <a:cs typeface="Times New Roman" pitchFamily="18" charset="0"/>
              </a:rPr>
              <a:t>(pg. #124)</a:t>
            </a:r>
          </a:p>
          <a:p>
            <a:r>
              <a:rPr lang="en-US" sz="1000" dirty="0" smtClean="0">
                <a:latin typeface="Times New Roman" pitchFamily="18" charset="0"/>
                <a:cs typeface="Times New Roman" pitchFamily="18" charset="0"/>
              </a:rPr>
              <a:t>--</a:t>
            </a:r>
            <a:r>
              <a:rPr lang="en-US" sz="1000" dirty="0" err="1" smtClean="0">
                <a:latin typeface="Arial Narrow" pitchFamily="34" charset="0"/>
                <a:cs typeface="Times New Roman" pitchFamily="18" charset="0"/>
              </a:rPr>
              <a:t>Plutarch’s</a:t>
            </a:r>
            <a:r>
              <a:rPr lang="en-US" sz="1000" dirty="0" smtClean="0">
                <a:latin typeface="Arial Narrow" pitchFamily="34" charset="0"/>
                <a:cs typeface="Times New Roman" pitchFamily="18" charset="0"/>
              </a:rPr>
              <a:t> </a:t>
            </a:r>
            <a:r>
              <a:rPr lang="en-US" sz="1000" i="1" dirty="0" smtClean="0">
                <a:solidFill>
                  <a:srgbClr val="FF0000"/>
                </a:solidFill>
                <a:latin typeface="Arial Narrow" pitchFamily="34" charset="0"/>
                <a:cs typeface="Times New Roman" pitchFamily="18" charset="0"/>
              </a:rPr>
              <a:t>Lives of the Noble Romans </a:t>
            </a:r>
            <a:r>
              <a:rPr lang="en-US" sz="1000" dirty="0" smtClean="0">
                <a:latin typeface="Arial Narrow" pitchFamily="34" charset="0"/>
                <a:cs typeface="Times New Roman" pitchFamily="18" charset="0"/>
              </a:rPr>
              <a:t>he learns the nature of heroism and public  </a:t>
            </a:r>
          </a:p>
          <a:p>
            <a:r>
              <a:rPr lang="en-US" sz="1000" dirty="0" smtClean="0">
                <a:latin typeface="Arial Narrow" pitchFamily="34" charset="0"/>
                <a:cs typeface="Times New Roman" pitchFamily="18" charset="0"/>
              </a:rPr>
              <a:t>   virtue and civic justice.</a:t>
            </a:r>
          </a:p>
          <a:p>
            <a:r>
              <a:rPr lang="en-US" sz="1000" dirty="0" smtClean="0">
                <a:latin typeface="Arial Narrow" pitchFamily="34" charset="0"/>
                <a:cs typeface="Times New Roman" pitchFamily="18" charset="0"/>
              </a:rPr>
              <a:t>--</a:t>
            </a:r>
            <a:r>
              <a:rPr lang="en-US" sz="1000" u="sng" dirty="0" err="1" smtClean="0">
                <a:latin typeface="Arial Narrow" pitchFamily="34" charset="0"/>
                <a:cs typeface="Times New Roman" pitchFamily="18" charset="0"/>
              </a:rPr>
              <a:t>Volney’s</a:t>
            </a:r>
            <a:r>
              <a:rPr lang="en-US" sz="1000" dirty="0" smtClean="0">
                <a:latin typeface="Arial Narrow" pitchFamily="34" charset="0"/>
                <a:cs typeface="Times New Roman" pitchFamily="18" charset="0"/>
              </a:rPr>
              <a:t> </a:t>
            </a:r>
            <a:r>
              <a:rPr lang="en-US" sz="1000" i="1" dirty="0" smtClean="0">
                <a:solidFill>
                  <a:srgbClr val="FF0000"/>
                </a:solidFill>
                <a:latin typeface="Arial Narrow" pitchFamily="34" charset="0"/>
                <a:cs typeface="Times New Roman" pitchFamily="18" charset="0"/>
              </a:rPr>
              <a:t>Ruins</a:t>
            </a:r>
            <a:r>
              <a:rPr lang="en-US" sz="1000" dirty="0" smtClean="0">
                <a:latin typeface="Arial Narrow" pitchFamily="34" charset="0"/>
                <a:cs typeface="Times New Roman" pitchFamily="18" charset="0"/>
              </a:rPr>
              <a:t>, </a:t>
            </a:r>
            <a:r>
              <a:rPr lang="en-US" sz="1000" i="1" dirty="0" smtClean="0">
                <a:solidFill>
                  <a:srgbClr val="FF0000"/>
                </a:solidFill>
                <a:latin typeface="Arial Narrow" pitchFamily="34" charset="0"/>
                <a:cs typeface="Times New Roman" pitchFamily="18" charset="0"/>
              </a:rPr>
              <a:t>or A Survey of the Revolutions of Empires </a:t>
            </a:r>
            <a:r>
              <a:rPr lang="en-US" sz="1000" dirty="0" smtClean="0">
                <a:latin typeface="Arial Narrow" pitchFamily="34" charset="0"/>
                <a:cs typeface="Times New Roman" pitchFamily="18" charset="0"/>
              </a:rPr>
              <a:t>he learns the contrasting </a:t>
            </a:r>
          </a:p>
          <a:p>
            <a:r>
              <a:rPr lang="en-US" sz="1000" dirty="0" smtClean="0">
                <a:latin typeface="Arial Narrow" pitchFamily="34" charset="0"/>
                <a:cs typeface="Times New Roman" pitchFamily="18" charset="0"/>
              </a:rPr>
              <a:t>  nature of political corruption and the causes of the decline of civilizations. </a:t>
            </a:r>
            <a:r>
              <a:rPr lang="en-US" sz="1000" dirty="0" smtClean="0">
                <a:solidFill>
                  <a:srgbClr val="00B050"/>
                </a:solidFill>
                <a:latin typeface="Arial Narrow" pitchFamily="34" charset="0"/>
                <a:cs typeface="Times New Roman" pitchFamily="18" charset="0"/>
              </a:rPr>
              <a:t>(115)</a:t>
            </a:r>
          </a:p>
          <a:p>
            <a:r>
              <a:rPr lang="en-US" sz="1000" dirty="0" smtClean="0">
                <a:latin typeface="Arial Narrow" pitchFamily="34" charset="0"/>
                <a:cs typeface="Times New Roman" pitchFamily="18" charset="0"/>
              </a:rPr>
              <a:t>--</a:t>
            </a:r>
            <a:r>
              <a:rPr lang="en-US" sz="1000" u="sng" dirty="0" smtClean="0">
                <a:latin typeface="Arial Narrow" pitchFamily="34" charset="0"/>
                <a:cs typeface="Times New Roman" pitchFamily="18" charset="0"/>
              </a:rPr>
              <a:t>Milton’s</a:t>
            </a:r>
            <a:r>
              <a:rPr lang="en-US" sz="1000" dirty="0" smtClean="0">
                <a:latin typeface="Arial Narrow" pitchFamily="34" charset="0"/>
                <a:cs typeface="Times New Roman" pitchFamily="18" charset="0"/>
              </a:rPr>
              <a:t> </a:t>
            </a:r>
            <a:r>
              <a:rPr lang="en-US" sz="1000" i="1" dirty="0" smtClean="0">
                <a:solidFill>
                  <a:srgbClr val="FF0000"/>
                </a:solidFill>
                <a:latin typeface="Arial Narrow" pitchFamily="34" charset="0"/>
                <a:cs typeface="Times New Roman" pitchFamily="18" charset="0"/>
              </a:rPr>
              <a:t>Paradise Lost </a:t>
            </a:r>
            <a:r>
              <a:rPr lang="en-US" sz="1000" dirty="0" smtClean="0">
                <a:latin typeface="Arial Narrow" pitchFamily="34" charset="0"/>
                <a:cs typeface="Times New Roman" pitchFamily="18" charset="0"/>
              </a:rPr>
              <a:t>he learns the origins of human good and evil and the roles of </a:t>
            </a:r>
          </a:p>
          <a:p>
            <a:r>
              <a:rPr lang="en-US" sz="1000" dirty="0" smtClean="0">
                <a:latin typeface="Arial Narrow" pitchFamily="34" charset="0"/>
                <a:cs typeface="Times New Roman" pitchFamily="18" charset="0"/>
              </a:rPr>
              <a:t>  the sexes.</a:t>
            </a:r>
          </a:p>
          <a:p>
            <a:r>
              <a:rPr lang="en-US" sz="1000" dirty="0" smtClean="0">
                <a:latin typeface="Arial Narrow" pitchFamily="34" charset="0"/>
                <a:cs typeface="Times New Roman" pitchFamily="18" charset="0"/>
              </a:rPr>
              <a:t>--</a:t>
            </a:r>
            <a:r>
              <a:rPr lang="en-US" sz="1000" u="sng" dirty="0" smtClean="0">
                <a:latin typeface="Arial Narrow" pitchFamily="34" charset="0"/>
                <a:cs typeface="Times New Roman" pitchFamily="18" charset="0"/>
              </a:rPr>
              <a:t>Goethe’s</a:t>
            </a:r>
            <a:r>
              <a:rPr lang="en-US" sz="1000" dirty="0" smtClean="0">
                <a:latin typeface="Arial Narrow" pitchFamily="34" charset="0"/>
                <a:cs typeface="Times New Roman" pitchFamily="18" charset="0"/>
              </a:rPr>
              <a:t> </a:t>
            </a:r>
            <a:r>
              <a:rPr lang="en-US" sz="1000" i="1" dirty="0" err="1" smtClean="0">
                <a:solidFill>
                  <a:srgbClr val="FF0000"/>
                </a:solidFill>
                <a:latin typeface="Arial Narrow" pitchFamily="34" charset="0"/>
                <a:cs typeface="Times New Roman" pitchFamily="18" charset="0"/>
              </a:rPr>
              <a:t>Werther</a:t>
            </a:r>
            <a:r>
              <a:rPr lang="en-US" sz="1000" dirty="0" smtClean="0">
                <a:latin typeface="Arial Narrow" pitchFamily="34" charset="0"/>
                <a:cs typeface="Times New Roman" pitchFamily="18" charset="0"/>
              </a:rPr>
              <a:t> he learns the range of human emotions, from domestic love to </a:t>
            </a:r>
          </a:p>
          <a:p>
            <a:r>
              <a:rPr lang="en-US" sz="1000" dirty="0" smtClean="0">
                <a:latin typeface="Arial Narrow" pitchFamily="34" charset="0"/>
                <a:cs typeface="Times New Roman" pitchFamily="18" charset="0"/>
              </a:rPr>
              <a:t>  suicidal despair, as well as the rhetoric in which to articulate not only ideas but feelings.</a:t>
            </a:r>
          </a:p>
          <a:p>
            <a:r>
              <a:rPr lang="en-US" sz="1000" dirty="0" smtClean="0">
                <a:latin typeface="Arial Narrow" pitchFamily="34" charset="0"/>
                <a:cs typeface="Times New Roman" pitchFamily="18" charset="0"/>
              </a:rPr>
              <a:t>--</a:t>
            </a:r>
            <a:r>
              <a:rPr lang="en-US" sz="1000" i="1" dirty="0" smtClean="0">
                <a:solidFill>
                  <a:srgbClr val="FF0000"/>
                </a:solidFill>
                <a:latin typeface="Arial Narrow" pitchFamily="34" charset="0"/>
                <a:cs typeface="Times New Roman" pitchFamily="18" charset="0"/>
              </a:rPr>
              <a:t>Aesop’s Fables</a:t>
            </a:r>
            <a:r>
              <a:rPr lang="en-US" sz="1000" dirty="0" smtClean="0">
                <a:latin typeface="Arial Narrow" pitchFamily="34" charset="0"/>
                <a:cs typeface="Times New Roman" pitchFamily="18" charset="0"/>
              </a:rPr>
              <a:t>.</a:t>
            </a:r>
          </a:p>
          <a:p>
            <a:r>
              <a:rPr lang="en-US" sz="1000" dirty="0" smtClean="0">
                <a:latin typeface="Arial Narrow" pitchFamily="34" charset="0"/>
                <a:cs typeface="Times New Roman" pitchFamily="18" charset="0"/>
              </a:rPr>
              <a:t>--</a:t>
            </a:r>
            <a:r>
              <a:rPr lang="en-US" sz="1000" i="1" dirty="0" smtClean="0">
                <a:solidFill>
                  <a:srgbClr val="FF0000"/>
                </a:solidFill>
                <a:latin typeface="Arial Narrow" pitchFamily="34" charset="0"/>
                <a:cs typeface="Times New Roman" pitchFamily="18" charset="0"/>
              </a:rPr>
              <a:t>Bible</a:t>
            </a:r>
            <a:r>
              <a:rPr lang="en-US" sz="1000" dirty="0" smtClean="0">
                <a:latin typeface="Arial Narrow" pitchFamily="34" charset="0"/>
                <a:cs typeface="Times New Roman" pitchFamily="18" charset="0"/>
              </a:rPr>
              <a:t>.</a:t>
            </a:r>
          </a:p>
          <a:p>
            <a:r>
              <a:rPr lang="en-US" sz="1000" dirty="0" smtClean="0">
                <a:latin typeface="Arial Narrow" pitchFamily="34" charset="0"/>
                <a:cs typeface="Times New Roman" pitchFamily="18" charset="0"/>
              </a:rPr>
              <a:t>                    </a:t>
            </a:r>
            <a:r>
              <a:rPr lang="en-US" sz="1000" dirty="0" smtClean="0">
                <a:solidFill>
                  <a:srgbClr val="0070C0"/>
                </a:solidFill>
                <a:latin typeface="Times New Roman" pitchFamily="18" charset="0"/>
                <a:cs typeface="Times New Roman" pitchFamily="18" charset="0"/>
              </a:rPr>
              <a:t>ALL OF THESE TEACHINGS CONTRAST WITH</a:t>
            </a:r>
          </a:p>
          <a:p>
            <a:r>
              <a:rPr lang="en-US" sz="1000" dirty="0" smtClean="0">
                <a:solidFill>
                  <a:srgbClr val="0070C0"/>
                </a:solidFill>
                <a:latin typeface="Times New Roman" pitchFamily="18" charset="0"/>
                <a:cs typeface="Times New Roman" pitchFamily="18" charset="0"/>
              </a:rPr>
              <a:t>                              VICTOR’S FAULTY EDUCATION.</a:t>
            </a:r>
          </a:p>
        </p:txBody>
      </p:sp>
      <p:sp>
        <p:nvSpPr>
          <p:cNvPr id="17" name="Rectangle 16"/>
          <p:cNvSpPr/>
          <p:nvPr/>
        </p:nvSpPr>
        <p:spPr>
          <a:xfrm>
            <a:off x="4191000" y="6019800"/>
            <a:ext cx="4876800" cy="8382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4191000" y="6027003"/>
            <a:ext cx="4953000" cy="830997"/>
          </a:xfrm>
          <a:prstGeom prst="rect">
            <a:avLst/>
          </a:prstGeom>
        </p:spPr>
        <p:txBody>
          <a:bodyPr wrap="square">
            <a:spAutoFit/>
          </a:bodyPr>
          <a:lstStyle/>
          <a:p>
            <a:r>
              <a:rPr lang="en-US" sz="1200" b="1" dirty="0" smtClean="0">
                <a:solidFill>
                  <a:srgbClr val="FF0000"/>
                </a:solidFill>
                <a:latin typeface="Arial Narrow" pitchFamily="34" charset="0"/>
              </a:rPr>
              <a:t>Rousseau</a:t>
            </a:r>
            <a:r>
              <a:rPr lang="en-US" sz="1200" dirty="0" smtClean="0">
                <a:latin typeface="Arial Narrow" pitchFamily="34" charset="0"/>
              </a:rPr>
              <a:t> favored constitutional democracy. Why? Once the “creature” leaves the state of nature and learns the language and laws of society, he has gained a self-consciousness that he can never lose, the consciousness of his own isolation:</a:t>
            </a:r>
          </a:p>
          <a:p>
            <a:r>
              <a:rPr lang="en-US" sz="1200" b="1" dirty="0" smtClean="0">
                <a:solidFill>
                  <a:srgbClr val="FF0000"/>
                </a:solidFill>
                <a:latin typeface="Arial Narrow" pitchFamily="34" charset="0"/>
              </a:rPr>
              <a:t>“Oh, that I had forever remained in my native wood . . . </a:t>
            </a:r>
            <a:r>
              <a:rPr lang="en-US" sz="1200" dirty="0" smtClean="0">
                <a:solidFill>
                  <a:srgbClr val="00B050"/>
                </a:solidFill>
                <a:latin typeface="Arial Narrow" pitchFamily="34" charset="0"/>
              </a:rPr>
              <a:t>(117) </a:t>
            </a:r>
            <a:r>
              <a:rPr lang="en-US" sz="1200" dirty="0" smtClean="0">
                <a:solidFill>
                  <a:srgbClr val="FF0000"/>
                </a:solidFill>
                <a:latin typeface="Arial Narrow" pitchFamily="34" charset="0"/>
              </a:rPr>
              <a:t>“</a:t>
            </a:r>
            <a:r>
              <a:rPr lang="en-US" sz="1200" b="1" dirty="0" smtClean="0">
                <a:solidFill>
                  <a:srgbClr val="FF0000"/>
                </a:solidFill>
                <a:latin typeface="Arial Narrow" pitchFamily="34" charset="0"/>
              </a:rPr>
              <a:t>What was I</a:t>
            </a:r>
            <a:r>
              <a:rPr lang="en-US" sz="1200" dirty="0" smtClean="0">
                <a:solidFill>
                  <a:srgbClr val="FF0000"/>
                </a:solidFill>
                <a:latin typeface="Arial Narrow" pitchFamily="34" charset="0"/>
              </a:rPr>
              <a:t>?” </a:t>
            </a:r>
            <a:r>
              <a:rPr lang="en-US" sz="1200" dirty="0" smtClean="0">
                <a:solidFill>
                  <a:srgbClr val="00B050"/>
                </a:solidFill>
                <a:latin typeface="Arial Narrow" pitchFamily="34" charset="0"/>
              </a:rPr>
              <a:t>(118)</a:t>
            </a:r>
            <a:endParaRPr lang="en-US" sz="1200" dirty="0">
              <a:solidFill>
                <a:srgbClr val="00B05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4191000" y="457200"/>
            <a:ext cx="4876800" cy="41148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023610" y="0"/>
            <a:ext cx="8114722" cy="830997"/>
          </a:xfrm>
          <a:prstGeom prst="rect">
            <a:avLst/>
          </a:prstGeom>
          <a:noFill/>
        </p:spPr>
        <p:txBody>
          <a:bodyPr wrap="none" rtlCol="0">
            <a:spAutoFit/>
          </a:bodyPr>
          <a:lstStyle/>
          <a:p>
            <a:pPr marL="571500" indent="-571500"/>
            <a:r>
              <a:rPr lang="en-US" sz="2400" dirty="0" smtClean="0">
                <a:latin typeface="Arial Narrow" pitchFamily="34" charset="0"/>
              </a:rPr>
              <a:t>Abandonment and Lack of Proper Nurture Shape the Monster’s Nature</a:t>
            </a:r>
          </a:p>
          <a:p>
            <a:pPr marL="571500" indent="-571500"/>
            <a:r>
              <a:rPr lang="en-US" sz="2400" dirty="0" smtClean="0">
                <a:solidFill>
                  <a:srgbClr val="FF0000"/>
                </a:solidFill>
                <a:latin typeface="Arial Narrow" pitchFamily="34" charset="0"/>
              </a:rPr>
              <a:t>(continued . . .)</a:t>
            </a:r>
          </a:p>
        </p:txBody>
      </p:sp>
      <p:grpSp>
        <p:nvGrpSpPr>
          <p:cNvPr id="5" name="Group 4"/>
          <p:cNvGrpSpPr/>
          <p:nvPr/>
        </p:nvGrpSpPr>
        <p:grpSpPr>
          <a:xfrm>
            <a:off x="0" y="76200"/>
            <a:ext cx="1219200" cy="984885"/>
            <a:chOff x="1143000" y="3505200"/>
            <a:chExt cx="1219200" cy="984885"/>
          </a:xfrm>
        </p:grpSpPr>
        <p:sp>
          <p:nvSpPr>
            <p:cNvPr id="6" name="Rectangle 5"/>
            <p:cNvSpPr/>
            <p:nvPr/>
          </p:nvSpPr>
          <p:spPr>
            <a:xfrm>
              <a:off x="1295400" y="3510915"/>
              <a:ext cx="914400" cy="8324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143000" y="3505200"/>
              <a:ext cx="1219200" cy="984885"/>
            </a:xfrm>
            <a:prstGeom prst="rect">
              <a:avLst/>
            </a:prstGeom>
            <a:noFill/>
            <a:ln>
              <a:noFill/>
            </a:ln>
          </p:spPr>
          <p:txBody>
            <a:bodyPr wrap="square" rtlCol="0">
              <a:spAutoFit/>
            </a:bodyPr>
            <a:lstStyle/>
            <a:p>
              <a:pPr algn="ctr"/>
              <a:r>
                <a:rPr lang="en-US" sz="4000" dirty="0" smtClean="0">
                  <a:solidFill>
                    <a:srgbClr val="FFFF00"/>
                  </a:solidFill>
                  <a:latin typeface="Franklin Gothic Medium" pitchFamily="34" charset="0"/>
                </a:rPr>
                <a:t>#2</a:t>
              </a:r>
            </a:p>
            <a:p>
              <a:endParaRPr lang="en-US" dirty="0"/>
            </a:p>
          </p:txBody>
        </p:sp>
      </p:grpSp>
      <p:sp>
        <p:nvSpPr>
          <p:cNvPr id="11" name="Rectangle 10"/>
          <p:cNvSpPr/>
          <p:nvPr/>
        </p:nvSpPr>
        <p:spPr>
          <a:xfrm>
            <a:off x="4191000" y="4724400"/>
            <a:ext cx="4876800" cy="20574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76200" y="4648200"/>
            <a:ext cx="4180953" cy="1723549"/>
          </a:xfrm>
          <a:prstGeom prst="rect">
            <a:avLst/>
          </a:prstGeom>
          <a:noFill/>
        </p:spPr>
        <p:txBody>
          <a:bodyPr wrap="none" rtlCol="0">
            <a:spAutoFit/>
          </a:bodyPr>
          <a:lstStyle/>
          <a:p>
            <a:pPr>
              <a:buFont typeface="Arial" pitchFamily="34" charset="0"/>
              <a:buChar char="•"/>
            </a:pPr>
            <a:r>
              <a:rPr lang="en-US" dirty="0" smtClean="0">
                <a:latin typeface="Times New Roman" pitchFamily="18" charset="0"/>
                <a:cs typeface="Times New Roman" pitchFamily="18" charset="0"/>
              </a:rPr>
              <a:t> </a:t>
            </a:r>
            <a:r>
              <a:rPr lang="en-US" sz="1400" u="sng" dirty="0" smtClean="0">
                <a:latin typeface="Times New Roman" pitchFamily="18" charset="0"/>
                <a:cs typeface="Times New Roman" pitchFamily="18" charset="0"/>
              </a:rPr>
              <a:t>The De Lacey Family also abandons the “creature</a:t>
            </a:r>
            <a:r>
              <a:rPr lang="en-US" sz="1400" dirty="0" smtClean="0">
                <a:latin typeface="Times New Roman" pitchFamily="18" charset="0"/>
                <a:cs typeface="Times New Roman" pitchFamily="18" charset="0"/>
              </a:rPr>
              <a:t>.”</a:t>
            </a:r>
          </a:p>
          <a:p>
            <a:r>
              <a:rPr lang="en-US" sz="1400" dirty="0" smtClean="0">
                <a:latin typeface="Times New Roman" pitchFamily="18" charset="0"/>
                <a:cs typeface="Times New Roman" pitchFamily="18" charset="0"/>
              </a:rPr>
              <a:t>  “Creature” had called them </a:t>
            </a:r>
            <a:r>
              <a:rPr lang="en-US" sz="1400" dirty="0" smtClean="0">
                <a:solidFill>
                  <a:srgbClr val="FF0000"/>
                </a:solidFill>
                <a:latin typeface="Times New Roman" pitchFamily="18" charset="0"/>
                <a:cs typeface="Times New Roman" pitchFamily="18" charset="0"/>
              </a:rPr>
              <a:t>“my protectors.” </a:t>
            </a:r>
            <a:r>
              <a:rPr lang="en-US" sz="1400" dirty="0" smtClean="0">
                <a:solidFill>
                  <a:srgbClr val="00B050"/>
                </a:solidFill>
                <a:latin typeface="Times New Roman" pitchFamily="18" charset="0"/>
                <a:cs typeface="Times New Roman" pitchFamily="18" charset="0"/>
              </a:rPr>
              <a:t>(pg. 124)</a:t>
            </a:r>
          </a:p>
          <a:p>
            <a:endParaRPr lang="en-US" sz="1400" dirty="0" smtClean="0">
              <a:solidFill>
                <a:srgbClr val="0070C0"/>
              </a:solidFill>
              <a:latin typeface="Times New Roman" pitchFamily="18" charset="0"/>
              <a:cs typeface="Times New Roman" pitchFamily="18" charset="0"/>
            </a:endParaRPr>
          </a:p>
          <a:p>
            <a:r>
              <a:rPr lang="en-US" sz="1200" dirty="0" smtClean="0">
                <a:solidFill>
                  <a:srgbClr val="0070C0"/>
                </a:solidFill>
                <a:latin typeface="Times New Roman" pitchFamily="18" charset="0"/>
                <a:cs typeface="Times New Roman" pitchFamily="18" charset="0"/>
              </a:rPr>
              <a:t>    Symbolically, the “creature” turns his ‘gifts of love’</a:t>
            </a:r>
          </a:p>
          <a:p>
            <a:r>
              <a:rPr lang="en-US" sz="1200" dirty="0" smtClean="0">
                <a:solidFill>
                  <a:srgbClr val="0070C0"/>
                </a:solidFill>
                <a:latin typeface="Times New Roman" pitchFamily="18" charset="0"/>
                <a:cs typeface="Times New Roman" pitchFamily="18" charset="0"/>
              </a:rPr>
              <a:t>    (firewood) back into raw fire by burning the De Lacey</a:t>
            </a:r>
          </a:p>
          <a:p>
            <a:r>
              <a:rPr lang="en-US" sz="1200" dirty="0" smtClean="0">
                <a:solidFill>
                  <a:srgbClr val="0070C0"/>
                </a:solidFill>
                <a:latin typeface="Times New Roman" pitchFamily="18" charset="0"/>
                <a:cs typeface="Times New Roman" pitchFamily="18" charset="0"/>
              </a:rPr>
              <a:t>    cottage to the ground while dancing round it, himself</a:t>
            </a:r>
          </a:p>
          <a:p>
            <a:r>
              <a:rPr lang="en-US" sz="1200" dirty="0" smtClean="0">
                <a:solidFill>
                  <a:srgbClr val="0070C0"/>
                </a:solidFill>
                <a:latin typeface="Times New Roman" pitchFamily="18" charset="0"/>
                <a:cs typeface="Times New Roman" pitchFamily="18" charset="0"/>
              </a:rPr>
              <a:t>    consumed in pure </a:t>
            </a:r>
            <a:r>
              <a:rPr lang="en-US" sz="1200" b="1" dirty="0" smtClean="0">
                <a:solidFill>
                  <a:srgbClr val="FF0000"/>
                </a:solidFill>
                <a:latin typeface="Times New Roman" pitchFamily="18" charset="0"/>
                <a:cs typeface="Times New Roman" pitchFamily="18" charset="0"/>
              </a:rPr>
              <a:t>hatred</a:t>
            </a:r>
            <a:r>
              <a:rPr lang="en-US" sz="1200" dirty="0" smtClean="0">
                <a:solidFill>
                  <a:srgbClr val="0070C0"/>
                </a:solidFill>
                <a:latin typeface="Times New Roman" pitchFamily="18" charset="0"/>
                <a:cs typeface="Times New Roman" pitchFamily="18" charset="0"/>
              </a:rPr>
              <a:t> and </a:t>
            </a:r>
            <a:r>
              <a:rPr lang="en-US" sz="1200" b="1" dirty="0" smtClean="0">
                <a:solidFill>
                  <a:srgbClr val="FF0000"/>
                </a:solidFill>
                <a:latin typeface="Times New Roman" pitchFamily="18" charset="0"/>
                <a:cs typeface="Times New Roman" pitchFamily="18" charset="0"/>
              </a:rPr>
              <a:t>revenge</a:t>
            </a:r>
            <a:r>
              <a:rPr lang="en-US" sz="1200" dirty="0" smtClean="0">
                <a:solidFill>
                  <a:srgbClr val="FF0000"/>
                </a:solidFill>
                <a:latin typeface="Times New Roman" pitchFamily="18" charset="0"/>
                <a:cs typeface="Times New Roman" pitchFamily="18" charset="0"/>
              </a:rPr>
              <a:t>. </a:t>
            </a:r>
            <a:r>
              <a:rPr lang="en-US" sz="1200" dirty="0" smtClean="0">
                <a:solidFill>
                  <a:srgbClr val="00B050"/>
                </a:solidFill>
                <a:latin typeface="Times New Roman" pitchFamily="18" charset="0"/>
                <a:cs typeface="Times New Roman" pitchFamily="18" charset="0"/>
              </a:rPr>
              <a:t>(pg. #134)</a:t>
            </a:r>
          </a:p>
          <a:p>
            <a:endParaRPr lang="en-US" sz="1200" dirty="0">
              <a:solidFill>
                <a:srgbClr val="0070C0"/>
              </a:solidFill>
              <a:latin typeface="Times New Roman" pitchFamily="18" charset="0"/>
              <a:cs typeface="Times New Roman" pitchFamily="18" charset="0"/>
            </a:endParaRPr>
          </a:p>
        </p:txBody>
      </p:sp>
      <p:sp>
        <p:nvSpPr>
          <p:cNvPr id="13" name="TextBox 12"/>
          <p:cNvSpPr txBox="1"/>
          <p:nvPr/>
        </p:nvSpPr>
        <p:spPr>
          <a:xfrm>
            <a:off x="4191000" y="4724400"/>
            <a:ext cx="4953000" cy="2031325"/>
          </a:xfrm>
          <a:prstGeom prst="rect">
            <a:avLst/>
          </a:prstGeom>
          <a:noFill/>
        </p:spPr>
        <p:txBody>
          <a:bodyPr wrap="square" rtlCol="0">
            <a:spAutoFit/>
          </a:bodyPr>
          <a:lstStyle/>
          <a:p>
            <a:r>
              <a:rPr lang="en-US" sz="1400" u="sng" dirty="0" smtClean="0">
                <a:latin typeface="Arial Narrow" pitchFamily="34" charset="0"/>
              </a:rPr>
              <a:t>PROBLEM</a:t>
            </a:r>
            <a:r>
              <a:rPr lang="en-US" sz="1400" dirty="0" smtClean="0">
                <a:latin typeface="Arial Narrow" pitchFamily="34" charset="0"/>
              </a:rPr>
              <a:t>? </a:t>
            </a:r>
          </a:p>
          <a:p>
            <a:r>
              <a:rPr lang="en-US" sz="1400" b="1" dirty="0" smtClean="0">
                <a:solidFill>
                  <a:srgbClr val="0070C0"/>
                </a:solidFill>
                <a:latin typeface="Arial Narrow" pitchFamily="34" charset="0"/>
              </a:rPr>
              <a:t>Mr. De Lacey</a:t>
            </a:r>
            <a:r>
              <a:rPr lang="en-US" sz="1400" dirty="0" smtClean="0">
                <a:latin typeface="Arial Narrow" pitchFamily="34" charset="0"/>
              </a:rPr>
              <a:t>:</a:t>
            </a:r>
            <a:r>
              <a:rPr lang="en-US" sz="1400" b="1" dirty="0" smtClean="0">
                <a:solidFill>
                  <a:srgbClr val="0070C0"/>
                </a:solidFill>
                <a:latin typeface="Arial Narrow" pitchFamily="34" charset="0"/>
              </a:rPr>
              <a:t> </a:t>
            </a:r>
            <a:r>
              <a:rPr lang="en-US" sz="1400" dirty="0" smtClean="0">
                <a:solidFill>
                  <a:srgbClr val="FF0000"/>
                </a:solidFill>
                <a:latin typeface="Arial Narrow" pitchFamily="34" charset="0"/>
              </a:rPr>
              <a:t>“I am blind and cannot judge of your countenance, but there is something in your words which persuades me that you are sincere.” </a:t>
            </a:r>
            <a:r>
              <a:rPr lang="en-US" sz="1400" dirty="0" smtClean="0">
                <a:solidFill>
                  <a:srgbClr val="00B050"/>
                </a:solidFill>
                <a:latin typeface="Arial Narrow" pitchFamily="34" charset="0"/>
              </a:rPr>
              <a:t>(pg. #130)  </a:t>
            </a:r>
            <a:r>
              <a:rPr lang="en-US" sz="1400" b="1" dirty="0" smtClean="0">
                <a:solidFill>
                  <a:srgbClr val="0070C0"/>
                </a:solidFill>
                <a:latin typeface="Arial Narrow" pitchFamily="34" charset="0"/>
              </a:rPr>
              <a:t>Hearing only.</a:t>
            </a:r>
          </a:p>
          <a:p>
            <a:r>
              <a:rPr lang="en-US" sz="1400" dirty="0" smtClean="0">
                <a:latin typeface="Arial Narrow" pitchFamily="34" charset="0"/>
                <a:cs typeface="Times New Roman" pitchFamily="18" charset="0"/>
              </a:rPr>
              <a:t>The others (</a:t>
            </a:r>
            <a:r>
              <a:rPr lang="en-US" sz="1400" b="1" dirty="0" smtClean="0">
                <a:solidFill>
                  <a:srgbClr val="0070C0"/>
                </a:solidFill>
                <a:latin typeface="Arial Narrow" pitchFamily="34" charset="0"/>
                <a:cs typeface="Times New Roman" pitchFamily="18" charset="0"/>
              </a:rPr>
              <a:t>Felix/</a:t>
            </a:r>
            <a:r>
              <a:rPr lang="en-US" sz="1400" b="1" dirty="0" err="1" smtClean="0">
                <a:solidFill>
                  <a:srgbClr val="0070C0"/>
                </a:solidFill>
                <a:latin typeface="Arial Narrow" pitchFamily="34" charset="0"/>
                <a:cs typeface="Times New Roman" pitchFamily="18" charset="0"/>
              </a:rPr>
              <a:t>Safie</a:t>
            </a:r>
            <a:r>
              <a:rPr lang="en-US" sz="1400" b="1" dirty="0" smtClean="0">
                <a:solidFill>
                  <a:srgbClr val="0070C0"/>
                </a:solidFill>
                <a:latin typeface="Arial Narrow" pitchFamily="34" charset="0"/>
                <a:cs typeface="Times New Roman" pitchFamily="18" charset="0"/>
              </a:rPr>
              <a:t>/Agatha</a:t>
            </a:r>
            <a:r>
              <a:rPr lang="en-US" sz="1400" dirty="0" smtClean="0">
                <a:latin typeface="Arial Narrow" pitchFamily="34" charset="0"/>
                <a:cs typeface="Times New Roman" pitchFamily="18" charset="0"/>
              </a:rPr>
              <a:t>) reject the “creature.” </a:t>
            </a:r>
            <a:r>
              <a:rPr lang="en-US" sz="1400" b="1" dirty="0" smtClean="0">
                <a:solidFill>
                  <a:srgbClr val="0070C0"/>
                </a:solidFill>
                <a:latin typeface="Arial Narrow" pitchFamily="34" charset="0"/>
                <a:cs typeface="Times New Roman" pitchFamily="18" charset="0"/>
              </a:rPr>
              <a:t>Vision only.</a:t>
            </a:r>
          </a:p>
          <a:p>
            <a:r>
              <a:rPr lang="en-US" sz="1400" dirty="0" smtClean="0">
                <a:solidFill>
                  <a:srgbClr val="FF0000"/>
                </a:solidFill>
                <a:latin typeface="Arial Narrow" pitchFamily="34" charset="0"/>
                <a:cs typeface="Times New Roman" pitchFamily="18" charset="0"/>
              </a:rPr>
              <a:t>“Agatha fainted, and </a:t>
            </a:r>
            <a:r>
              <a:rPr lang="en-US" sz="1400" dirty="0" err="1" smtClean="0">
                <a:solidFill>
                  <a:srgbClr val="FF0000"/>
                </a:solidFill>
                <a:latin typeface="Arial Narrow" pitchFamily="34" charset="0"/>
                <a:cs typeface="Times New Roman" pitchFamily="18" charset="0"/>
              </a:rPr>
              <a:t>Safie</a:t>
            </a:r>
            <a:r>
              <a:rPr lang="en-US" sz="1400" dirty="0" smtClean="0">
                <a:solidFill>
                  <a:srgbClr val="FF0000"/>
                </a:solidFill>
                <a:latin typeface="Arial Narrow" pitchFamily="34" charset="0"/>
                <a:cs typeface="Times New Roman" pitchFamily="18" charset="0"/>
              </a:rPr>
              <a:t> …. rushed out …. Felix … struck me violently with a stick.” </a:t>
            </a:r>
            <a:r>
              <a:rPr lang="en-US" sz="1400" dirty="0" smtClean="0">
                <a:solidFill>
                  <a:srgbClr val="00B050"/>
                </a:solidFill>
                <a:latin typeface="Arial Narrow" pitchFamily="34" charset="0"/>
                <a:cs typeface="Times New Roman" pitchFamily="18" charset="0"/>
              </a:rPr>
              <a:t>(131)</a:t>
            </a:r>
          </a:p>
          <a:p>
            <a:r>
              <a:rPr lang="en-US" sz="1400" u="sng" dirty="0" smtClean="0">
                <a:latin typeface="Arial Narrow" pitchFamily="34" charset="0"/>
              </a:rPr>
              <a:t>PROBLEM</a:t>
            </a:r>
            <a:r>
              <a:rPr lang="en-US" sz="1400" dirty="0" smtClean="0">
                <a:latin typeface="Arial Narrow" pitchFamily="34" charset="0"/>
              </a:rPr>
              <a:t>? </a:t>
            </a:r>
            <a:r>
              <a:rPr lang="en-US" sz="1400" b="1" dirty="0" smtClean="0">
                <a:solidFill>
                  <a:srgbClr val="FF0000"/>
                </a:solidFill>
                <a:latin typeface="Arial Narrow" pitchFamily="34" charset="0"/>
              </a:rPr>
              <a:t>Missing a Mother’s influence </a:t>
            </a:r>
            <a:r>
              <a:rPr lang="en-US" sz="1400" dirty="0" smtClean="0">
                <a:latin typeface="Arial Narrow" pitchFamily="34" charset="0"/>
              </a:rPr>
              <a:t>(</a:t>
            </a:r>
            <a:r>
              <a:rPr lang="en-US" sz="1400" b="1" dirty="0" smtClean="0">
                <a:solidFill>
                  <a:srgbClr val="0070C0"/>
                </a:solidFill>
                <a:latin typeface="Arial Narrow" pitchFamily="34" charset="0"/>
              </a:rPr>
              <a:t>no Mrs. De Lacey</a:t>
            </a:r>
            <a:r>
              <a:rPr lang="en-US" sz="1400" dirty="0" smtClean="0">
                <a:latin typeface="Arial Narrow" pitchFamily="34" charset="0"/>
              </a:rPr>
              <a:t>).</a:t>
            </a:r>
          </a:p>
          <a:p>
            <a:r>
              <a:rPr lang="en-US" sz="1400" dirty="0" smtClean="0">
                <a:latin typeface="Arial Narrow" pitchFamily="34" charset="0"/>
              </a:rPr>
              <a:t>She could have been the one to show some kind of compassion.</a:t>
            </a:r>
            <a:endParaRPr lang="en-US" sz="1400" dirty="0">
              <a:latin typeface="Arial Narrow" pitchFamily="34" charset="0"/>
            </a:endParaRPr>
          </a:p>
        </p:txBody>
      </p:sp>
      <p:sp>
        <p:nvSpPr>
          <p:cNvPr id="9" name="TextBox 8"/>
          <p:cNvSpPr txBox="1"/>
          <p:nvPr/>
        </p:nvSpPr>
        <p:spPr>
          <a:xfrm>
            <a:off x="0" y="999053"/>
            <a:ext cx="4225837" cy="3570208"/>
          </a:xfrm>
          <a:prstGeom prst="rect">
            <a:avLst/>
          </a:prstGeom>
          <a:noFill/>
        </p:spPr>
        <p:txBody>
          <a:bodyPr wrap="none" rtlCol="0">
            <a:spAutoFit/>
          </a:bodyPr>
          <a:lstStyle/>
          <a:p>
            <a:r>
              <a:rPr lang="en-US" sz="1400" dirty="0" smtClean="0">
                <a:latin typeface="Times New Roman" pitchFamily="18" charset="0"/>
                <a:cs typeface="Times New Roman" pitchFamily="18" charset="0"/>
              </a:rPr>
              <a:t>Nuclear structure of the </a:t>
            </a:r>
            <a:r>
              <a:rPr lang="en-US" sz="1400" b="1" dirty="0" smtClean="0">
                <a:solidFill>
                  <a:srgbClr val="00B0F0"/>
                </a:solidFill>
                <a:latin typeface="Times New Roman" pitchFamily="18" charset="0"/>
                <a:cs typeface="Times New Roman" pitchFamily="18" charset="0"/>
              </a:rPr>
              <a:t>De Lacey family</a:t>
            </a:r>
          </a:p>
          <a:p>
            <a:r>
              <a:rPr lang="en-US" sz="1400" dirty="0" smtClean="0">
                <a:latin typeface="Times New Roman" pitchFamily="18" charset="0"/>
                <a:cs typeface="Times New Roman" pitchFamily="18" charset="0"/>
              </a:rPr>
              <a:t>constitutes Mary Shelley’s </a:t>
            </a:r>
            <a:r>
              <a:rPr lang="en-US" sz="1400" b="1" dirty="0" smtClean="0">
                <a:solidFill>
                  <a:srgbClr val="00B0F0"/>
                </a:solidFill>
                <a:latin typeface="Times New Roman" pitchFamily="18" charset="0"/>
                <a:cs typeface="Times New Roman" pitchFamily="18" charset="0"/>
              </a:rPr>
              <a:t>ideal</a:t>
            </a:r>
            <a:r>
              <a:rPr lang="en-US" sz="1400" dirty="0" smtClean="0">
                <a:latin typeface="Times New Roman" pitchFamily="18" charset="0"/>
                <a:cs typeface="Times New Roman" pitchFamily="18" charset="0"/>
              </a:rPr>
              <a:t>, almost perfect virtue.</a:t>
            </a:r>
          </a:p>
          <a:p>
            <a:endParaRPr lang="en-US" sz="1400" dirty="0" smtClean="0">
              <a:latin typeface="Times New Roman" pitchFamily="18" charset="0"/>
              <a:cs typeface="Times New Roman" pitchFamily="18" charset="0"/>
            </a:endParaRPr>
          </a:p>
          <a:p>
            <a:r>
              <a:rPr lang="en-US" sz="1400" dirty="0" smtClean="0">
                <a:latin typeface="Times New Roman" pitchFamily="18" charset="0"/>
                <a:cs typeface="Times New Roman" pitchFamily="18" charset="0"/>
              </a:rPr>
              <a:t>Influence? Mary Wollstonecraft’s―</a:t>
            </a:r>
          </a:p>
          <a:p>
            <a:r>
              <a:rPr lang="en-US" sz="1400" dirty="0" smtClean="0">
                <a:latin typeface="Times New Roman" pitchFamily="18" charset="0"/>
                <a:cs typeface="Times New Roman" pitchFamily="18" charset="0"/>
              </a:rPr>
              <a:t> </a:t>
            </a:r>
            <a:r>
              <a:rPr lang="en-US" sz="1400" b="1" i="1" dirty="0" smtClean="0">
                <a:solidFill>
                  <a:srgbClr val="FF0000"/>
                </a:solidFill>
                <a:latin typeface="Times New Roman" pitchFamily="18" charset="0"/>
                <a:cs typeface="Times New Roman" pitchFamily="18" charset="0"/>
              </a:rPr>
              <a:t>A Vindication of  the Rights of Woman</a:t>
            </a:r>
            <a:endParaRPr lang="en-US" sz="1400" dirty="0" smtClean="0">
              <a:solidFill>
                <a:srgbClr val="00B050"/>
              </a:solidFill>
              <a:latin typeface="Times New Roman" pitchFamily="18" charset="0"/>
              <a:cs typeface="Times New Roman" pitchFamily="18" charset="0"/>
            </a:endParaRPr>
          </a:p>
          <a:p>
            <a:endParaRPr lang="en-US" sz="1600" b="1" i="1" dirty="0" smtClean="0">
              <a:solidFill>
                <a:srgbClr val="FF0000"/>
              </a:solidFill>
              <a:latin typeface="Times New Roman" pitchFamily="18" charset="0"/>
              <a:cs typeface="Times New Roman" pitchFamily="18" charset="0"/>
            </a:endParaRPr>
          </a:p>
          <a:p>
            <a:r>
              <a:rPr lang="en-US" sz="1400" dirty="0" smtClean="0">
                <a:latin typeface="Times New Roman" pitchFamily="18" charset="0"/>
                <a:cs typeface="Times New Roman" pitchFamily="18" charset="0"/>
              </a:rPr>
              <a:t>The “creature” witnesses how the De Lacey family</a:t>
            </a:r>
          </a:p>
          <a:p>
            <a:r>
              <a:rPr lang="en-US" sz="1400" dirty="0" smtClean="0">
                <a:latin typeface="Times New Roman" pitchFamily="18" charset="0"/>
                <a:cs typeface="Times New Roman" pitchFamily="18" charset="0"/>
              </a:rPr>
              <a:t>takes care of one another and comes to understand</a:t>
            </a:r>
          </a:p>
          <a:p>
            <a:r>
              <a:rPr lang="en-US" sz="1400" dirty="0" smtClean="0">
                <a:latin typeface="Times New Roman" pitchFamily="18" charset="0"/>
                <a:cs typeface="Times New Roman" pitchFamily="18" charset="0"/>
              </a:rPr>
              <a:t>what’s missing in his own life (namely, love).</a:t>
            </a:r>
          </a:p>
          <a:p>
            <a:r>
              <a:rPr lang="en-US" sz="1400" dirty="0" smtClean="0">
                <a:solidFill>
                  <a:srgbClr val="FF0000"/>
                </a:solidFill>
                <a:latin typeface="Times New Roman" pitchFamily="18" charset="0"/>
                <a:cs typeface="Times New Roman" pitchFamily="18" charset="0"/>
              </a:rPr>
              <a:t>“This trait of kindness moved me sensibly.”</a:t>
            </a:r>
            <a:r>
              <a:rPr lang="en-US" sz="1400" dirty="0" smtClean="0">
                <a:latin typeface="Times New Roman" pitchFamily="18" charset="0"/>
                <a:cs typeface="Times New Roman" pitchFamily="18" charset="0"/>
              </a:rPr>
              <a:t> </a:t>
            </a:r>
            <a:r>
              <a:rPr lang="en-US" sz="1400" dirty="0" smtClean="0">
                <a:solidFill>
                  <a:srgbClr val="00B050"/>
                </a:solidFill>
                <a:latin typeface="Times New Roman" pitchFamily="18" charset="0"/>
                <a:cs typeface="Times New Roman" pitchFamily="18" charset="0"/>
              </a:rPr>
              <a:t>(pg. 108)</a:t>
            </a:r>
          </a:p>
          <a:p>
            <a:endParaRPr lang="en-US" sz="1400" dirty="0" smtClean="0">
              <a:solidFill>
                <a:srgbClr val="00B050"/>
              </a:solidFill>
              <a:latin typeface="Times New Roman" pitchFamily="18" charset="0"/>
              <a:cs typeface="Times New Roman" pitchFamily="18" charset="0"/>
            </a:endParaRPr>
          </a:p>
          <a:p>
            <a:r>
              <a:rPr lang="en-US" sz="1400" dirty="0" smtClean="0">
                <a:latin typeface="Times New Roman" pitchFamily="18" charset="0"/>
                <a:cs typeface="Times New Roman" pitchFamily="18" charset="0"/>
              </a:rPr>
              <a:t>Kindness begets kindness . . .</a:t>
            </a:r>
          </a:p>
          <a:p>
            <a:r>
              <a:rPr lang="en-US" sz="1400" dirty="0" smtClean="0">
                <a:solidFill>
                  <a:srgbClr val="FF0000"/>
                </a:solidFill>
                <a:latin typeface="Times New Roman" pitchFamily="18" charset="0"/>
                <a:cs typeface="Times New Roman" pitchFamily="18" charset="0"/>
              </a:rPr>
              <a:t>“When they had retired to rest . . . I went into the woods</a:t>
            </a:r>
          </a:p>
          <a:p>
            <a:r>
              <a:rPr lang="en-US" sz="1400" dirty="0" smtClean="0">
                <a:solidFill>
                  <a:srgbClr val="FF0000"/>
                </a:solidFill>
                <a:latin typeface="Times New Roman" pitchFamily="18" charset="0"/>
                <a:cs typeface="Times New Roman" pitchFamily="18" charset="0"/>
              </a:rPr>
              <a:t>and collected . . . fuel for the cottage. . . . I cleared their</a:t>
            </a:r>
          </a:p>
          <a:p>
            <a:r>
              <a:rPr lang="en-US" sz="1400" dirty="0" smtClean="0">
                <a:solidFill>
                  <a:srgbClr val="FF0000"/>
                </a:solidFill>
                <a:latin typeface="Times New Roman" pitchFamily="18" charset="0"/>
                <a:cs typeface="Times New Roman" pitchFamily="18" charset="0"/>
              </a:rPr>
              <a:t>path from the snow . . . .” </a:t>
            </a:r>
            <a:r>
              <a:rPr lang="en-US" sz="1400" dirty="0" smtClean="0">
                <a:solidFill>
                  <a:srgbClr val="00B050"/>
                </a:solidFill>
                <a:latin typeface="Times New Roman" pitchFamily="18" charset="0"/>
                <a:cs typeface="Times New Roman" pitchFamily="18" charset="0"/>
              </a:rPr>
              <a:t>(pg. 111)</a:t>
            </a:r>
          </a:p>
          <a:p>
            <a:endParaRPr lang="en-US" sz="1400" dirty="0" smtClean="0">
              <a:latin typeface="Times New Roman" pitchFamily="18" charset="0"/>
              <a:cs typeface="Times New Roman" pitchFamily="18" charset="0"/>
            </a:endParaRPr>
          </a:p>
        </p:txBody>
      </p:sp>
      <p:sp>
        <p:nvSpPr>
          <p:cNvPr id="14" name="TextBox 13"/>
          <p:cNvSpPr txBox="1"/>
          <p:nvPr/>
        </p:nvSpPr>
        <p:spPr>
          <a:xfrm rot="21600000">
            <a:off x="4191000" y="411062"/>
            <a:ext cx="4953000" cy="4770537"/>
          </a:xfrm>
          <a:prstGeom prst="rect">
            <a:avLst/>
          </a:prstGeom>
          <a:noFill/>
        </p:spPr>
        <p:txBody>
          <a:bodyPr wrap="square" rtlCol="0">
            <a:spAutoFit/>
          </a:bodyPr>
          <a:lstStyle/>
          <a:p>
            <a:r>
              <a:rPr lang="en-US" sz="1400" u="sng" dirty="0" smtClean="0">
                <a:latin typeface="Arial Narrow" pitchFamily="34" charset="0"/>
              </a:rPr>
              <a:t>PROBLEM</a:t>
            </a:r>
            <a:r>
              <a:rPr lang="en-US" sz="1400" dirty="0" smtClean="0">
                <a:latin typeface="Arial Narrow" pitchFamily="34" charset="0"/>
              </a:rPr>
              <a:t>?</a:t>
            </a:r>
          </a:p>
          <a:p>
            <a:r>
              <a:rPr lang="en-US" sz="1400" dirty="0" smtClean="0">
                <a:latin typeface="Arial Narrow" pitchFamily="34" charset="0"/>
              </a:rPr>
              <a:t>In the late 18</a:t>
            </a:r>
            <a:r>
              <a:rPr lang="en-US" sz="1400" baseline="30000" dirty="0" smtClean="0">
                <a:latin typeface="Arial Narrow" pitchFamily="34" charset="0"/>
              </a:rPr>
              <a:t>th</a:t>
            </a:r>
            <a:r>
              <a:rPr lang="en-US" sz="1400" dirty="0" smtClean="0">
                <a:latin typeface="Arial Narrow" pitchFamily="34" charset="0"/>
              </a:rPr>
              <a:t> c. and early 19</a:t>
            </a:r>
            <a:r>
              <a:rPr lang="en-US" sz="1400" baseline="30000" dirty="0" smtClean="0">
                <a:latin typeface="Arial Narrow" pitchFamily="34" charset="0"/>
              </a:rPr>
              <a:t>th</a:t>
            </a:r>
            <a:r>
              <a:rPr lang="en-US" sz="1400" dirty="0" smtClean="0">
                <a:latin typeface="Arial Narrow" pitchFamily="34" charset="0"/>
              </a:rPr>
              <a:t> c. – there are </a:t>
            </a:r>
            <a:r>
              <a:rPr lang="en-US" sz="1400" u="sng" dirty="0" smtClean="0">
                <a:latin typeface="Arial Narrow" pitchFamily="34" charset="0"/>
              </a:rPr>
              <a:t>political inequalities</a:t>
            </a:r>
            <a:r>
              <a:rPr lang="en-US" sz="1400" dirty="0" smtClean="0">
                <a:latin typeface="Arial Narrow" pitchFamily="34" charset="0"/>
              </a:rPr>
              <a:t> and</a:t>
            </a:r>
          </a:p>
          <a:p>
            <a:r>
              <a:rPr lang="en-US" sz="1400" u="sng" dirty="0" smtClean="0">
                <a:latin typeface="Arial Narrow" pitchFamily="34" charset="0"/>
              </a:rPr>
              <a:t>injustices</a:t>
            </a:r>
            <a:r>
              <a:rPr lang="en-US" sz="1400" dirty="0" smtClean="0">
                <a:latin typeface="Arial Narrow" pitchFamily="34" charset="0"/>
              </a:rPr>
              <a:t> based on the rigid and </a:t>
            </a:r>
            <a:r>
              <a:rPr lang="en-US" sz="1400" u="sng" dirty="0" smtClean="0">
                <a:latin typeface="Arial Narrow" pitchFamily="34" charset="0"/>
              </a:rPr>
              <a:t>patriarchal/hierarchical gender divisions</a:t>
            </a:r>
            <a:r>
              <a:rPr lang="en-US" sz="1400" dirty="0" smtClean="0">
                <a:latin typeface="Arial Narrow" pitchFamily="34" charset="0"/>
              </a:rPr>
              <a:t>.</a:t>
            </a:r>
          </a:p>
          <a:p>
            <a:r>
              <a:rPr lang="en-US" sz="1400" dirty="0" smtClean="0">
                <a:latin typeface="Arial Narrow" pitchFamily="34" charset="0"/>
              </a:rPr>
              <a:t>Mary Shelley introduced the De Lacey family, </a:t>
            </a:r>
            <a:r>
              <a:rPr lang="en-US" sz="1400" u="sng" dirty="0" smtClean="0">
                <a:latin typeface="Arial Narrow" pitchFamily="34" charset="0"/>
              </a:rPr>
              <a:t>an alternative ideology</a:t>
            </a:r>
            <a:r>
              <a:rPr lang="en-US" sz="1400" dirty="0" smtClean="0">
                <a:latin typeface="Arial Narrow" pitchFamily="34" charset="0"/>
              </a:rPr>
              <a:t>, a</a:t>
            </a:r>
          </a:p>
          <a:p>
            <a:r>
              <a:rPr lang="en-US" sz="1400" dirty="0" smtClean="0">
                <a:latin typeface="Arial Narrow" pitchFamily="34" charset="0"/>
              </a:rPr>
              <a:t>vision of a social group based on justice, equality, and mutual affection.</a:t>
            </a:r>
          </a:p>
          <a:p>
            <a:r>
              <a:rPr lang="en-US" sz="1400" u="sng" dirty="0" smtClean="0">
                <a:solidFill>
                  <a:srgbClr val="FF0000"/>
                </a:solidFill>
                <a:latin typeface="Arial Narrow" pitchFamily="34" charset="0"/>
              </a:rPr>
              <a:t>Example</a:t>
            </a:r>
            <a:r>
              <a:rPr lang="en-US" sz="1400" dirty="0" smtClean="0">
                <a:latin typeface="Arial Narrow" pitchFamily="34" charset="0"/>
              </a:rPr>
              <a:t>: Felix willingly sacrificed his own welfare to ensure that justice was done to the Turkish merchant. </a:t>
            </a:r>
            <a:r>
              <a:rPr lang="en-US" sz="1400" dirty="0" smtClean="0">
                <a:solidFill>
                  <a:srgbClr val="00B050"/>
                </a:solidFill>
                <a:latin typeface="Times New Roman" pitchFamily="18" charset="0"/>
                <a:cs typeface="Times New Roman" pitchFamily="18" charset="0"/>
              </a:rPr>
              <a:t>(pg #119)</a:t>
            </a:r>
          </a:p>
          <a:p>
            <a:r>
              <a:rPr lang="en-US" sz="1400" u="sng" dirty="0" smtClean="0">
                <a:solidFill>
                  <a:srgbClr val="FF0000"/>
                </a:solidFill>
                <a:latin typeface="Arial Narrow" pitchFamily="34" charset="0"/>
              </a:rPr>
              <a:t>Example</a:t>
            </a:r>
            <a:r>
              <a:rPr lang="en-US" sz="1400" dirty="0" smtClean="0">
                <a:latin typeface="Arial Narrow" pitchFamily="34" charset="0"/>
              </a:rPr>
              <a:t>: In the impoverished De Lacey household, </a:t>
            </a:r>
            <a:r>
              <a:rPr lang="en-US" sz="1400" u="sng" dirty="0" smtClean="0">
                <a:latin typeface="Arial Narrow" pitchFamily="34" charset="0"/>
              </a:rPr>
              <a:t>all work is shared</a:t>
            </a:r>
          </a:p>
          <a:p>
            <a:r>
              <a:rPr lang="en-US" sz="1400" dirty="0" smtClean="0">
                <a:latin typeface="Arial Narrow" pitchFamily="34" charset="0"/>
              </a:rPr>
              <a:t>equally in an atmosphere of </a:t>
            </a:r>
            <a:r>
              <a:rPr lang="en-US" sz="1400" u="sng" dirty="0" smtClean="0">
                <a:latin typeface="Arial Narrow" pitchFamily="34" charset="0"/>
              </a:rPr>
              <a:t>rational companionship</a:t>
            </a:r>
            <a:r>
              <a:rPr lang="en-US" sz="1400" dirty="0" smtClean="0">
                <a:latin typeface="Arial Narrow" pitchFamily="34" charset="0"/>
              </a:rPr>
              <a:t>, </a:t>
            </a:r>
            <a:r>
              <a:rPr lang="en-US" sz="1400" u="sng" dirty="0" smtClean="0">
                <a:latin typeface="Arial Narrow" pitchFamily="34" charset="0"/>
              </a:rPr>
              <a:t>mutual concern</a:t>
            </a:r>
            <a:r>
              <a:rPr lang="en-US" sz="1400" dirty="0" smtClean="0">
                <a:latin typeface="Arial Narrow" pitchFamily="34" charset="0"/>
              </a:rPr>
              <a:t>,</a:t>
            </a:r>
          </a:p>
          <a:p>
            <a:r>
              <a:rPr lang="en-US" sz="1400" u="sng" dirty="0" smtClean="0">
                <a:latin typeface="Arial Narrow" pitchFamily="34" charset="0"/>
              </a:rPr>
              <a:t>and love</a:t>
            </a:r>
            <a:r>
              <a:rPr lang="en-US" sz="1400" dirty="0" smtClean="0">
                <a:latin typeface="Arial Narrow" pitchFamily="34" charset="0"/>
              </a:rPr>
              <a:t>. </a:t>
            </a:r>
            <a:r>
              <a:rPr lang="en-US" sz="1400" dirty="0" smtClean="0">
                <a:solidFill>
                  <a:srgbClr val="00B050"/>
                </a:solidFill>
                <a:latin typeface="Times New Roman" pitchFamily="18" charset="0"/>
                <a:cs typeface="Times New Roman" pitchFamily="18" charset="0"/>
              </a:rPr>
              <a:t>(pg #104-110)</a:t>
            </a:r>
          </a:p>
          <a:p>
            <a:r>
              <a:rPr lang="en-US" sz="1400" u="sng" dirty="0" smtClean="0">
                <a:solidFill>
                  <a:srgbClr val="FF0000"/>
                </a:solidFill>
                <a:latin typeface="Arial Narrow" pitchFamily="34" charset="0"/>
              </a:rPr>
              <a:t>Example</a:t>
            </a:r>
            <a:r>
              <a:rPr lang="en-US" sz="1400" dirty="0" smtClean="0">
                <a:latin typeface="Arial Narrow" pitchFamily="34" charset="0"/>
              </a:rPr>
              <a:t>: The female character, </a:t>
            </a:r>
            <a:r>
              <a:rPr lang="en-US" sz="1400" u="sng" dirty="0" err="1" smtClean="0">
                <a:latin typeface="Arial Narrow" pitchFamily="34" charset="0"/>
              </a:rPr>
              <a:t>Safie</a:t>
            </a:r>
            <a:r>
              <a:rPr lang="en-US" sz="1400" dirty="0" smtClean="0">
                <a:latin typeface="Arial Narrow" pitchFamily="34" charset="0"/>
              </a:rPr>
              <a:t> is rightly </a:t>
            </a:r>
            <a:r>
              <a:rPr lang="en-US" sz="1400" u="sng" dirty="0" smtClean="0">
                <a:latin typeface="Arial Narrow" pitchFamily="34" charset="0"/>
              </a:rPr>
              <a:t>appalled</a:t>
            </a:r>
            <a:r>
              <a:rPr lang="en-US" sz="1400" dirty="0" smtClean="0">
                <a:latin typeface="Arial Narrow" pitchFamily="34" charset="0"/>
              </a:rPr>
              <a:t> both by her</a:t>
            </a:r>
          </a:p>
          <a:p>
            <a:r>
              <a:rPr lang="en-US" sz="1400" dirty="0" smtClean="0">
                <a:latin typeface="Arial Narrow" pitchFamily="34" charset="0"/>
              </a:rPr>
              <a:t>Father’s </a:t>
            </a:r>
            <a:r>
              <a:rPr lang="en-US" sz="1400" u="sng" dirty="0" smtClean="0">
                <a:latin typeface="Arial Narrow" pitchFamily="34" charset="0"/>
              </a:rPr>
              <a:t>betrayal of Felix </a:t>
            </a:r>
            <a:r>
              <a:rPr lang="en-US" sz="1400" dirty="0" smtClean="0">
                <a:latin typeface="Arial Narrow" pitchFamily="34" charset="0"/>
              </a:rPr>
              <a:t>and by the </a:t>
            </a:r>
            <a:r>
              <a:rPr lang="en-US" sz="1400" u="sng" dirty="0" smtClean="0">
                <a:latin typeface="Arial Narrow" pitchFamily="34" charset="0"/>
              </a:rPr>
              <a:t>Islamic oppression</a:t>
            </a:r>
            <a:r>
              <a:rPr lang="en-US" sz="1400" dirty="0" smtClean="0">
                <a:latin typeface="Arial Narrow" pitchFamily="34" charset="0"/>
              </a:rPr>
              <a:t> of women he</a:t>
            </a:r>
          </a:p>
          <a:p>
            <a:r>
              <a:rPr lang="en-US" sz="1400" dirty="0" smtClean="0">
                <a:latin typeface="Arial Narrow" pitchFamily="34" charset="0"/>
              </a:rPr>
              <a:t>endorses. She shows a sense of independence when she flees from</a:t>
            </a:r>
          </a:p>
          <a:p>
            <a:r>
              <a:rPr lang="en-US" sz="1400" dirty="0" smtClean="0">
                <a:latin typeface="Arial Narrow" pitchFamily="34" charset="0"/>
              </a:rPr>
              <a:t>Turkey to Switzerland, seeking Felix. </a:t>
            </a:r>
            <a:r>
              <a:rPr lang="en-US" sz="1400" dirty="0" smtClean="0">
                <a:solidFill>
                  <a:srgbClr val="00B050"/>
                </a:solidFill>
                <a:latin typeface="Times New Roman" pitchFamily="18" charset="0"/>
                <a:cs typeface="Times New Roman" pitchFamily="18" charset="0"/>
              </a:rPr>
              <a:t>(123)</a:t>
            </a:r>
            <a:r>
              <a:rPr lang="en-US" sz="1400" dirty="0" smtClean="0">
                <a:latin typeface="Arial Narrow" pitchFamily="34" charset="0"/>
              </a:rPr>
              <a:t>  </a:t>
            </a:r>
            <a:r>
              <a:rPr lang="en-US" sz="1400" b="1" dirty="0" err="1" smtClean="0">
                <a:solidFill>
                  <a:srgbClr val="FF0000"/>
                </a:solidFill>
                <a:latin typeface="Arial Narrow" pitchFamily="34" charset="0"/>
              </a:rPr>
              <a:t>Safie</a:t>
            </a:r>
            <a:r>
              <a:rPr lang="en-US" sz="1400" dirty="0" smtClean="0">
                <a:latin typeface="Arial Narrow" pitchFamily="34" charset="0"/>
              </a:rPr>
              <a:t>, a female role model,</a:t>
            </a:r>
          </a:p>
          <a:p>
            <a:r>
              <a:rPr lang="en-US" sz="1400" dirty="0" smtClean="0">
                <a:latin typeface="Arial Narrow" pitchFamily="34" charset="0"/>
              </a:rPr>
              <a:t>blossomed due to proper nurturing (despite being a female in a man’s world).  </a:t>
            </a:r>
            <a:r>
              <a:rPr lang="en-US" sz="1400" b="1" dirty="0" err="1" smtClean="0">
                <a:solidFill>
                  <a:srgbClr val="FF0000"/>
                </a:solidFill>
                <a:latin typeface="Arial Narrow" pitchFamily="34" charset="0"/>
              </a:rPr>
              <a:t>Safie’s</a:t>
            </a:r>
            <a:r>
              <a:rPr lang="en-US" sz="1400" b="1" dirty="0" smtClean="0">
                <a:solidFill>
                  <a:srgbClr val="FF0000"/>
                </a:solidFill>
                <a:latin typeface="Arial Narrow" pitchFamily="34" charset="0"/>
              </a:rPr>
              <a:t> </a:t>
            </a:r>
            <a:r>
              <a:rPr lang="en-US" sz="1400" dirty="0" smtClean="0">
                <a:latin typeface="Arial Narrow" pitchFamily="34" charset="0"/>
              </a:rPr>
              <a:t>Christian mother instructed her “to aspire to higher powers of intellect, and an independence of spirit, forbidden to female followers of Mahomet.” </a:t>
            </a:r>
            <a:r>
              <a:rPr lang="en-US" sz="1400" dirty="0" smtClean="0">
                <a:solidFill>
                  <a:srgbClr val="00B050"/>
                </a:solidFill>
                <a:latin typeface="Times New Roman" pitchFamily="18" charset="0"/>
                <a:cs typeface="Times New Roman" pitchFamily="18" charset="0"/>
              </a:rPr>
              <a:t>(120) </a:t>
            </a:r>
            <a:r>
              <a:rPr lang="en-US" sz="1000" dirty="0" smtClean="0">
                <a:solidFill>
                  <a:srgbClr val="00B050"/>
                </a:solidFill>
                <a:latin typeface="Arial Narrow" pitchFamily="34" charset="0"/>
                <a:cs typeface="Times New Roman" pitchFamily="18" charset="0"/>
              </a:rPr>
              <a:t>Wollstonecraft reincarnated .</a:t>
            </a:r>
            <a:r>
              <a:rPr lang="en-US" sz="1400" dirty="0" smtClean="0">
                <a:solidFill>
                  <a:srgbClr val="00B050"/>
                </a:solidFill>
                <a:latin typeface="Arial Narrow" pitchFamily="34" charset="0"/>
                <a:cs typeface="Times New Roman" pitchFamily="18" charset="0"/>
              </a:rPr>
              <a:t> </a:t>
            </a:r>
            <a:r>
              <a:rPr lang="en-US" sz="1400" dirty="0" smtClean="0">
                <a:latin typeface="Arial Narrow" pitchFamily="34" charset="0"/>
                <a:cs typeface="Times New Roman" pitchFamily="18" charset="0"/>
              </a:rPr>
              <a:t>Plus, </a:t>
            </a:r>
            <a:r>
              <a:rPr lang="en-US" sz="1400" b="1" dirty="0" err="1" smtClean="0">
                <a:solidFill>
                  <a:srgbClr val="FF0000"/>
                </a:solidFill>
                <a:latin typeface="Arial Narrow" pitchFamily="34" charset="0"/>
                <a:cs typeface="Times New Roman" pitchFamily="18" charset="0"/>
              </a:rPr>
              <a:t>Safie</a:t>
            </a:r>
            <a:r>
              <a:rPr lang="en-US" sz="1400" dirty="0" smtClean="0">
                <a:latin typeface="Arial Narrow" pitchFamily="34" charset="0"/>
                <a:cs typeface="Times New Roman" pitchFamily="18" charset="0"/>
              </a:rPr>
              <a:t> is taught to </a:t>
            </a:r>
            <a:r>
              <a:rPr lang="en-US" sz="1400" u="sng" dirty="0" smtClean="0">
                <a:latin typeface="Arial Narrow" pitchFamily="34" charset="0"/>
                <a:cs typeface="Times New Roman" pitchFamily="18" charset="0"/>
              </a:rPr>
              <a:t>read/write French </a:t>
            </a:r>
            <a:r>
              <a:rPr lang="en-US" sz="1400" dirty="0" smtClean="0">
                <a:latin typeface="Arial Narrow" pitchFamily="34" charset="0"/>
                <a:cs typeface="Times New Roman" pitchFamily="18" charset="0"/>
              </a:rPr>
              <a:t>in </a:t>
            </a:r>
            <a:r>
              <a:rPr lang="en-US" sz="1400" u="sng" dirty="0" smtClean="0">
                <a:latin typeface="Arial Narrow" pitchFamily="34" charset="0"/>
                <a:cs typeface="Times New Roman" pitchFamily="18" charset="0"/>
              </a:rPr>
              <a:t>De Lacey family</a:t>
            </a:r>
            <a:r>
              <a:rPr lang="en-US" sz="1400" dirty="0" smtClean="0">
                <a:latin typeface="Arial Narrow" pitchFamily="34" charset="0"/>
                <a:cs typeface="Times New Roman" pitchFamily="18" charset="0"/>
              </a:rPr>
              <a:t> (education is a priority here).</a:t>
            </a:r>
            <a:endParaRPr lang="en-US" sz="1400" dirty="0" smtClean="0">
              <a:latin typeface="Arial Narrow" pitchFamily="34" charset="0"/>
            </a:endParaRPr>
          </a:p>
          <a:p>
            <a:r>
              <a:rPr lang="en-US" sz="1000" dirty="0" smtClean="0">
                <a:latin typeface="Arial Narrow" pitchFamily="34" charset="0"/>
              </a:rPr>
              <a:t>  </a:t>
            </a:r>
          </a:p>
          <a:p>
            <a:r>
              <a:rPr lang="en-US" sz="1400" dirty="0" smtClean="0">
                <a:latin typeface="Arial Narrow" pitchFamily="34" charset="0"/>
              </a:rPr>
              <a:t>  </a:t>
            </a:r>
          </a:p>
          <a:p>
            <a:r>
              <a:rPr lang="en-US" sz="1400" dirty="0" smtClean="0">
                <a:latin typeface="Arial Narrow" pitchFamily="34" charset="0"/>
              </a:rPr>
              <a:t>  </a:t>
            </a:r>
            <a:endParaRPr lang="en-US" sz="1400" dirty="0">
              <a:latin typeface="Arial Narrow"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191000" y="914400"/>
            <a:ext cx="4876800" cy="12954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041765" y="83403"/>
            <a:ext cx="6121035" cy="830997"/>
          </a:xfrm>
          <a:prstGeom prst="rect">
            <a:avLst/>
          </a:prstGeom>
          <a:noFill/>
        </p:spPr>
        <p:txBody>
          <a:bodyPr wrap="none" rtlCol="0">
            <a:spAutoFit/>
          </a:bodyPr>
          <a:lstStyle/>
          <a:p>
            <a:pPr marL="571500" indent="-571500"/>
            <a:r>
              <a:rPr lang="en-US" sz="2400" dirty="0" smtClean="0">
                <a:latin typeface="Arial Narrow" pitchFamily="34" charset="0"/>
              </a:rPr>
              <a:t>Victor and His Creation Struggle with Gender Identity</a:t>
            </a:r>
          </a:p>
          <a:p>
            <a:pPr marL="571500" indent="-571500"/>
            <a:r>
              <a:rPr lang="en-US" sz="2400" dirty="0" smtClean="0">
                <a:latin typeface="Arial Narrow" pitchFamily="34" charset="0"/>
              </a:rPr>
              <a:t>(Feminism)</a:t>
            </a:r>
          </a:p>
        </p:txBody>
      </p:sp>
      <p:grpSp>
        <p:nvGrpSpPr>
          <p:cNvPr id="5" name="Group 4"/>
          <p:cNvGrpSpPr/>
          <p:nvPr/>
        </p:nvGrpSpPr>
        <p:grpSpPr>
          <a:xfrm>
            <a:off x="-76200" y="76200"/>
            <a:ext cx="1219200" cy="984885"/>
            <a:chOff x="1143000" y="3505200"/>
            <a:chExt cx="1219200" cy="984885"/>
          </a:xfrm>
        </p:grpSpPr>
        <p:sp>
          <p:nvSpPr>
            <p:cNvPr id="3" name="Rectangle 2"/>
            <p:cNvSpPr/>
            <p:nvPr/>
          </p:nvSpPr>
          <p:spPr>
            <a:xfrm>
              <a:off x="1295400" y="3510915"/>
              <a:ext cx="914400" cy="8324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143000" y="3505200"/>
              <a:ext cx="1219200" cy="984885"/>
            </a:xfrm>
            <a:prstGeom prst="rect">
              <a:avLst/>
            </a:prstGeom>
            <a:noFill/>
            <a:ln>
              <a:noFill/>
            </a:ln>
          </p:spPr>
          <p:txBody>
            <a:bodyPr wrap="square" rtlCol="0">
              <a:spAutoFit/>
            </a:bodyPr>
            <a:lstStyle/>
            <a:p>
              <a:pPr algn="ctr"/>
              <a:r>
                <a:rPr lang="en-US" sz="4000" dirty="0" smtClean="0">
                  <a:solidFill>
                    <a:srgbClr val="FFFF00"/>
                  </a:solidFill>
                  <a:latin typeface="Franklin Gothic Medium" pitchFamily="34" charset="0"/>
                </a:rPr>
                <a:t>#3</a:t>
              </a:r>
            </a:p>
            <a:p>
              <a:endParaRPr lang="en-US" dirty="0"/>
            </a:p>
          </p:txBody>
        </p:sp>
      </p:grpSp>
      <p:sp>
        <p:nvSpPr>
          <p:cNvPr id="6" name="TextBox 5"/>
          <p:cNvSpPr txBox="1"/>
          <p:nvPr/>
        </p:nvSpPr>
        <p:spPr>
          <a:xfrm>
            <a:off x="0" y="914400"/>
            <a:ext cx="4272836" cy="2308324"/>
          </a:xfrm>
          <a:prstGeom prst="rect">
            <a:avLst/>
          </a:prstGeom>
          <a:noFill/>
        </p:spPr>
        <p:txBody>
          <a:bodyPr wrap="none" rtlCol="0">
            <a:spAutoFit/>
          </a:bodyPr>
          <a:lstStyle/>
          <a:p>
            <a:pPr>
              <a:buFont typeface="Arial" pitchFamily="34" charset="0"/>
              <a:buChar char="•"/>
            </a:pPr>
            <a:r>
              <a:rPr lang="en-US"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Victor Frankenstein identifies </a:t>
            </a:r>
            <a:r>
              <a:rPr lang="en-US" sz="1600" u="sng" dirty="0" smtClean="0">
                <a:latin typeface="Times New Roman" pitchFamily="18" charset="0"/>
                <a:cs typeface="Times New Roman" pitchFamily="18" charset="0"/>
              </a:rPr>
              <a:t>Nature</a:t>
            </a:r>
            <a:r>
              <a:rPr lang="en-US" sz="1600" dirty="0" smtClean="0">
                <a:latin typeface="Times New Roman" pitchFamily="18" charset="0"/>
                <a:cs typeface="Times New Roman" pitchFamily="18" charset="0"/>
              </a:rPr>
              <a:t> as </a:t>
            </a:r>
            <a:r>
              <a:rPr lang="en-US" sz="1600" u="sng" dirty="0" smtClean="0">
                <a:latin typeface="Times New Roman" pitchFamily="18" charset="0"/>
                <a:cs typeface="Times New Roman" pitchFamily="18" charset="0"/>
              </a:rPr>
              <a:t>female</a:t>
            </a:r>
            <a:r>
              <a:rPr lang="en-US" sz="1600" dirty="0" smtClean="0">
                <a:latin typeface="Times New Roman" pitchFamily="18" charset="0"/>
                <a:cs typeface="Times New Roman" pitchFamily="18" charset="0"/>
              </a:rPr>
              <a:t>:</a:t>
            </a:r>
          </a:p>
          <a:p>
            <a:r>
              <a:rPr lang="en-US" sz="1400" dirty="0" smtClean="0">
                <a:solidFill>
                  <a:srgbClr val="FF0000"/>
                </a:solidFill>
                <a:latin typeface="Arial Narrow" pitchFamily="34" charset="0"/>
                <a:cs typeface="Times New Roman" pitchFamily="18" charset="0"/>
              </a:rPr>
              <a:t>“I pursued nature to </a:t>
            </a:r>
            <a:r>
              <a:rPr lang="en-US" sz="1400" u="sng" dirty="0" smtClean="0">
                <a:solidFill>
                  <a:srgbClr val="FF0000"/>
                </a:solidFill>
                <a:latin typeface="Arial Narrow" pitchFamily="34" charset="0"/>
                <a:cs typeface="Times New Roman" pitchFamily="18" charset="0"/>
              </a:rPr>
              <a:t>her</a:t>
            </a:r>
            <a:r>
              <a:rPr lang="en-US" sz="1400" dirty="0" smtClean="0">
                <a:solidFill>
                  <a:srgbClr val="FF0000"/>
                </a:solidFill>
                <a:latin typeface="Arial Narrow" pitchFamily="34" charset="0"/>
                <a:cs typeface="Times New Roman" pitchFamily="18" charset="0"/>
              </a:rPr>
              <a:t> hiding places” </a:t>
            </a:r>
            <a:r>
              <a:rPr lang="en-US" sz="1400" dirty="0" smtClean="0">
                <a:solidFill>
                  <a:srgbClr val="00B050"/>
                </a:solidFill>
                <a:latin typeface="Arial Narrow" pitchFamily="34" charset="0"/>
                <a:cs typeface="Times New Roman" pitchFamily="18" charset="0"/>
              </a:rPr>
              <a:t>(pg #53)</a:t>
            </a:r>
          </a:p>
          <a:p>
            <a:endParaRPr lang="en-US" sz="1400" dirty="0" smtClean="0">
              <a:solidFill>
                <a:srgbClr val="00B050"/>
              </a:solidFill>
              <a:latin typeface="Arial Narrow" pitchFamily="34" charset="0"/>
              <a:cs typeface="Times New Roman" pitchFamily="18" charset="0"/>
            </a:endParaRPr>
          </a:p>
          <a:p>
            <a:r>
              <a:rPr lang="en-US" sz="1400" dirty="0" smtClean="0">
                <a:solidFill>
                  <a:srgbClr val="FF0000"/>
                </a:solidFill>
                <a:latin typeface="Arial Narrow" pitchFamily="34" charset="0"/>
                <a:cs typeface="Times New Roman" pitchFamily="18" charset="0"/>
              </a:rPr>
              <a:t>“…she [Caroline] presented Elizabeth to me as her</a:t>
            </a:r>
          </a:p>
          <a:p>
            <a:r>
              <a:rPr lang="en-US" sz="1400" u="sng" dirty="0" smtClean="0">
                <a:solidFill>
                  <a:srgbClr val="FF0000"/>
                </a:solidFill>
                <a:latin typeface="Arial Narrow" pitchFamily="34" charset="0"/>
                <a:cs typeface="Times New Roman" pitchFamily="18" charset="0"/>
              </a:rPr>
              <a:t>promised gift</a:t>
            </a:r>
            <a:r>
              <a:rPr lang="en-US" sz="1400" dirty="0" smtClean="0">
                <a:solidFill>
                  <a:srgbClr val="FF0000"/>
                </a:solidFill>
                <a:latin typeface="Arial Narrow" pitchFamily="34" charset="0"/>
                <a:cs typeface="Times New Roman" pitchFamily="18" charset="0"/>
              </a:rPr>
              <a:t>” </a:t>
            </a:r>
            <a:r>
              <a:rPr lang="en-US" sz="1400" dirty="0" smtClean="0">
                <a:solidFill>
                  <a:srgbClr val="00B050"/>
                </a:solidFill>
                <a:latin typeface="Arial Narrow" pitchFamily="34" charset="0"/>
                <a:cs typeface="Times New Roman" pitchFamily="18" charset="0"/>
              </a:rPr>
              <a:t>(pg #35)                 </a:t>
            </a:r>
            <a:r>
              <a:rPr lang="en-US" sz="1400" b="1" dirty="0" smtClean="0">
                <a:solidFill>
                  <a:srgbClr val="7030A0"/>
                </a:solidFill>
                <a:latin typeface="Arial Narrow" pitchFamily="34" charset="0"/>
                <a:cs typeface="Times New Roman" pitchFamily="18" charset="0"/>
              </a:rPr>
              <a:t>[female as possession]</a:t>
            </a:r>
            <a:endParaRPr lang="en-US" sz="1400" dirty="0" smtClean="0">
              <a:solidFill>
                <a:srgbClr val="00B050"/>
              </a:solidFill>
              <a:latin typeface="Arial Narrow" pitchFamily="34" charset="0"/>
              <a:cs typeface="Times New Roman" pitchFamily="18" charset="0"/>
            </a:endParaRPr>
          </a:p>
          <a:p>
            <a:endParaRPr lang="en-US" sz="1400" dirty="0" smtClean="0">
              <a:solidFill>
                <a:srgbClr val="00B050"/>
              </a:solidFill>
              <a:latin typeface="Arial Narrow" pitchFamily="34" charset="0"/>
              <a:cs typeface="Times New Roman" pitchFamily="18" charset="0"/>
            </a:endParaRPr>
          </a:p>
          <a:p>
            <a:r>
              <a:rPr lang="en-US" sz="1400" dirty="0" smtClean="0">
                <a:solidFill>
                  <a:srgbClr val="FF0000"/>
                </a:solidFill>
                <a:latin typeface="Arial Narrow" pitchFamily="34" charset="0"/>
                <a:cs typeface="Times New Roman" pitchFamily="18" charset="0"/>
              </a:rPr>
              <a:t>“I interpreted her words literally and looked upon </a:t>
            </a:r>
            <a:r>
              <a:rPr lang="en-US" sz="1400" u="sng" dirty="0" smtClean="0">
                <a:solidFill>
                  <a:srgbClr val="FF0000"/>
                </a:solidFill>
                <a:latin typeface="Arial Narrow" pitchFamily="34" charset="0"/>
                <a:cs typeface="Times New Roman" pitchFamily="18" charset="0"/>
              </a:rPr>
              <a:t>Elizabeth</a:t>
            </a:r>
          </a:p>
          <a:p>
            <a:r>
              <a:rPr lang="en-US" sz="1400" u="sng" dirty="0" smtClean="0">
                <a:solidFill>
                  <a:srgbClr val="FF0000"/>
                </a:solidFill>
                <a:latin typeface="Arial Narrow" pitchFamily="34" charset="0"/>
                <a:cs typeface="Times New Roman" pitchFamily="18" charset="0"/>
              </a:rPr>
              <a:t>as mine </a:t>
            </a:r>
            <a:r>
              <a:rPr lang="en-US" sz="1400" dirty="0" smtClean="0">
                <a:solidFill>
                  <a:srgbClr val="FF0000"/>
                </a:solidFill>
                <a:latin typeface="Arial Narrow" pitchFamily="34" charset="0"/>
                <a:cs typeface="Times New Roman" pitchFamily="18" charset="0"/>
              </a:rPr>
              <a:t>…” </a:t>
            </a:r>
            <a:r>
              <a:rPr lang="en-US" sz="1400" dirty="0" smtClean="0">
                <a:solidFill>
                  <a:srgbClr val="00B050"/>
                </a:solidFill>
                <a:latin typeface="Arial Narrow" pitchFamily="34" charset="0"/>
                <a:cs typeface="Times New Roman" pitchFamily="18" charset="0"/>
              </a:rPr>
              <a:t>(pg #35)                    </a:t>
            </a:r>
            <a:r>
              <a:rPr lang="en-US" sz="1400" b="1" dirty="0" smtClean="0">
                <a:solidFill>
                  <a:srgbClr val="7030A0"/>
                </a:solidFill>
                <a:latin typeface="Arial Narrow" pitchFamily="34" charset="0"/>
                <a:cs typeface="Times New Roman" pitchFamily="18" charset="0"/>
              </a:rPr>
              <a:t>[female as possession]</a:t>
            </a:r>
          </a:p>
          <a:p>
            <a:endParaRPr lang="en-US" sz="1400" dirty="0" smtClean="0">
              <a:solidFill>
                <a:srgbClr val="00B050"/>
              </a:solidFill>
              <a:latin typeface="Times New Roman" pitchFamily="18" charset="0"/>
              <a:cs typeface="Times New Roman" pitchFamily="18" charset="0"/>
            </a:endParaRPr>
          </a:p>
          <a:p>
            <a:endParaRPr lang="en-US" sz="1400" dirty="0">
              <a:solidFill>
                <a:srgbClr val="00B050"/>
              </a:solidFill>
              <a:latin typeface="Times New Roman" pitchFamily="18" charset="0"/>
              <a:cs typeface="Times New Roman" pitchFamily="18" charset="0"/>
            </a:endParaRPr>
          </a:p>
        </p:txBody>
      </p:sp>
      <p:sp>
        <p:nvSpPr>
          <p:cNvPr id="7" name="TextBox 6"/>
          <p:cNvSpPr txBox="1"/>
          <p:nvPr/>
        </p:nvSpPr>
        <p:spPr>
          <a:xfrm>
            <a:off x="4191000" y="914400"/>
            <a:ext cx="4953000" cy="1384995"/>
          </a:xfrm>
          <a:prstGeom prst="rect">
            <a:avLst/>
          </a:prstGeom>
          <a:noFill/>
        </p:spPr>
        <p:txBody>
          <a:bodyPr wrap="square" rtlCol="0">
            <a:spAutoFit/>
          </a:bodyPr>
          <a:lstStyle/>
          <a:p>
            <a:r>
              <a:rPr lang="en-US" sz="1400" u="sng" dirty="0" smtClean="0">
                <a:latin typeface="Arial Narrow" pitchFamily="34" charset="0"/>
              </a:rPr>
              <a:t>PROBLEM</a:t>
            </a:r>
            <a:r>
              <a:rPr lang="en-US" sz="1400" dirty="0" smtClean="0">
                <a:latin typeface="Arial Narrow" pitchFamily="34" charset="0"/>
              </a:rPr>
              <a:t>?</a:t>
            </a:r>
          </a:p>
          <a:p>
            <a:r>
              <a:rPr lang="en-US" sz="1400" b="1" dirty="0" smtClean="0">
                <a:solidFill>
                  <a:srgbClr val="0070C0"/>
                </a:solidFill>
                <a:latin typeface="Arial Narrow" pitchFamily="34" charset="0"/>
              </a:rPr>
              <a:t>Victor participates in a gendered construction of the universe.</a:t>
            </a:r>
            <a:endParaRPr lang="en-US" sz="1400" dirty="0" smtClean="0">
              <a:latin typeface="Arial Narrow" pitchFamily="34" charset="0"/>
            </a:endParaRPr>
          </a:p>
          <a:p>
            <a:r>
              <a:rPr lang="en-US" sz="1400" dirty="0" smtClean="0">
                <a:latin typeface="Arial Narrow" pitchFamily="34" charset="0"/>
              </a:rPr>
              <a:t>Victor’s </a:t>
            </a:r>
            <a:r>
              <a:rPr lang="en-US" sz="1400" u="sng" dirty="0" smtClean="0">
                <a:latin typeface="Arial Narrow" pitchFamily="34" charset="0"/>
              </a:rPr>
              <a:t>scientific</a:t>
            </a:r>
            <a:r>
              <a:rPr lang="en-US" sz="1400" dirty="0" smtClean="0">
                <a:latin typeface="Arial Narrow" pitchFamily="34" charset="0"/>
              </a:rPr>
              <a:t> penetration and </a:t>
            </a:r>
            <a:r>
              <a:rPr lang="en-US" sz="1400" b="1" dirty="0" smtClean="0">
                <a:solidFill>
                  <a:srgbClr val="0070C0"/>
                </a:solidFill>
                <a:latin typeface="Arial Narrow" pitchFamily="34" charset="0"/>
              </a:rPr>
              <a:t>technological exploitation of female nature</a:t>
            </a:r>
            <a:r>
              <a:rPr lang="en-US" sz="1400" dirty="0" smtClean="0">
                <a:latin typeface="Arial Narrow" pitchFamily="34" charset="0"/>
              </a:rPr>
              <a:t> is only one dimension of a more </a:t>
            </a:r>
            <a:r>
              <a:rPr lang="en-US" sz="1400" u="sng" dirty="0" smtClean="0">
                <a:latin typeface="Arial Narrow" pitchFamily="34" charset="0"/>
              </a:rPr>
              <a:t>general cultural encoding </a:t>
            </a:r>
            <a:r>
              <a:rPr lang="en-US" sz="1400" dirty="0" smtClean="0">
                <a:latin typeface="Arial Narrow" pitchFamily="34" charset="0"/>
              </a:rPr>
              <a:t>of the </a:t>
            </a:r>
            <a:r>
              <a:rPr lang="en-US" sz="1400" b="1" dirty="0" smtClean="0">
                <a:solidFill>
                  <a:srgbClr val="0070C0"/>
                </a:solidFill>
                <a:latin typeface="Arial Narrow" pitchFamily="34" charset="0"/>
              </a:rPr>
              <a:t>female</a:t>
            </a:r>
            <a:r>
              <a:rPr lang="en-US" sz="1400" dirty="0" smtClean="0">
                <a:latin typeface="Arial Narrow" pitchFamily="34" charset="0"/>
              </a:rPr>
              <a:t> as </a:t>
            </a:r>
            <a:r>
              <a:rPr lang="en-US" sz="1400" b="1" dirty="0" smtClean="0">
                <a:solidFill>
                  <a:srgbClr val="0070C0"/>
                </a:solidFill>
                <a:latin typeface="Arial Narrow" pitchFamily="34" charset="0"/>
              </a:rPr>
              <a:t>passive</a:t>
            </a:r>
            <a:r>
              <a:rPr lang="en-US" sz="1400" dirty="0" smtClean="0">
                <a:latin typeface="Arial Narrow" pitchFamily="34" charset="0"/>
              </a:rPr>
              <a:t> and </a:t>
            </a:r>
            <a:r>
              <a:rPr lang="en-US" sz="1400" b="1" u="sng" dirty="0" err="1" smtClean="0">
                <a:solidFill>
                  <a:srgbClr val="7030A0"/>
                </a:solidFill>
                <a:latin typeface="Arial Narrow" pitchFamily="34" charset="0"/>
              </a:rPr>
              <a:t>possessable</a:t>
            </a:r>
            <a:r>
              <a:rPr lang="en-US" sz="1400" dirty="0" smtClean="0">
                <a:latin typeface="Arial Narrow" pitchFamily="34" charset="0"/>
              </a:rPr>
              <a:t>, willing receptacle of male desire.</a:t>
            </a:r>
          </a:p>
          <a:p>
            <a:endParaRPr lang="en-US" sz="1400" dirty="0">
              <a:latin typeface="Arial Narrow" pitchFamily="34" charset="0"/>
            </a:endParaRPr>
          </a:p>
        </p:txBody>
      </p:sp>
      <p:sp>
        <p:nvSpPr>
          <p:cNvPr id="9" name="Rectangle 8"/>
          <p:cNvSpPr/>
          <p:nvPr/>
        </p:nvSpPr>
        <p:spPr>
          <a:xfrm>
            <a:off x="4191000" y="2590562"/>
            <a:ext cx="4876800" cy="1600438"/>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0" y="3100626"/>
            <a:ext cx="4152291" cy="800219"/>
          </a:xfrm>
          <a:prstGeom prst="rect">
            <a:avLst/>
          </a:prstGeom>
          <a:noFill/>
        </p:spPr>
        <p:txBody>
          <a:bodyPr wrap="none" rtlCol="0">
            <a:spAutoFit/>
          </a:bodyPr>
          <a:lstStyle/>
          <a:p>
            <a:pPr>
              <a:buFont typeface="Arial" pitchFamily="34" charset="0"/>
              <a:buChar char="•"/>
            </a:pPr>
            <a:r>
              <a:rPr lang="en-US"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Victor has eliminated the female’s primary biological</a:t>
            </a:r>
          </a:p>
          <a:p>
            <a:r>
              <a:rPr lang="en-US" sz="1400" dirty="0" smtClean="0">
                <a:latin typeface="Times New Roman" pitchFamily="18" charset="0"/>
                <a:cs typeface="Times New Roman" pitchFamily="18" charset="0"/>
              </a:rPr>
              <a:t>function and source of cultural power.</a:t>
            </a:r>
          </a:p>
          <a:p>
            <a:r>
              <a:rPr lang="en-US" sz="1400" dirty="0" smtClean="0">
                <a:solidFill>
                  <a:srgbClr val="FF0000"/>
                </a:solidFill>
                <a:latin typeface="Arial Narrow" pitchFamily="34" charset="0"/>
                <a:cs typeface="Times New Roman" pitchFamily="18" charset="0"/>
              </a:rPr>
              <a:t>“Victor’s creature becomes animated.” </a:t>
            </a:r>
            <a:r>
              <a:rPr lang="en-US" sz="1400" dirty="0" smtClean="0">
                <a:solidFill>
                  <a:srgbClr val="00B050"/>
                </a:solidFill>
                <a:latin typeface="Arial Narrow" pitchFamily="34" charset="0"/>
                <a:cs typeface="Times New Roman" pitchFamily="18" charset="0"/>
              </a:rPr>
              <a:t>(pg #57)</a:t>
            </a:r>
            <a:endParaRPr lang="en-US" sz="1400" dirty="0" smtClean="0">
              <a:latin typeface="Times New Roman" pitchFamily="18" charset="0"/>
              <a:cs typeface="Times New Roman" pitchFamily="18" charset="0"/>
            </a:endParaRPr>
          </a:p>
        </p:txBody>
      </p:sp>
      <p:sp>
        <p:nvSpPr>
          <p:cNvPr id="11" name="TextBox 10"/>
          <p:cNvSpPr txBox="1"/>
          <p:nvPr/>
        </p:nvSpPr>
        <p:spPr>
          <a:xfrm>
            <a:off x="4191000" y="2590562"/>
            <a:ext cx="4953000" cy="1600438"/>
          </a:xfrm>
          <a:prstGeom prst="rect">
            <a:avLst/>
          </a:prstGeom>
          <a:noFill/>
        </p:spPr>
        <p:txBody>
          <a:bodyPr wrap="square" rtlCol="0">
            <a:spAutoFit/>
          </a:bodyPr>
          <a:lstStyle/>
          <a:p>
            <a:r>
              <a:rPr lang="en-US" sz="1400" u="sng" dirty="0" smtClean="0">
                <a:latin typeface="Arial Narrow" pitchFamily="34" charset="0"/>
              </a:rPr>
              <a:t>PROBLEM</a:t>
            </a:r>
            <a:r>
              <a:rPr lang="en-US" sz="1400" dirty="0" smtClean="0">
                <a:latin typeface="Arial Narrow" pitchFamily="34" charset="0"/>
              </a:rPr>
              <a:t>?</a:t>
            </a:r>
          </a:p>
          <a:p>
            <a:r>
              <a:rPr lang="en-US" sz="1400" dirty="0" smtClean="0">
                <a:latin typeface="Arial Narrow" pitchFamily="34" charset="0"/>
              </a:rPr>
              <a:t>Frankenstein has eliminated the necessity to have females at all. </a:t>
            </a:r>
            <a:r>
              <a:rPr lang="en-US" sz="1400" u="sng" dirty="0" smtClean="0">
                <a:latin typeface="Arial Narrow" pitchFamily="34" charset="0"/>
              </a:rPr>
              <a:t>One of the deepest horrors of this novel is</a:t>
            </a:r>
            <a:r>
              <a:rPr lang="en-US" sz="1400" dirty="0" smtClean="0">
                <a:latin typeface="Arial Narrow" pitchFamily="34" charset="0"/>
              </a:rPr>
              <a:t> </a:t>
            </a:r>
            <a:r>
              <a:rPr lang="en-US" sz="1400" b="1" dirty="0" smtClean="0">
                <a:solidFill>
                  <a:srgbClr val="0070C0"/>
                </a:solidFill>
                <a:latin typeface="Arial Narrow" pitchFamily="34" charset="0"/>
              </a:rPr>
              <a:t>Frankenstein’s implicit goal of creating a society for men only</a:t>
            </a:r>
            <a:r>
              <a:rPr lang="en-US" sz="1400" dirty="0" smtClean="0">
                <a:latin typeface="Arial Narrow" pitchFamily="34" charset="0"/>
              </a:rPr>
              <a:t>: his </a:t>
            </a:r>
            <a:r>
              <a:rPr lang="en-US" sz="1400" u="sng" dirty="0" smtClean="0">
                <a:latin typeface="Arial Narrow" pitchFamily="34" charset="0"/>
              </a:rPr>
              <a:t>creature is male</a:t>
            </a:r>
            <a:r>
              <a:rPr lang="en-US" sz="1400" dirty="0" smtClean="0">
                <a:latin typeface="Arial Narrow" pitchFamily="34" charset="0"/>
              </a:rPr>
              <a:t>; he </a:t>
            </a:r>
            <a:r>
              <a:rPr lang="en-US" sz="1400" b="1" dirty="0" smtClean="0">
                <a:solidFill>
                  <a:srgbClr val="0070C0"/>
                </a:solidFill>
                <a:latin typeface="Arial Narrow" pitchFamily="34" charset="0"/>
              </a:rPr>
              <a:t>refuses to create a female</a:t>
            </a:r>
            <a:r>
              <a:rPr lang="en-US" sz="1400" dirty="0" smtClean="0">
                <a:latin typeface="Arial Narrow" pitchFamily="34" charset="0"/>
              </a:rPr>
              <a:t>; there is no reason that the race of immortal beings he hoped to propagate should not be </a:t>
            </a:r>
            <a:r>
              <a:rPr lang="en-US" sz="1400" b="1" dirty="0" smtClean="0">
                <a:solidFill>
                  <a:srgbClr val="0070C0"/>
                </a:solidFill>
                <a:latin typeface="Arial Narrow" pitchFamily="34" charset="0"/>
              </a:rPr>
              <a:t>exclusively male</a:t>
            </a:r>
            <a:r>
              <a:rPr lang="en-US" sz="1400" dirty="0" smtClean="0">
                <a:latin typeface="Arial Narrow" pitchFamily="34" charset="0"/>
              </a:rPr>
              <a:t>.</a:t>
            </a:r>
          </a:p>
          <a:p>
            <a:r>
              <a:rPr lang="en-US" sz="1400" dirty="0" smtClean="0">
                <a:latin typeface="Arial Narrow" pitchFamily="34" charset="0"/>
              </a:rPr>
              <a:t>Some critics say there’s an underlying </a:t>
            </a:r>
            <a:r>
              <a:rPr lang="en-US" sz="1400" b="1" dirty="0" smtClean="0">
                <a:solidFill>
                  <a:srgbClr val="0070C0"/>
                </a:solidFill>
                <a:latin typeface="Arial Narrow" pitchFamily="34" charset="0"/>
              </a:rPr>
              <a:t>homosexual </a:t>
            </a:r>
            <a:r>
              <a:rPr lang="en-US" sz="1400" dirty="0" smtClean="0">
                <a:latin typeface="Arial Narrow" pitchFamily="34" charset="0"/>
              </a:rPr>
              <a:t>argument here.</a:t>
            </a:r>
            <a:endParaRPr lang="en-US" sz="1400" dirty="0">
              <a:latin typeface="Arial Narrow" pitchFamily="34" charset="0"/>
            </a:endParaRPr>
          </a:p>
        </p:txBody>
      </p:sp>
      <p:sp>
        <p:nvSpPr>
          <p:cNvPr id="15" name="Rectangle 14"/>
          <p:cNvSpPr/>
          <p:nvPr/>
        </p:nvSpPr>
        <p:spPr>
          <a:xfrm>
            <a:off x="4191000" y="4724400"/>
            <a:ext cx="4876800" cy="18288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0" y="4800600"/>
            <a:ext cx="3632726" cy="984885"/>
          </a:xfrm>
          <a:prstGeom prst="rect">
            <a:avLst/>
          </a:prstGeom>
          <a:noFill/>
        </p:spPr>
        <p:txBody>
          <a:bodyPr wrap="none" rtlCol="0">
            <a:spAutoFit/>
          </a:bodyPr>
          <a:lstStyle/>
          <a:p>
            <a:pPr>
              <a:buFont typeface="Arial" pitchFamily="34" charset="0"/>
              <a:buChar char="•"/>
            </a:pPr>
            <a:r>
              <a:rPr lang="en-US" sz="16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Frankenstein hopes to become the sole </a:t>
            </a:r>
            <a:r>
              <a:rPr lang="en-US" sz="1400" u="sng" dirty="0" smtClean="0">
                <a:latin typeface="Times New Roman" pitchFamily="18" charset="0"/>
                <a:cs typeface="Times New Roman" pitchFamily="18" charset="0"/>
              </a:rPr>
              <a:t>creator</a:t>
            </a:r>
          </a:p>
          <a:p>
            <a:r>
              <a:rPr lang="en-US" sz="1400" dirty="0" smtClean="0">
                <a:latin typeface="Times New Roman" pitchFamily="18" charset="0"/>
                <a:cs typeface="Times New Roman" pitchFamily="18" charset="0"/>
              </a:rPr>
              <a:t>  of a human being.</a:t>
            </a:r>
          </a:p>
          <a:p>
            <a:endParaRPr lang="en-US" sz="1400" i="1" dirty="0" smtClean="0">
              <a:latin typeface="Times New Roman" pitchFamily="18" charset="0"/>
              <a:cs typeface="Times New Roman" pitchFamily="18" charset="0"/>
            </a:endParaRPr>
          </a:p>
          <a:p>
            <a:r>
              <a:rPr lang="en-US" sz="1400" i="1" dirty="0" smtClean="0">
                <a:latin typeface="Times New Roman" pitchFamily="18" charset="0"/>
                <a:cs typeface="Times New Roman" pitchFamily="18" charset="0"/>
              </a:rPr>
              <a:t> Victor: </a:t>
            </a:r>
            <a:r>
              <a:rPr lang="en-US" sz="1400" i="1" dirty="0" smtClean="0">
                <a:solidFill>
                  <a:srgbClr val="FF0000"/>
                </a:solidFill>
                <a:latin typeface="Times New Roman" pitchFamily="18" charset="0"/>
                <a:cs typeface="Times New Roman" pitchFamily="18" charset="0"/>
              </a:rPr>
              <a:t>Who needs women?</a:t>
            </a:r>
          </a:p>
        </p:txBody>
      </p:sp>
      <p:sp>
        <p:nvSpPr>
          <p:cNvPr id="17" name="TextBox 16"/>
          <p:cNvSpPr txBox="1"/>
          <p:nvPr/>
        </p:nvSpPr>
        <p:spPr>
          <a:xfrm>
            <a:off x="4191000" y="4700587"/>
            <a:ext cx="4953000" cy="2462213"/>
          </a:xfrm>
          <a:prstGeom prst="rect">
            <a:avLst/>
          </a:prstGeom>
          <a:noFill/>
        </p:spPr>
        <p:txBody>
          <a:bodyPr wrap="square" rtlCol="0">
            <a:spAutoFit/>
          </a:bodyPr>
          <a:lstStyle/>
          <a:p>
            <a:r>
              <a:rPr lang="en-US" sz="1400" u="sng" dirty="0" smtClean="0">
                <a:latin typeface="Arial Narrow" pitchFamily="34" charset="0"/>
              </a:rPr>
              <a:t>PROBLEM</a:t>
            </a:r>
            <a:r>
              <a:rPr lang="en-US" sz="1400" dirty="0" smtClean="0">
                <a:latin typeface="Arial Narrow" pitchFamily="34" charset="0"/>
              </a:rPr>
              <a:t>?</a:t>
            </a:r>
          </a:p>
          <a:p>
            <a:r>
              <a:rPr lang="en-US" sz="1400" dirty="0" smtClean="0">
                <a:latin typeface="Arial Narrow" pitchFamily="34" charset="0"/>
                <a:cs typeface="Times New Roman" pitchFamily="18" charset="0"/>
              </a:rPr>
              <a:t>On the cultural level, Frankenstein’s </a:t>
            </a:r>
            <a:r>
              <a:rPr lang="en-US" sz="1400" u="sng" dirty="0" smtClean="0">
                <a:latin typeface="Arial Narrow" pitchFamily="34" charset="0"/>
                <a:cs typeface="Times New Roman" pitchFamily="18" charset="0"/>
              </a:rPr>
              <a:t>scientific project </a:t>
            </a:r>
            <a:r>
              <a:rPr lang="en-US" sz="1400" dirty="0" smtClean="0">
                <a:latin typeface="Arial Narrow" pitchFamily="34" charset="0"/>
                <a:cs typeface="Times New Roman" pitchFamily="18" charset="0"/>
              </a:rPr>
              <a:t>(to become the sole creator of a human being) not only tampers in God’s domain, but </a:t>
            </a:r>
            <a:r>
              <a:rPr lang="en-US" sz="1400" b="1" dirty="0" smtClean="0">
                <a:solidFill>
                  <a:srgbClr val="0070C0"/>
                </a:solidFill>
                <a:latin typeface="Arial Narrow" pitchFamily="34" charset="0"/>
                <a:cs typeface="Times New Roman" pitchFamily="18" charset="0"/>
              </a:rPr>
              <a:t>also supports a patriarchal denial of the value of women and of female</a:t>
            </a:r>
          </a:p>
          <a:p>
            <a:r>
              <a:rPr lang="en-US" sz="1400" dirty="0" smtClean="0">
                <a:latin typeface="Arial Narrow" pitchFamily="34" charset="0"/>
                <a:cs typeface="Times New Roman" pitchFamily="18" charset="0"/>
              </a:rPr>
              <a:t>sexuality. Mary Shelley, most likely, was influenced by her mother’s work</a:t>
            </a:r>
          </a:p>
          <a:p>
            <a:r>
              <a:rPr lang="en-US" sz="1400" dirty="0" smtClean="0">
                <a:latin typeface="Arial Narrow" pitchFamily="34" charset="0"/>
                <a:cs typeface="Times New Roman" pitchFamily="18" charset="0"/>
              </a:rPr>
              <a:t>(</a:t>
            </a:r>
            <a:r>
              <a:rPr lang="en-US" sz="1400" b="1" dirty="0" smtClean="0">
                <a:solidFill>
                  <a:srgbClr val="FF0000"/>
                </a:solidFill>
                <a:latin typeface="Arial Narrow" pitchFamily="34" charset="0"/>
                <a:cs typeface="Times New Roman" pitchFamily="18" charset="0"/>
              </a:rPr>
              <a:t>SHOW SLIDE#6</a:t>
            </a:r>
            <a:r>
              <a:rPr lang="en-US" sz="1400" dirty="0" smtClean="0">
                <a:latin typeface="Arial Narrow" pitchFamily="34" charset="0"/>
                <a:cs typeface="Times New Roman" pitchFamily="18" charset="0"/>
              </a:rPr>
              <a:t>. Mary Wollstonecraft: </a:t>
            </a:r>
            <a:r>
              <a:rPr lang="en-US" sz="1400" b="1" i="1" dirty="0" smtClean="0">
                <a:solidFill>
                  <a:srgbClr val="FF0000"/>
                </a:solidFill>
                <a:latin typeface="Arial Narrow" pitchFamily="34" charset="0"/>
                <a:cs typeface="Times New Roman" pitchFamily="18" charset="0"/>
              </a:rPr>
              <a:t>A Vindication of the Rights of Woman</a:t>
            </a:r>
            <a:r>
              <a:rPr lang="en-US" sz="1400" dirty="0" smtClean="0">
                <a:latin typeface="Arial Narrow" pitchFamily="34" charset="0"/>
                <a:cs typeface="Times New Roman" pitchFamily="18" charset="0"/>
              </a:rPr>
              <a:t>). This book specifically portrays the </a:t>
            </a:r>
            <a:r>
              <a:rPr lang="en-US" sz="1400" b="1" dirty="0" smtClean="0">
                <a:solidFill>
                  <a:srgbClr val="0070C0"/>
                </a:solidFill>
                <a:latin typeface="Arial Narrow" pitchFamily="34" charset="0"/>
                <a:cs typeface="Times New Roman" pitchFamily="18" charset="0"/>
              </a:rPr>
              <a:t>consequences </a:t>
            </a:r>
            <a:r>
              <a:rPr lang="en-US" sz="1400" dirty="0" smtClean="0">
                <a:latin typeface="Arial Narrow" pitchFamily="34" charset="0"/>
                <a:cs typeface="Times New Roman" pitchFamily="18" charset="0"/>
              </a:rPr>
              <a:t>of a </a:t>
            </a:r>
            <a:r>
              <a:rPr lang="en-US" sz="1400" b="1" dirty="0" smtClean="0">
                <a:solidFill>
                  <a:srgbClr val="0070C0"/>
                </a:solidFill>
                <a:latin typeface="Arial Narrow" pitchFamily="34" charset="0"/>
                <a:cs typeface="Times New Roman" pitchFamily="18" charset="0"/>
              </a:rPr>
              <a:t>social construction</a:t>
            </a:r>
            <a:r>
              <a:rPr lang="en-US" sz="1400" dirty="0" smtClean="0">
                <a:latin typeface="Arial Narrow" pitchFamily="34" charset="0"/>
                <a:cs typeface="Times New Roman" pitchFamily="18" charset="0"/>
              </a:rPr>
              <a:t> of gender that </a:t>
            </a:r>
            <a:r>
              <a:rPr lang="en-US" sz="1400" b="1" dirty="0" smtClean="0">
                <a:solidFill>
                  <a:srgbClr val="0070C0"/>
                </a:solidFill>
                <a:latin typeface="Arial Narrow" pitchFamily="34" charset="0"/>
                <a:cs typeface="Times New Roman" pitchFamily="18" charset="0"/>
              </a:rPr>
              <a:t>values the male above the female</a:t>
            </a:r>
          </a:p>
          <a:p>
            <a:endParaRPr lang="en-US" sz="1400" dirty="0" smtClean="0">
              <a:latin typeface="Arial Narrow" pitchFamily="34" charset="0"/>
              <a:cs typeface="Times New Roman" pitchFamily="18" charset="0"/>
            </a:endParaRPr>
          </a:p>
          <a:p>
            <a:endParaRPr lang="en-US" sz="1400" dirty="0" smtClean="0">
              <a:latin typeface="Arial Narrow" pitchFamily="34" charset="0"/>
            </a:endParaRPr>
          </a:p>
          <a:p>
            <a:r>
              <a:rPr lang="en-US" sz="1400" dirty="0" smtClean="0">
                <a:latin typeface="Arial Narrow" pitchFamily="34" charset="0"/>
              </a:rPr>
              <a:t> </a:t>
            </a:r>
            <a:endParaRPr lang="en-US" sz="1400" dirty="0">
              <a:latin typeface="Arial Narrow"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2971800"/>
            <a:ext cx="4038600" cy="1676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191000" y="2971800"/>
            <a:ext cx="4876800" cy="14478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1041765" y="83403"/>
            <a:ext cx="8102235" cy="830997"/>
          </a:xfrm>
          <a:prstGeom prst="rect">
            <a:avLst/>
          </a:prstGeom>
          <a:noFill/>
        </p:spPr>
        <p:txBody>
          <a:bodyPr wrap="square" rtlCol="0">
            <a:spAutoFit/>
          </a:bodyPr>
          <a:lstStyle/>
          <a:p>
            <a:pPr marL="571500" indent="-571500"/>
            <a:r>
              <a:rPr lang="en-US" sz="2400" dirty="0" smtClean="0">
                <a:latin typeface="Arial Narrow" pitchFamily="34" charset="0"/>
              </a:rPr>
              <a:t>Victor and His Creation Struggle with Gender Identity (Feminism)</a:t>
            </a:r>
          </a:p>
          <a:p>
            <a:pPr marL="571500" indent="-571500"/>
            <a:r>
              <a:rPr lang="en-US" sz="2400" dirty="0" smtClean="0">
                <a:solidFill>
                  <a:srgbClr val="FF0000"/>
                </a:solidFill>
                <a:latin typeface="Arial Narrow" pitchFamily="34" charset="0"/>
              </a:rPr>
              <a:t>(continued . . .)</a:t>
            </a:r>
          </a:p>
        </p:txBody>
      </p:sp>
      <p:sp>
        <p:nvSpPr>
          <p:cNvPr id="6" name="Rectangle 5"/>
          <p:cNvSpPr/>
          <p:nvPr/>
        </p:nvSpPr>
        <p:spPr>
          <a:xfrm>
            <a:off x="4191000" y="914400"/>
            <a:ext cx="4876800" cy="17526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191000" y="914400"/>
            <a:ext cx="4953000" cy="1384995"/>
          </a:xfrm>
          <a:prstGeom prst="rect">
            <a:avLst/>
          </a:prstGeom>
          <a:noFill/>
        </p:spPr>
        <p:txBody>
          <a:bodyPr wrap="square" rtlCol="0">
            <a:spAutoFit/>
          </a:bodyPr>
          <a:lstStyle/>
          <a:p>
            <a:r>
              <a:rPr lang="en-US" sz="1400" u="sng" dirty="0" smtClean="0">
                <a:latin typeface="Arial Narrow" pitchFamily="34" charset="0"/>
              </a:rPr>
              <a:t>PROBLEM</a:t>
            </a:r>
            <a:r>
              <a:rPr lang="en-US" sz="1400" dirty="0" smtClean="0">
                <a:latin typeface="Arial Narrow" pitchFamily="34" charset="0"/>
              </a:rPr>
              <a:t>?</a:t>
            </a:r>
          </a:p>
          <a:p>
            <a:r>
              <a:rPr lang="en-US" sz="1400" dirty="0" smtClean="0">
                <a:latin typeface="Arial Narrow" pitchFamily="34" charset="0"/>
              </a:rPr>
              <a:t>Frankenstein’s 19</a:t>
            </a:r>
            <a:r>
              <a:rPr lang="en-US" sz="1400" baseline="30000" dirty="0" smtClean="0">
                <a:latin typeface="Arial Narrow" pitchFamily="34" charset="0"/>
              </a:rPr>
              <a:t>th</a:t>
            </a:r>
            <a:r>
              <a:rPr lang="en-US" sz="1400" dirty="0" smtClean="0">
                <a:latin typeface="Arial Narrow" pitchFamily="34" charset="0"/>
              </a:rPr>
              <a:t> century </a:t>
            </a:r>
            <a:r>
              <a:rPr lang="en-US" sz="1400" dirty="0" err="1" smtClean="0">
                <a:latin typeface="Arial Narrow" pitchFamily="34" charset="0"/>
              </a:rPr>
              <a:t>Genevan</a:t>
            </a:r>
            <a:r>
              <a:rPr lang="en-US" sz="1400" dirty="0" smtClean="0">
                <a:latin typeface="Arial Narrow" pitchFamily="34" charset="0"/>
              </a:rPr>
              <a:t> society is founded on a </a:t>
            </a:r>
            <a:r>
              <a:rPr lang="en-US" sz="1400" u="sng" dirty="0" smtClean="0">
                <a:latin typeface="Arial Narrow" pitchFamily="34" charset="0"/>
              </a:rPr>
              <a:t>rigid</a:t>
            </a:r>
          </a:p>
          <a:p>
            <a:r>
              <a:rPr lang="en-US" sz="1400" u="sng" dirty="0" smtClean="0">
                <a:latin typeface="Arial Narrow" pitchFamily="34" charset="0"/>
              </a:rPr>
              <a:t>division</a:t>
            </a:r>
            <a:r>
              <a:rPr lang="en-US" sz="1400" dirty="0" smtClean="0">
                <a:latin typeface="Arial Narrow" pitchFamily="34" charset="0"/>
              </a:rPr>
              <a:t> of sex roles: </a:t>
            </a:r>
            <a:r>
              <a:rPr lang="en-US" sz="1400" u="sng" dirty="0" smtClean="0">
                <a:latin typeface="Arial Narrow" pitchFamily="34" charset="0"/>
              </a:rPr>
              <a:t>the male inhabits the public sphere</a:t>
            </a:r>
            <a:r>
              <a:rPr lang="en-US" sz="1400" dirty="0" smtClean="0">
                <a:latin typeface="Arial Narrow" pitchFamily="34" charset="0"/>
              </a:rPr>
              <a:t>, the </a:t>
            </a:r>
            <a:r>
              <a:rPr lang="en-US" sz="1400" u="sng" dirty="0" smtClean="0">
                <a:latin typeface="Arial Narrow" pitchFamily="34" charset="0"/>
              </a:rPr>
              <a:t>female is</a:t>
            </a:r>
          </a:p>
          <a:p>
            <a:r>
              <a:rPr lang="en-US" sz="1400" u="sng" dirty="0" smtClean="0">
                <a:latin typeface="Arial Narrow" pitchFamily="34" charset="0"/>
              </a:rPr>
              <a:t>relegated to the private or domestic sphere</a:t>
            </a:r>
            <a:r>
              <a:rPr lang="en-US" sz="1400" dirty="0" smtClean="0">
                <a:latin typeface="Arial Narrow" pitchFamily="34" charset="0"/>
              </a:rPr>
              <a:t>.  So . . . What’s the problem?</a:t>
            </a:r>
          </a:p>
          <a:p>
            <a:endParaRPr lang="en-US" sz="1400" dirty="0" smtClean="0">
              <a:latin typeface="Arial Narrow" pitchFamily="34" charset="0"/>
            </a:endParaRPr>
          </a:p>
          <a:p>
            <a:endParaRPr lang="en-US" sz="1400" dirty="0">
              <a:latin typeface="Arial Narrow" pitchFamily="34" charset="0"/>
            </a:endParaRPr>
          </a:p>
        </p:txBody>
      </p:sp>
      <p:grpSp>
        <p:nvGrpSpPr>
          <p:cNvPr id="10" name="Group 9"/>
          <p:cNvGrpSpPr/>
          <p:nvPr/>
        </p:nvGrpSpPr>
        <p:grpSpPr>
          <a:xfrm>
            <a:off x="-76200" y="76200"/>
            <a:ext cx="1219200" cy="984885"/>
            <a:chOff x="1143000" y="3505200"/>
            <a:chExt cx="1219200" cy="984885"/>
          </a:xfrm>
        </p:grpSpPr>
        <p:sp>
          <p:nvSpPr>
            <p:cNvPr id="11" name="Rectangle 10"/>
            <p:cNvSpPr/>
            <p:nvPr/>
          </p:nvSpPr>
          <p:spPr>
            <a:xfrm>
              <a:off x="1295400" y="3510915"/>
              <a:ext cx="914400" cy="8324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143000" y="3505200"/>
              <a:ext cx="1219200" cy="984885"/>
            </a:xfrm>
            <a:prstGeom prst="rect">
              <a:avLst/>
            </a:prstGeom>
            <a:noFill/>
            <a:ln>
              <a:noFill/>
            </a:ln>
          </p:spPr>
          <p:txBody>
            <a:bodyPr wrap="square" rtlCol="0">
              <a:spAutoFit/>
            </a:bodyPr>
            <a:lstStyle/>
            <a:p>
              <a:pPr algn="ctr"/>
              <a:r>
                <a:rPr lang="en-US" sz="4000" dirty="0" smtClean="0">
                  <a:solidFill>
                    <a:srgbClr val="FFFF00"/>
                  </a:solidFill>
                  <a:latin typeface="Franklin Gothic Medium" pitchFamily="34" charset="0"/>
                </a:rPr>
                <a:t>#3</a:t>
              </a:r>
            </a:p>
            <a:p>
              <a:endParaRPr lang="en-US" dirty="0"/>
            </a:p>
          </p:txBody>
        </p:sp>
      </p:grpSp>
      <p:sp>
        <p:nvSpPr>
          <p:cNvPr id="16" name="TextBox 15"/>
          <p:cNvSpPr txBox="1"/>
          <p:nvPr/>
        </p:nvSpPr>
        <p:spPr>
          <a:xfrm>
            <a:off x="0" y="914400"/>
            <a:ext cx="4324389" cy="1938992"/>
          </a:xfrm>
          <a:prstGeom prst="rect">
            <a:avLst/>
          </a:prstGeom>
          <a:noFill/>
        </p:spPr>
        <p:txBody>
          <a:bodyPr wrap="none" rtlCol="0">
            <a:spAutoFit/>
          </a:bodyPr>
          <a:lstStyle/>
          <a:p>
            <a:pPr>
              <a:buFont typeface="Arial" pitchFamily="34" charset="0"/>
              <a:buChar char="•"/>
            </a:pP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BATTLE OF THE SEXES</a:t>
            </a:r>
            <a:r>
              <a:rPr lang="en-US" sz="1600" dirty="0" smtClean="0">
                <a:latin typeface="Times New Roman" pitchFamily="18" charset="0"/>
                <a:cs typeface="Times New Roman" pitchFamily="18" charset="0"/>
              </a:rPr>
              <a:t> </a:t>
            </a:r>
            <a:r>
              <a:rPr lang="en-US" sz="1200" dirty="0" smtClean="0">
                <a:latin typeface="Arial Narrow" pitchFamily="34" charset="0"/>
                <a:cs typeface="Times New Roman" pitchFamily="18" charset="0"/>
              </a:rPr>
              <a:t>(19</a:t>
            </a:r>
            <a:r>
              <a:rPr lang="en-US" sz="1200" baseline="30000" dirty="0" smtClean="0">
                <a:latin typeface="Arial Narrow" pitchFamily="34" charset="0"/>
                <a:cs typeface="Times New Roman" pitchFamily="18" charset="0"/>
              </a:rPr>
              <a:t>th</a:t>
            </a:r>
            <a:r>
              <a:rPr lang="en-US" sz="1200" dirty="0" smtClean="0">
                <a:latin typeface="Arial Narrow" pitchFamily="34" charset="0"/>
                <a:cs typeface="Times New Roman" pitchFamily="18" charset="0"/>
              </a:rPr>
              <a:t> Century </a:t>
            </a:r>
            <a:r>
              <a:rPr lang="en-US" sz="1200" dirty="0" err="1" smtClean="0">
                <a:latin typeface="Arial Narrow" pitchFamily="34" charset="0"/>
                <a:cs typeface="Times New Roman" pitchFamily="18" charset="0"/>
              </a:rPr>
              <a:t>Genevan</a:t>
            </a:r>
            <a:r>
              <a:rPr lang="en-US" sz="1200" dirty="0" smtClean="0">
                <a:latin typeface="Arial Narrow" pitchFamily="34" charset="0"/>
                <a:cs typeface="Times New Roman" pitchFamily="18" charset="0"/>
              </a:rPr>
              <a:t> Society)</a:t>
            </a:r>
          </a:p>
          <a:p>
            <a:endParaRPr lang="en-US" sz="1200" dirty="0" smtClean="0">
              <a:latin typeface="Arial Narrow" pitchFamily="34" charset="0"/>
              <a:cs typeface="Times New Roman" pitchFamily="18" charset="0"/>
            </a:endParaRPr>
          </a:p>
          <a:p>
            <a:r>
              <a:rPr lang="en-US" sz="1000" dirty="0" smtClean="0">
                <a:latin typeface="Arial Narrow" pitchFamily="34" charset="0"/>
                <a:cs typeface="Times New Roman" pitchFamily="18" charset="0"/>
              </a:rPr>
              <a:t>Elizabeth is </a:t>
            </a:r>
            <a:r>
              <a:rPr lang="en-US" sz="1000" u="sng" dirty="0" smtClean="0">
                <a:latin typeface="Arial Narrow" pitchFamily="34" charset="0"/>
                <a:cs typeface="Times New Roman" pitchFamily="18" charset="0"/>
              </a:rPr>
              <a:t>not</a:t>
            </a:r>
            <a:r>
              <a:rPr lang="en-US" sz="1000" dirty="0" smtClean="0">
                <a:latin typeface="Arial Narrow" pitchFamily="34" charset="0"/>
                <a:cs typeface="Times New Roman" pitchFamily="18" charset="0"/>
              </a:rPr>
              <a:t> permitted to travel with Victor –</a:t>
            </a:r>
          </a:p>
          <a:p>
            <a:r>
              <a:rPr lang="en-US" sz="1000" dirty="0" smtClean="0">
                <a:latin typeface="Arial Narrow" pitchFamily="34" charset="0"/>
                <a:cs typeface="Times New Roman" pitchFamily="18" charset="0"/>
              </a:rPr>
              <a:t>She </a:t>
            </a:r>
            <a:r>
              <a:rPr lang="en-US" sz="1000" dirty="0" smtClean="0">
                <a:solidFill>
                  <a:srgbClr val="FF0000"/>
                </a:solidFill>
                <a:latin typeface="Arial Narrow" pitchFamily="34" charset="0"/>
                <a:cs typeface="Times New Roman" pitchFamily="18" charset="0"/>
              </a:rPr>
              <a:t>“regretted that she had not the same opportunities of enlarging</a:t>
            </a:r>
          </a:p>
          <a:p>
            <a:r>
              <a:rPr lang="en-US" sz="1000" dirty="0" smtClean="0">
                <a:solidFill>
                  <a:srgbClr val="FF0000"/>
                </a:solidFill>
                <a:latin typeface="Arial Narrow" pitchFamily="34" charset="0"/>
                <a:cs typeface="Times New Roman" pitchFamily="18" charset="0"/>
              </a:rPr>
              <a:t>her experience and cultivating her understanding” </a:t>
            </a:r>
            <a:r>
              <a:rPr lang="en-US" sz="1000" dirty="0" smtClean="0">
                <a:solidFill>
                  <a:srgbClr val="00B050"/>
                </a:solidFill>
                <a:latin typeface="Arial Narrow" pitchFamily="34" charset="0"/>
                <a:cs typeface="Times New Roman" pitchFamily="18" charset="0"/>
              </a:rPr>
              <a:t>(pg #?).</a:t>
            </a:r>
          </a:p>
          <a:p>
            <a:endParaRPr lang="en-US" sz="1000" dirty="0" smtClean="0">
              <a:solidFill>
                <a:srgbClr val="00B050"/>
              </a:solidFill>
              <a:latin typeface="Arial Narrow" pitchFamily="34" charset="0"/>
              <a:cs typeface="Times New Roman" pitchFamily="18" charset="0"/>
            </a:endParaRPr>
          </a:p>
          <a:p>
            <a:r>
              <a:rPr lang="en-US" sz="1000" dirty="0" smtClean="0">
                <a:latin typeface="Arial Narrow" pitchFamily="34" charset="0"/>
                <a:cs typeface="Times New Roman" pitchFamily="18" charset="0"/>
              </a:rPr>
              <a:t>Inside the home, women are either kept as a kind of pet –</a:t>
            </a:r>
          </a:p>
          <a:p>
            <a:r>
              <a:rPr lang="en-US" sz="1000" dirty="0" smtClean="0">
                <a:latin typeface="Arial Narrow" pitchFamily="34" charset="0"/>
                <a:cs typeface="Times New Roman" pitchFamily="18" charset="0"/>
              </a:rPr>
              <a:t>Victor </a:t>
            </a:r>
            <a:r>
              <a:rPr lang="en-US" sz="1000" dirty="0" smtClean="0">
                <a:solidFill>
                  <a:srgbClr val="FF0000"/>
                </a:solidFill>
                <a:latin typeface="Arial Narrow" pitchFamily="34" charset="0"/>
                <a:cs typeface="Times New Roman" pitchFamily="18" charset="0"/>
              </a:rPr>
              <a:t>“loved to tend” </a:t>
            </a:r>
            <a:r>
              <a:rPr lang="en-US" sz="1000" dirty="0" smtClean="0">
                <a:latin typeface="Arial Narrow" pitchFamily="34" charset="0"/>
                <a:cs typeface="Times New Roman" pitchFamily="18" charset="0"/>
              </a:rPr>
              <a:t>on Elizabeth </a:t>
            </a:r>
            <a:r>
              <a:rPr lang="en-US" sz="1000" dirty="0" smtClean="0">
                <a:solidFill>
                  <a:srgbClr val="FF0000"/>
                </a:solidFill>
                <a:latin typeface="Arial Narrow" pitchFamily="34" charset="0"/>
                <a:cs typeface="Times New Roman" pitchFamily="18" charset="0"/>
              </a:rPr>
              <a:t>“as I should on a favorite</a:t>
            </a:r>
          </a:p>
          <a:p>
            <a:r>
              <a:rPr lang="en-US" sz="1000" dirty="0" smtClean="0">
                <a:solidFill>
                  <a:srgbClr val="FF0000"/>
                </a:solidFill>
                <a:latin typeface="Arial Narrow" pitchFamily="34" charset="0"/>
                <a:cs typeface="Times New Roman" pitchFamily="18" charset="0"/>
              </a:rPr>
              <a:t>animal” </a:t>
            </a:r>
            <a:r>
              <a:rPr lang="en-US" sz="1000" dirty="0" smtClean="0">
                <a:latin typeface="Arial Narrow" pitchFamily="34" charset="0"/>
                <a:cs typeface="Times New Roman" pitchFamily="18" charset="0"/>
              </a:rPr>
              <a:t>or they work as </a:t>
            </a:r>
            <a:r>
              <a:rPr lang="en-US" sz="1000" u="sng" dirty="0" smtClean="0">
                <a:latin typeface="Arial Narrow" pitchFamily="34" charset="0"/>
                <a:cs typeface="Times New Roman" pitchFamily="18" charset="0"/>
              </a:rPr>
              <a:t>house wives</a:t>
            </a:r>
            <a:r>
              <a:rPr lang="en-US" sz="1000" dirty="0" smtClean="0">
                <a:latin typeface="Arial Narrow" pitchFamily="34" charset="0"/>
                <a:cs typeface="Times New Roman" pitchFamily="18" charset="0"/>
              </a:rPr>
              <a:t>, </a:t>
            </a:r>
            <a:r>
              <a:rPr lang="en-US" sz="1000" u="sng" dirty="0" smtClean="0">
                <a:latin typeface="Arial Narrow" pitchFamily="34" charset="0"/>
                <a:cs typeface="Times New Roman" pitchFamily="18" charset="0"/>
              </a:rPr>
              <a:t>childcare providers</a:t>
            </a:r>
            <a:r>
              <a:rPr lang="en-US" sz="1000" dirty="0" smtClean="0">
                <a:latin typeface="Arial Narrow" pitchFamily="34" charset="0"/>
                <a:cs typeface="Times New Roman" pitchFamily="18" charset="0"/>
              </a:rPr>
              <a:t>, and</a:t>
            </a:r>
          </a:p>
          <a:p>
            <a:r>
              <a:rPr lang="en-US" sz="1000" u="sng" dirty="0" smtClean="0">
                <a:latin typeface="Arial Narrow" pitchFamily="34" charset="0"/>
                <a:cs typeface="Times New Roman" pitchFamily="18" charset="0"/>
              </a:rPr>
              <a:t>nurses</a:t>
            </a:r>
            <a:r>
              <a:rPr lang="en-US" sz="1000" dirty="0" smtClean="0">
                <a:latin typeface="Arial Narrow" pitchFamily="34" charset="0"/>
                <a:cs typeface="Times New Roman" pitchFamily="18" charset="0"/>
              </a:rPr>
              <a:t> or as </a:t>
            </a:r>
            <a:r>
              <a:rPr lang="en-US" sz="1000" u="sng" dirty="0" smtClean="0">
                <a:latin typeface="Arial Narrow" pitchFamily="34" charset="0"/>
                <a:cs typeface="Times New Roman" pitchFamily="18" charset="0"/>
              </a:rPr>
              <a:t>servants</a:t>
            </a:r>
            <a:r>
              <a:rPr lang="en-US" sz="1000" dirty="0" smtClean="0">
                <a:solidFill>
                  <a:srgbClr val="FF0000"/>
                </a:solidFill>
                <a:latin typeface="Arial Narrow" pitchFamily="34" charset="0"/>
                <a:cs typeface="Times New Roman" pitchFamily="18" charset="0"/>
              </a:rPr>
              <a:t> </a:t>
            </a:r>
            <a:r>
              <a:rPr lang="en-US" sz="1000" dirty="0" smtClean="0">
                <a:solidFill>
                  <a:srgbClr val="00B050"/>
                </a:solidFill>
                <a:latin typeface="Arial Narrow" pitchFamily="34" charset="0"/>
                <a:cs typeface="Times New Roman" pitchFamily="18" charset="0"/>
              </a:rPr>
              <a:t>(pg #?).</a:t>
            </a:r>
            <a:endParaRPr lang="en-US" sz="1000" dirty="0" smtClean="0">
              <a:latin typeface="Arial Narrow" pitchFamily="34" charset="0"/>
              <a:cs typeface="Times New Roman" pitchFamily="18" charset="0"/>
            </a:endParaRPr>
          </a:p>
          <a:p>
            <a:endParaRPr lang="en-US" sz="1200" dirty="0" smtClean="0">
              <a:latin typeface="Times New Roman" pitchFamily="18" charset="0"/>
              <a:cs typeface="Times New Roman" pitchFamily="18" charset="0"/>
            </a:endParaRPr>
          </a:p>
        </p:txBody>
      </p:sp>
      <p:sp>
        <p:nvSpPr>
          <p:cNvPr id="17" name="TextBox 16"/>
          <p:cNvSpPr txBox="1"/>
          <p:nvPr/>
        </p:nvSpPr>
        <p:spPr>
          <a:xfrm>
            <a:off x="4191000" y="1882914"/>
            <a:ext cx="1859805" cy="707886"/>
          </a:xfrm>
          <a:prstGeom prst="rect">
            <a:avLst/>
          </a:prstGeom>
          <a:noFill/>
        </p:spPr>
        <p:txBody>
          <a:bodyPr wrap="none" rtlCol="0">
            <a:spAutoFit/>
          </a:bodyPr>
          <a:lstStyle/>
          <a:p>
            <a:r>
              <a:rPr lang="en-US" sz="800" u="sng" dirty="0" smtClean="0"/>
              <a:t>MALE CHARACTERS</a:t>
            </a:r>
          </a:p>
          <a:p>
            <a:r>
              <a:rPr lang="en-US" sz="800" dirty="0" smtClean="0"/>
              <a:t>Alphonse F. – </a:t>
            </a:r>
            <a:r>
              <a:rPr lang="en-US" sz="800" dirty="0" smtClean="0">
                <a:solidFill>
                  <a:srgbClr val="0070C0"/>
                </a:solidFill>
              </a:rPr>
              <a:t>public servant</a:t>
            </a:r>
          </a:p>
          <a:p>
            <a:r>
              <a:rPr lang="en-US" sz="800" dirty="0" smtClean="0"/>
              <a:t>Victor – </a:t>
            </a:r>
            <a:r>
              <a:rPr lang="en-US" sz="800" dirty="0" smtClean="0">
                <a:solidFill>
                  <a:srgbClr val="0070C0"/>
                </a:solidFill>
              </a:rPr>
              <a:t>scientist</a:t>
            </a:r>
          </a:p>
          <a:p>
            <a:r>
              <a:rPr lang="en-US" sz="800" dirty="0" err="1" smtClean="0"/>
              <a:t>Clerval</a:t>
            </a:r>
            <a:r>
              <a:rPr lang="en-US" sz="800" dirty="0" smtClean="0"/>
              <a:t>/&amp; his Father – </a:t>
            </a:r>
            <a:r>
              <a:rPr lang="en-US" sz="800" dirty="0" smtClean="0">
                <a:solidFill>
                  <a:srgbClr val="0070C0"/>
                </a:solidFill>
              </a:rPr>
              <a:t>merchants</a:t>
            </a:r>
          </a:p>
          <a:p>
            <a:r>
              <a:rPr lang="en-US" sz="800" dirty="0" smtClean="0"/>
              <a:t>Robert Walton – </a:t>
            </a:r>
            <a:r>
              <a:rPr lang="en-US" sz="800" dirty="0" smtClean="0">
                <a:solidFill>
                  <a:srgbClr val="0070C0"/>
                </a:solidFill>
              </a:rPr>
              <a:t>Ship Captain/Explorer</a:t>
            </a:r>
            <a:endParaRPr lang="en-US" sz="800" dirty="0">
              <a:solidFill>
                <a:srgbClr val="0070C0"/>
              </a:solidFill>
            </a:endParaRPr>
          </a:p>
        </p:txBody>
      </p:sp>
      <p:sp>
        <p:nvSpPr>
          <p:cNvPr id="18" name="TextBox 17"/>
          <p:cNvSpPr txBox="1"/>
          <p:nvPr/>
        </p:nvSpPr>
        <p:spPr>
          <a:xfrm>
            <a:off x="6423268" y="1905000"/>
            <a:ext cx="2568332" cy="707886"/>
          </a:xfrm>
          <a:prstGeom prst="rect">
            <a:avLst/>
          </a:prstGeom>
          <a:noFill/>
        </p:spPr>
        <p:txBody>
          <a:bodyPr wrap="none" rtlCol="0">
            <a:spAutoFit/>
          </a:bodyPr>
          <a:lstStyle/>
          <a:p>
            <a:r>
              <a:rPr lang="en-US" sz="800" u="sng" dirty="0" smtClean="0"/>
              <a:t>FEMALE CHARACTERS</a:t>
            </a:r>
          </a:p>
          <a:p>
            <a:r>
              <a:rPr lang="en-US" sz="800" dirty="0" smtClean="0"/>
              <a:t>Elizabeth – </a:t>
            </a:r>
            <a:r>
              <a:rPr lang="en-US" sz="800" dirty="0" smtClean="0">
                <a:solidFill>
                  <a:srgbClr val="0070C0"/>
                </a:solidFill>
              </a:rPr>
              <a:t>homemaker</a:t>
            </a:r>
          </a:p>
          <a:p>
            <a:r>
              <a:rPr lang="en-US" sz="800" dirty="0" smtClean="0"/>
              <a:t>Caroline Beaufort Frankenstein – </a:t>
            </a:r>
            <a:r>
              <a:rPr lang="en-US" sz="800" dirty="0" smtClean="0">
                <a:solidFill>
                  <a:srgbClr val="0070C0"/>
                </a:solidFill>
              </a:rPr>
              <a:t>homemaker (V.’s Mom)</a:t>
            </a:r>
          </a:p>
          <a:p>
            <a:r>
              <a:rPr lang="en-US" sz="800" dirty="0" smtClean="0"/>
              <a:t>Margaret </a:t>
            </a:r>
            <a:r>
              <a:rPr lang="en-US" sz="800" dirty="0" err="1" smtClean="0"/>
              <a:t>Saville</a:t>
            </a:r>
            <a:r>
              <a:rPr lang="en-US" sz="800" dirty="0" smtClean="0"/>
              <a:t>– </a:t>
            </a:r>
            <a:r>
              <a:rPr lang="en-US" sz="800" dirty="0" smtClean="0">
                <a:solidFill>
                  <a:srgbClr val="0070C0"/>
                </a:solidFill>
              </a:rPr>
              <a:t>homemaker (R. Walton’s sister)</a:t>
            </a:r>
          </a:p>
          <a:p>
            <a:r>
              <a:rPr lang="en-US" sz="800" dirty="0" smtClean="0"/>
              <a:t>Justine Moritz – </a:t>
            </a:r>
            <a:r>
              <a:rPr lang="en-US" sz="800" dirty="0" smtClean="0">
                <a:solidFill>
                  <a:srgbClr val="0070C0"/>
                </a:solidFill>
              </a:rPr>
              <a:t>Servant</a:t>
            </a:r>
            <a:endParaRPr lang="en-US" sz="800" dirty="0">
              <a:solidFill>
                <a:srgbClr val="0070C0"/>
              </a:solidFill>
            </a:endParaRPr>
          </a:p>
        </p:txBody>
      </p:sp>
      <p:sp>
        <p:nvSpPr>
          <p:cNvPr id="20" name="Rectangle 19"/>
          <p:cNvSpPr/>
          <p:nvPr/>
        </p:nvSpPr>
        <p:spPr>
          <a:xfrm>
            <a:off x="0" y="2973289"/>
            <a:ext cx="4572000" cy="1846659"/>
          </a:xfrm>
          <a:prstGeom prst="rect">
            <a:avLst/>
          </a:prstGeom>
        </p:spPr>
        <p:txBody>
          <a:bodyPr>
            <a:spAutoFit/>
          </a:bodyPr>
          <a:lstStyle/>
          <a:p>
            <a:pPr>
              <a:buFont typeface="Arial" pitchFamily="34" charset="0"/>
              <a:buChar char="•"/>
            </a:pPr>
            <a:r>
              <a:rPr lang="en-US" dirty="0" smtClean="0">
                <a:latin typeface="Times New Roman" pitchFamily="18" charset="0"/>
                <a:cs typeface="Times New Roman" pitchFamily="18" charset="0"/>
              </a:rPr>
              <a:t> </a:t>
            </a:r>
            <a:r>
              <a:rPr lang="en-US" b="1" u="sng" dirty="0" smtClean="0">
                <a:solidFill>
                  <a:srgbClr val="FF0000"/>
                </a:solidFill>
                <a:latin typeface="Times New Roman" pitchFamily="18" charset="0"/>
                <a:cs typeface="Times New Roman" pitchFamily="18" charset="0"/>
              </a:rPr>
              <a:t>SHOW SLIDE</a:t>
            </a:r>
            <a:r>
              <a:rPr lang="en-US" b="1" dirty="0" smtClean="0">
                <a:solidFill>
                  <a:srgbClr val="FF0000"/>
                </a:solidFill>
                <a:latin typeface="Times New Roman" pitchFamily="18" charset="0"/>
                <a:cs typeface="Times New Roman" pitchFamily="18" charset="0"/>
              </a:rPr>
              <a:t> </a:t>
            </a:r>
            <a:r>
              <a:rPr lang="en-US" b="1" dirty="0" smtClean="0">
                <a:solidFill>
                  <a:srgbClr val="0070C0"/>
                </a:solidFill>
                <a:latin typeface="Times New Roman" pitchFamily="18" charset="0"/>
                <a:cs typeface="Times New Roman" pitchFamily="18" charset="0"/>
              </a:rPr>
              <a:t>(#7)  </a:t>
            </a:r>
            <a:r>
              <a:rPr lang="en-US" sz="1400" b="1" i="1" dirty="0" smtClean="0">
                <a:solidFill>
                  <a:srgbClr val="00B050"/>
                </a:solidFill>
                <a:latin typeface="Times New Roman" pitchFamily="18" charset="0"/>
                <a:cs typeface="Times New Roman" pitchFamily="18" charset="0"/>
              </a:rPr>
              <a:t> </a:t>
            </a:r>
          </a:p>
          <a:p>
            <a:r>
              <a:rPr lang="en-US" sz="1600" dirty="0" smtClean="0">
                <a:latin typeface="Times New Roman" pitchFamily="18" charset="0"/>
                <a:cs typeface="Times New Roman" pitchFamily="18" charset="0"/>
              </a:rPr>
              <a:t>Implicit in Mary Shelley’s attack on the social injustice of established political systems is the suggestion that the separation from the public</a:t>
            </a:r>
          </a:p>
          <a:p>
            <a:r>
              <a:rPr lang="en-US" sz="1600" dirty="0" smtClean="0">
                <a:latin typeface="Times New Roman" pitchFamily="18" charset="0"/>
                <a:cs typeface="Times New Roman" pitchFamily="18" charset="0"/>
              </a:rPr>
              <a:t>realm of feminine affections and compassion</a:t>
            </a:r>
          </a:p>
          <a:p>
            <a:r>
              <a:rPr lang="en-US" sz="1600" dirty="0" smtClean="0">
                <a:latin typeface="Times New Roman" pitchFamily="18" charset="0"/>
                <a:cs typeface="Times New Roman" pitchFamily="18" charset="0"/>
              </a:rPr>
              <a:t>has caused much of this social evil.</a:t>
            </a:r>
          </a:p>
          <a:p>
            <a:endParaRPr lang="en-US" sz="1600" dirty="0">
              <a:latin typeface="Times New Roman" pitchFamily="18" charset="0"/>
              <a:cs typeface="Times New Roman" pitchFamily="18" charset="0"/>
            </a:endParaRPr>
          </a:p>
        </p:txBody>
      </p:sp>
      <p:sp>
        <p:nvSpPr>
          <p:cNvPr id="22" name="Rectangle 21"/>
          <p:cNvSpPr/>
          <p:nvPr/>
        </p:nvSpPr>
        <p:spPr>
          <a:xfrm>
            <a:off x="4191000" y="2971800"/>
            <a:ext cx="4953000" cy="1384995"/>
          </a:xfrm>
          <a:prstGeom prst="rect">
            <a:avLst/>
          </a:prstGeom>
        </p:spPr>
        <p:txBody>
          <a:bodyPr wrap="square">
            <a:spAutoFit/>
          </a:bodyPr>
          <a:lstStyle/>
          <a:p>
            <a:r>
              <a:rPr lang="en-US" sz="1200" u="sng" dirty="0" smtClean="0">
                <a:latin typeface="Arial Narrow" pitchFamily="34" charset="0"/>
                <a:cs typeface="Times New Roman" pitchFamily="18" charset="0"/>
              </a:rPr>
              <a:t>Norton Text</a:t>
            </a:r>
            <a:r>
              <a:rPr lang="en-US" sz="1200" dirty="0" smtClean="0">
                <a:latin typeface="Arial Narrow" pitchFamily="34" charset="0"/>
                <a:cs typeface="Times New Roman" pitchFamily="18" charset="0"/>
              </a:rPr>
              <a:t>: Had Elizabeth </a:t>
            </a:r>
            <a:r>
              <a:rPr lang="en-US" sz="1200" dirty="0" err="1" smtClean="0">
                <a:latin typeface="Arial Narrow" pitchFamily="34" charset="0"/>
                <a:cs typeface="Times New Roman" pitchFamily="18" charset="0"/>
              </a:rPr>
              <a:t>Lavenza’s</a:t>
            </a:r>
            <a:r>
              <a:rPr lang="en-US" sz="1200" dirty="0" smtClean="0">
                <a:latin typeface="Arial Narrow" pitchFamily="34" charset="0"/>
                <a:cs typeface="Times New Roman" pitchFamily="18" charset="0"/>
              </a:rPr>
              <a:t> plea for mercy for Justine, based on her intuitively correct knowledge of Justine’s character, been heeded, Justine would not have been wrongly murdered by the courts. Elizabeth exclaims: </a:t>
            </a:r>
            <a:r>
              <a:rPr lang="en-US" sz="1200" dirty="0" smtClean="0">
                <a:solidFill>
                  <a:srgbClr val="FF0000"/>
                </a:solidFill>
                <a:latin typeface="Arial Narrow" pitchFamily="34" charset="0"/>
                <a:cs typeface="Times New Roman" pitchFamily="18" charset="0"/>
              </a:rPr>
              <a:t>“how I hate [the] </a:t>
            </a:r>
            <a:r>
              <a:rPr lang="en-US" sz="1200" dirty="0" err="1" smtClean="0">
                <a:solidFill>
                  <a:srgbClr val="FF0000"/>
                </a:solidFill>
                <a:latin typeface="Arial Narrow" pitchFamily="34" charset="0"/>
                <a:cs typeface="Times New Roman" pitchFamily="18" charset="0"/>
              </a:rPr>
              <a:t>shews</a:t>
            </a:r>
            <a:r>
              <a:rPr lang="en-US" sz="1200" dirty="0" smtClean="0">
                <a:solidFill>
                  <a:srgbClr val="FF0000"/>
                </a:solidFill>
                <a:latin typeface="Arial Narrow" pitchFamily="34" charset="0"/>
                <a:cs typeface="Times New Roman" pitchFamily="18" charset="0"/>
              </a:rPr>
              <a:t> and mockeries [of this world]! When one creature is murdered, another is immediately deprived of life in a slow torturing manner; then the executioners, their hands yet reeking with the blood of innocence, believe that they have done a great deed. They call this retribution.  . . .” </a:t>
            </a:r>
            <a:r>
              <a:rPr lang="en-US" sz="1200" dirty="0" smtClean="0">
                <a:solidFill>
                  <a:srgbClr val="00B050"/>
                </a:solidFill>
                <a:latin typeface="Arial Narrow" pitchFamily="34" charset="0"/>
                <a:cs typeface="Times New Roman" pitchFamily="18" charset="0"/>
              </a:rPr>
              <a:t>(pg #?).</a:t>
            </a:r>
            <a:endParaRPr lang="en-US" sz="1200" dirty="0">
              <a:latin typeface="Arial Narrow" pitchFamily="34" charset="0"/>
            </a:endParaRPr>
          </a:p>
        </p:txBody>
      </p:sp>
      <p:sp>
        <p:nvSpPr>
          <p:cNvPr id="19" name="Rectangle 18"/>
          <p:cNvSpPr/>
          <p:nvPr/>
        </p:nvSpPr>
        <p:spPr>
          <a:xfrm>
            <a:off x="4191000" y="4724400"/>
            <a:ext cx="4876800" cy="1905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4191000" y="4737318"/>
            <a:ext cx="4953000" cy="1815882"/>
          </a:xfrm>
          <a:prstGeom prst="rect">
            <a:avLst/>
          </a:prstGeom>
          <a:noFill/>
        </p:spPr>
        <p:txBody>
          <a:bodyPr wrap="square" rtlCol="0">
            <a:spAutoFit/>
          </a:bodyPr>
          <a:lstStyle/>
          <a:p>
            <a:r>
              <a:rPr lang="en-US" sz="1400" u="sng" dirty="0" smtClean="0">
                <a:latin typeface="Arial Narrow" pitchFamily="34" charset="0"/>
              </a:rPr>
              <a:t>PROBLEM</a:t>
            </a:r>
            <a:r>
              <a:rPr lang="en-US" sz="1400" dirty="0" smtClean="0">
                <a:latin typeface="Arial Narrow" pitchFamily="34" charset="0"/>
              </a:rPr>
              <a:t>?</a:t>
            </a:r>
          </a:p>
          <a:p>
            <a:r>
              <a:rPr lang="en-US" sz="1400" dirty="0" smtClean="0">
                <a:latin typeface="Arial Narrow" pitchFamily="34" charset="0"/>
              </a:rPr>
              <a:t>As a consequence of this sexual division of labor, masculine work is kept</a:t>
            </a:r>
          </a:p>
          <a:p>
            <a:r>
              <a:rPr lang="en-US" sz="1400" dirty="0" smtClean="0">
                <a:latin typeface="Arial Narrow" pitchFamily="34" charset="0"/>
              </a:rPr>
              <a:t>outside of the domestic realm: hence </a:t>
            </a:r>
            <a:r>
              <a:rPr lang="en-US" sz="1400" b="1" dirty="0" smtClean="0">
                <a:solidFill>
                  <a:srgbClr val="0070C0"/>
                </a:solidFill>
                <a:latin typeface="Arial Narrow" pitchFamily="34" charset="0"/>
              </a:rPr>
              <a:t>intellectual activity is segregated</a:t>
            </a:r>
          </a:p>
          <a:p>
            <a:r>
              <a:rPr lang="en-US" sz="1400" b="1" dirty="0" smtClean="0">
                <a:solidFill>
                  <a:srgbClr val="0070C0"/>
                </a:solidFill>
                <a:latin typeface="Arial Narrow" pitchFamily="34" charset="0"/>
              </a:rPr>
              <a:t>from emotional activity</a:t>
            </a:r>
            <a:r>
              <a:rPr lang="en-US" sz="1400" dirty="0" smtClean="0">
                <a:latin typeface="Arial Narrow" pitchFamily="34" charset="0"/>
              </a:rPr>
              <a:t>. </a:t>
            </a:r>
          </a:p>
          <a:p>
            <a:r>
              <a:rPr lang="en-US" sz="1400" dirty="0" smtClean="0">
                <a:latin typeface="Arial Narrow" pitchFamily="34" charset="0"/>
              </a:rPr>
              <a:t> Essentially, Victor Frankenstein cannot do scientific research and think</a:t>
            </a:r>
          </a:p>
          <a:p>
            <a:r>
              <a:rPr lang="en-US" sz="1400" dirty="0" smtClean="0">
                <a:latin typeface="Arial Narrow" pitchFamily="34" charset="0"/>
              </a:rPr>
              <a:t>lovingly of Elizabeth and his family at the same time. </a:t>
            </a:r>
            <a:r>
              <a:rPr lang="en-US" sz="1400" dirty="0" smtClean="0">
                <a:solidFill>
                  <a:srgbClr val="00B050"/>
                </a:solidFill>
                <a:latin typeface="Arial Narrow" pitchFamily="34" charset="0"/>
              </a:rPr>
              <a:t>(see quote pg/ #53)</a:t>
            </a:r>
          </a:p>
          <a:p>
            <a:r>
              <a:rPr lang="en-US" sz="1400" b="1" dirty="0" smtClean="0">
                <a:solidFill>
                  <a:srgbClr val="0070C0"/>
                </a:solidFill>
                <a:latin typeface="Arial Narrow" pitchFamily="34" charset="0"/>
              </a:rPr>
              <a:t>This separation of masculine work from the domestic affections leads directly to Frankenstein’s downfall</a:t>
            </a:r>
            <a:r>
              <a:rPr lang="en-US" sz="1400" dirty="0" smtClean="0">
                <a:latin typeface="Arial Narrow" pitchFamily="34" charset="0"/>
              </a:rPr>
              <a:t>.</a:t>
            </a:r>
            <a:endParaRPr lang="en-US" sz="1400" dirty="0">
              <a:latin typeface="Arial Narrow" pitchFamily="34" charset="0"/>
            </a:endParaRPr>
          </a:p>
        </p:txBody>
      </p:sp>
      <p:sp>
        <p:nvSpPr>
          <p:cNvPr id="24" name="TextBox 23"/>
          <p:cNvSpPr txBox="1"/>
          <p:nvPr/>
        </p:nvSpPr>
        <p:spPr>
          <a:xfrm>
            <a:off x="0" y="5351383"/>
            <a:ext cx="3595856" cy="1354217"/>
          </a:xfrm>
          <a:prstGeom prst="rect">
            <a:avLst/>
          </a:prstGeom>
          <a:noFill/>
        </p:spPr>
        <p:txBody>
          <a:bodyPr wrap="none" rtlCol="0">
            <a:spAutoFit/>
          </a:bodyPr>
          <a:lstStyle/>
          <a:p>
            <a:pPr>
              <a:buFont typeface="Arial" pitchFamily="34" charset="0"/>
              <a:buChar char="•"/>
            </a:pPr>
            <a:r>
              <a:rPr lang="en-US" sz="1600" b="1" dirty="0" smtClean="0">
                <a:solidFill>
                  <a:srgbClr val="0070C0"/>
                </a:solidFill>
                <a:latin typeface="Times New Roman" pitchFamily="18" charset="0"/>
                <a:cs typeface="Times New Roman" pitchFamily="18" charset="0"/>
              </a:rPr>
              <a:t> Intellectual </a:t>
            </a:r>
            <a:r>
              <a:rPr lang="en-US" sz="1600" dirty="0" smtClean="0">
                <a:latin typeface="Times New Roman" pitchFamily="18" charset="0"/>
                <a:cs typeface="Times New Roman" pitchFamily="18" charset="0"/>
              </a:rPr>
              <a:t>activity is segregated from</a:t>
            </a:r>
          </a:p>
          <a:p>
            <a:r>
              <a:rPr lang="en-US" sz="1600" dirty="0" smtClean="0">
                <a:latin typeface="Times New Roman" pitchFamily="18" charset="0"/>
                <a:cs typeface="Times New Roman" pitchFamily="18" charset="0"/>
              </a:rPr>
              <a:t> </a:t>
            </a:r>
            <a:r>
              <a:rPr lang="en-US" sz="1600" b="1" dirty="0" smtClean="0">
                <a:solidFill>
                  <a:srgbClr val="0070C0"/>
                </a:solidFill>
                <a:latin typeface="Times New Roman" pitchFamily="18" charset="0"/>
                <a:cs typeface="Times New Roman" pitchFamily="18" charset="0"/>
              </a:rPr>
              <a:t> emotional </a:t>
            </a:r>
            <a:r>
              <a:rPr lang="en-US" sz="1600" dirty="0" smtClean="0">
                <a:latin typeface="Times New Roman" pitchFamily="18" charset="0"/>
                <a:cs typeface="Times New Roman" pitchFamily="18" charset="0"/>
              </a:rPr>
              <a:t>activity.</a:t>
            </a:r>
          </a:p>
          <a:p>
            <a:endParaRPr lang="en-US" sz="1600" dirty="0" smtClean="0">
              <a:latin typeface="Times New Roman" pitchFamily="18" charset="0"/>
              <a:cs typeface="Times New Roman" pitchFamily="18" charset="0"/>
            </a:endParaRPr>
          </a:p>
          <a:p>
            <a:r>
              <a:rPr lang="en-US" sz="1100" dirty="0" smtClean="0">
                <a:latin typeface="Arial Narrow" pitchFamily="34" charset="0"/>
                <a:cs typeface="Times New Roman" pitchFamily="18" charset="0"/>
              </a:rPr>
              <a:t>Victor’s obsession with his experiment has caused him </a:t>
            </a:r>
            <a:r>
              <a:rPr lang="en-US" sz="1100" dirty="0" smtClean="0">
                <a:solidFill>
                  <a:srgbClr val="FF0000"/>
                </a:solidFill>
                <a:latin typeface="Arial Narrow" pitchFamily="34" charset="0"/>
                <a:cs typeface="Times New Roman" pitchFamily="18" charset="0"/>
              </a:rPr>
              <a:t>“to forget</a:t>
            </a:r>
          </a:p>
          <a:p>
            <a:r>
              <a:rPr lang="en-US" sz="1100" dirty="0" smtClean="0">
                <a:solidFill>
                  <a:srgbClr val="FF0000"/>
                </a:solidFill>
                <a:latin typeface="Arial Narrow" pitchFamily="34" charset="0"/>
                <a:cs typeface="Times New Roman" pitchFamily="18" charset="0"/>
              </a:rPr>
              <a:t>those friends who were so many miles absent, and whom I had not</a:t>
            </a:r>
          </a:p>
          <a:p>
            <a:r>
              <a:rPr lang="en-US" sz="1100" dirty="0" smtClean="0">
                <a:solidFill>
                  <a:srgbClr val="FF0000"/>
                </a:solidFill>
                <a:latin typeface="Arial Narrow" pitchFamily="34" charset="0"/>
                <a:cs typeface="Times New Roman" pitchFamily="18" charset="0"/>
              </a:rPr>
              <a:t>seen for so long a time” </a:t>
            </a:r>
            <a:r>
              <a:rPr lang="en-US" sz="1200" dirty="0" smtClean="0">
                <a:solidFill>
                  <a:srgbClr val="00B050"/>
                </a:solidFill>
                <a:latin typeface="Arial Narrow" pitchFamily="34" charset="0"/>
                <a:cs typeface="Times New Roman" pitchFamily="18" charset="0"/>
              </a:rPr>
              <a:t>(pg #53-54)</a:t>
            </a:r>
          </a:p>
        </p:txBody>
      </p:sp>
      <p:sp>
        <p:nvSpPr>
          <p:cNvPr id="26" name="TextBox 25"/>
          <p:cNvSpPr txBox="1"/>
          <p:nvPr/>
        </p:nvSpPr>
        <p:spPr>
          <a:xfrm>
            <a:off x="0" y="4648200"/>
            <a:ext cx="4049507" cy="553998"/>
          </a:xfrm>
          <a:prstGeom prst="rect">
            <a:avLst/>
          </a:prstGeom>
          <a:noFill/>
        </p:spPr>
        <p:txBody>
          <a:bodyPr wrap="none" rtlCol="0">
            <a:spAutoFit/>
          </a:bodyPr>
          <a:lstStyle/>
          <a:p>
            <a:r>
              <a:rPr lang="en-US" sz="1000" b="1" dirty="0" smtClean="0">
                <a:solidFill>
                  <a:srgbClr val="FF0000"/>
                </a:solidFill>
              </a:rPr>
              <a:t>18</a:t>
            </a:r>
            <a:r>
              <a:rPr lang="en-US" sz="1000" b="1" baseline="30000" dirty="0" smtClean="0">
                <a:solidFill>
                  <a:srgbClr val="FF0000"/>
                </a:solidFill>
              </a:rPr>
              <a:t>th</a:t>
            </a:r>
            <a:r>
              <a:rPr lang="en-US" sz="1000" b="1" dirty="0" smtClean="0">
                <a:solidFill>
                  <a:srgbClr val="FF0000"/>
                </a:solidFill>
              </a:rPr>
              <a:t>/19</a:t>
            </a:r>
            <a:r>
              <a:rPr lang="en-US" sz="1000" b="1" baseline="30000" dirty="0" smtClean="0">
                <a:solidFill>
                  <a:srgbClr val="FF0000"/>
                </a:solidFill>
              </a:rPr>
              <a:t>th</a:t>
            </a:r>
            <a:r>
              <a:rPr lang="en-US" sz="1000" b="1" dirty="0" smtClean="0">
                <a:solidFill>
                  <a:srgbClr val="FF0000"/>
                </a:solidFill>
              </a:rPr>
              <a:t> century – It’s a man’s world.</a:t>
            </a:r>
          </a:p>
          <a:p>
            <a:r>
              <a:rPr lang="en-US" sz="1000" b="1" dirty="0" smtClean="0">
                <a:solidFill>
                  <a:srgbClr val="FF0000"/>
                </a:solidFill>
              </a:rPr>
              <a:t>Women belong in the home. Men in the public sphere.</a:t>
            </a:r>
          </a:p>
          <a:p>
            <a:r>
              <a:rPr lang="en-US" sz="1000" b="1" dirty="0" smtClean="0">
                <a:solidFill>
                  <a:srgbClr val="FF0000"/>
                </a:solidFill>
              </a:rPr>
              <a:t>Mary Shelley seems to agree with her Mother (Wollstonecraft).  Reform!</a:t>
            </a:r>
            <a:endParaRPr lang="en-US" sz="1000" b="1"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990600"/>
            <a:ext cx="4469493" cy="2492990"/>
          </a:xfrm>
          <a:prstGeom prst="rect">
            <a:avLst/>
          </a:prstGeom>
          <a:noFill/>
        </p:spPr>
        <p:txBody>
          <a:bodyPr wrap="none" rtlCol="0">
            <a:spAutoFit/>
          </a:bodyPr>
          <a:lstStyle/>
          <a:p>
            <a:pPr>
              <a:buFont typeface="Arial" pitchFamily="34" charset="0"/>
              <a:buChar char="•"/>
            </a:pPr>
            <a:r>
              <a:rPr lang="en-US"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The doctrine of the separate spheres that Victor Frankenstein</a:t>
            </a:r>
          </a:p>
          <a:p>
            <a:r>
              <a:rPr lang="en-US" sz="1200" dirty="0" smtClean="0">
                <a:latin typeface="Times New Roman" pitchFamily="18" charset="0"/>
                <a:cs typeface="Times New Roman" pitchFamily="18" charset="0"/>
              </a:rPr>
              <a:t>endorses encodes a particular attitude to female sexuality that</a:t>
            </a:r>
          </a:p>
          <a:p>
            <a:r>
              <a:rPr lang="en-US" sz="1200" dirty="0" smtClean="0">
                <a:latin typeface="Times New Roman" pitchFamily="18" charset="0"/>
                <a:cs typeface="Times New Roman" pitchFamily="18" charset="0"/>
              </a:rPr>
              <a:t>Mary Shelley subtly exposes in her novel. This attitude is</a:t>
            </a:r>
          </a:p>
          <a:p>
            <a:r>
              <a:rPr lang="en-US" sz="1200" dirty="0" smtClean="0">
                <a:latin typeface="Times New Roman" pitchFamily="18" charset="0"/>
                <a:cs typeface="Times New Roman" pitchFamily="18" charset="0"/>
              </a:rPr>
              <a:t>manifested most vividly in Victor’s response to the creature’s</a:t>
            </a:r>
          </a:p>
          <a:p>
            <a:r>
              <a:rPr lang="en-US" sz="1200" dirty="0" smtClean="0">
                <a:latin typeface="Times New Roman" pitchFamily="18" charset="0"/>
                <a:cs typeface="Times New Roman" pitchFamily="18" charset="0"/>
              </a:rPr>
              <a:t>request for a female companion, an Eve to comfort and embrace him.</a:t>
            </a:r>
          </a:p>
          <a:p>
            <a:endParaRPr lang="en-US" sz="1400" dirty="0" smtClean="0">
              <a:latin typeface="Times New Roman" pitchFamily="18" charset="0"/>
              <a:cs typeface="Times New Roman" pitchFamily="18" charset="0"/>
            </a:endParaRPr>
          </a:p>
          <a:p>
            <a:r>
              <a:rPr lang="en-US" sz="1200" dirty="0" smtClean="0">
                <a:solidFill>
                  <a:srgbClr val="FF0000"/>
                </a:solidFill>
                <a:latin typeface="Arial Narrow" pitchFamily="34" charset="0"/>
                <a:cs typeface="Times New Roman" pitchFamily="18" charset="0"/>
              </a:rPr>
              <a:t>“You will return, and again seek their kindness, and</a:t>
            </a:r>
          </a:p>
          <a:p>
            <a:r>
              <a:rPr lang="en-US" sz="1200" dirty="0" smtClean="0">
                <a:solidFill>
                  <a:srgbClr val="FF0000"/>
                </a:solidFill>
                <a:latin typeface="Arial Narrow" pitchFamily="34" charset="0"/>
                <a:cs typeface="Times New Roman" pitchFamily="18" charset="0"/>
              </a:rPr>
              <a:t>you will meet with their detestation; your evil passions</a:t>
            </a:r>
          </a:p>
          <a:p>
            <a:r>
              <a:rPr lang="en-US" sz="1200" dirty="0" smtClean="0">
                <a:solidFill>
                  <a:srgbClr val="FF0000"/>
                </a:solidFill>
                <a:latin typeface="Arial Narrow" pitchFamily="34" charset="0"/>
                <a:cs typeface="Times New Roman" pitchFamily="18" charset="0"/>
              </a:rPr>
              <a:t>will be renewed, and you will then have a companion</a:t>
            </a:r>
          </a:p>
          <a:p>
            <a:r>
              <a:rPr lang="en-US" sz="1200" dirty="0" smtClean="0">
                <a:solidFill>
                  <a:srgbClr val="FF0000"/>
                </a:solidFill>
                <a:latin typeface="Arial Narrow" pitchFamily="34" charset="0"/>
                <a:cs typeface="Times New Roman" pitchFamily="18" charset="0"/>
              </a:rPr>
              <a:t>to aid you in the task of destruction. This may not be:</a:t>
            </a:r>
          </a:p>
          <a:p>
            <a:r>
              <a:rPr lang="en-US" sz="1200" dirty="0" smtClean="0">
                <a:solidFill>
                  <a:srgbClr val="FF0000"/>
                </a:solidFill>
                <a:latin typeface="Arial Narrow" pitchFamily="34" charset="0"/>
                <a:cs typeface="Times New Roman" pitchFamily="18" charset="0"/>
              </a:rPr>
              <a:t>cease to argue the point, for I cannot consent.” </a:t>
            </a:r>
            <a:r>
              <a:rPr lang="en-US" sz="1200" dirty="0" smtClean="0">
                <a:solidFill>
                  <a:srgbClr val="00B050"/>
                </a:solidFill>
                <a:latin typeface="Arial Narrow" pitchFamily="34" charset="0"/>
                <a:cs typeface="Times New Roman" pitchFamily="18" charset="0"/>
              </a:rPr>
              <a:t>(pg #142)</a:t>
            </a:r>
            <a:endParaRPr lang="en-US" sz="1200" dirty="0" smtClean="0">
              <a:latin typeface="Arial Narrow" pitchFamily="34" charset="0"/>
              <a:cs typeface="Times New Roman" pitchFamily="18" charset="0"/>
            </a:endParaRPr>
          </a:p>
          <a:p>
            <a:endParaRPr lang="en-US" sz="1600" dirty="0">
              <a:solidFill>
                <a:srgbClr val="00B050"/>
              </a:solidFill>
              <a:latin typeface="Times New Roman" pitchFamily="18" charset="0"/>
              <a:cs typeface="Times New Roman" pitchFamily="18" charset="0"/>
            </a:endParaRPr>
          </a:p>
        </p:txBody>
      </p:sp>
      <p:sp>
        <p:nvSpPr>
          <p:cNvPr id="2" name="Rectangle 1"/>
          <p:cNvSpPr/>
          <p:nvPr/>
        </p:nvSpPr>
        <p:spPr>
          <a:xfrm>
            <a:off x="4267200" y="990600"/>
            <a:ext cx="4876800" cy="1905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267200" y="990600"/>
            <a:ext cx="4953000" cy="1785104"/>
          </a:xfrm>
          <a:prstGeom prst="rect">
            <a:avLst/>
          </a:prstGeom>
          <a:noFill/>
        </p:spPr>
        <p:txBody>
          <a:bodyPr wrap="square" rtlCol="0">
            <a:spAutoFit/>
          </a:bodyPr>
          <a:lstStyle/>
          <a:p>
            <a:r>
              <a:rPr lang="en-US" sz="1400" u="sng" dirty="0" smtClean="0">
                <a:latin typeface="Arial Narrow" pitchFamily="34" charset="0"/>
              </a:rPr>
              <a:t>PROBLEM</a:t>
            </a:r>
            <a:r>
              <a:rPr lang="en-US" sz="1400" dirty="0" smtClean="0">
                <a:latin typeface="Arial Narrow" pitchFamily="34" charset="0"/>
              </a:rPr>
              <a:t>? </a:t>
            </a:r>
            <a:endParaRPr lang="en-US" sz="1400" b="1" dirty="0" smtClean="0">
              <a:solidFill>
                <a:srgbClr val="FF0000"/>
              </a:solidFill>
              <a:latin typeface="Arial Narrow" pitchFamily="34" charset="0"/>
            </a:endParaRPr>
          </a:p>
          <a:p>
            <a:r>
              <a:rPr lang="en-US" sz="1200" dirty="0" smtClean="0">
                <a:latin typeface="Arial Narrow" pitchFamily="34" charset="0"/>
              </a:rPr>
              <a:t>Victor promised the “creature” a companion, but then breaks his promise.</a:t>
            </a:r>
          </a:p>
          <a:p>
            <a:r>
              <a:rPr lang="en-US" sz="1200" u="sng" dirty="0" smtClean="0">
                <a:latin typeface="Arial Narrow" pitchFamily="34" charset="0"/>
              </a:rPr>
              <a:t>WHY</a:t>
            </a:r>
            <a:r>
              <a:rPr lang="en-US" sz="1200" dirty="0" smtClean="0">
                <a:latin typeface="Arial Narrow" pitchFamily="34" charset="0"/>
              </a:rPr>
              <a:t>?  At first, Victor was moved by the “creatures” full account of his sufferings and aspirations (sympathy), and promises to create a female “creature” on the condition that both disappear into oblivion. Victor goes to an isolated cottage on one of the Orkney Islands off Scotland and proceeds to create a female being.</a:t>
            </a:r>
          </a:p>
          <a:p>
            <a:r>
              <a:rPr lang="en-US" sz="1200" dirty="0" smtClean="0">
                <a:latin typeface="Arial Narrow" pitchFamily="34" charset="0"/>
              </a:rPr>
              <a:t>But second thoughts set in . . .</a:t>
            </a:r>
          </a:p>
          <a:p>
            <a:r>
              <a:rPr lang="en-US" sz="1200" u="sng" dirty="0" smtClean="0">
                <a:solidFill>
                  <a:srgbClr val="FF0000"/>
                </a:solidFill>
                <a:latin typeface="Arial Narrow" pitchFamily="34" charset="0"/>
              </a:rPr>
              <a:t>Example</a:t>
            </a:r>
            <a:r>
              <a:rPr lang="en-US" sz="1200" dirty="0" smtClean="0">
                <a:solidFill>
                  <a:srgbClr val="FF0000"/>
                </a:solidFill>
                <a:latin typeface="Arial Narrow" pitchFamily="34" charset="0"/>
              </a:rPr>
              <a:t>: </a:t>
            </a:r>
            <a:r>
              <a:rPr lang="en-US" sz="1200" dirty="0" smtClean="0">
                <a:latin typeface="Arial Narrow" pitchFamily="34" charset="0"/>
              </a:rPr>
              <a:t>Once again he becomes ill: </a:t>
            </a:r>
            <a:r>
              <a:rPr lang="en-US" sz="1200" dirty="0" smtClean="0">
                <a:solidFill>
                  <a:srgbClr val="FF0000"/>
                </a:solidFill>
                <a:latin typeface="Arial Narrow" pitchFamily="34" charset="0"/>
              </a:rPr>
              <a:t>“my heart often sickened at the work of my hands. . . . my spirits became unequal; I grew restless and nervous” </a:t>
            </a:r>
            <a:r>
              <a:rPr lang="en-US" sz="1200" dirty="0" smtClean="0">
                <a:solidFill>
                  <a:srgbClr val="00B050"/>
                </a:solidFill>
                <a:latin typeface="Arial Narrow" pitchFamily="34" charset="0"/>
              </a:rPr>
              <a:t>(pg #159)</a:t>
            </a:r>
            <a:endParaRPr lang="en-US" sz="1200" dirty="0">
              <a:solidFill>
                <a:srgbClr val="00B050"/>
              </a:solidFill>
              <a:latin typeface="Arial Narrow" pitchFamily="34" charset="0"/>
            </a:endParaRPr>
          </a:p>
        </p:txBody>
      </p:sp>
      <p:sp>
        <p:nvSpPr>
          <p:cNvPr id="4" name="TextBox 3"/>
          <p:cNvSpPr txBox="1"/>
          <p:nvPr/>
        </p:nvSpPr>
        <p:spPr>
          <a:xfrm>
            <a:off x="1041765" y="83403"/>
            <a:ext cx="8102235" cy="830997"/>
          </a:xfrm>
          <a:prstGeom prst="rect">
            <a:avLst/>
          </a:prstGeom>
          <a:noFill/>
        </p:spPr>
        <p:txBody>
          <a:bodyPr wrap="square" rtlCol="0">
            <a:spAutoFit/>
          </a:bodyPr>
          <a:lstStyle/>
          <a:p>
            <a:pPr marL="571500" indent="-571500"/>
            <a:r>
              <a:rPr lang="en-US" sz="2400" dirty="0" smtClean="0">
                <a:latin typeface="Arial Narrow" pitchFamily="34" charset="0"/>
              </a:rPr>
              <a:t>Victor and His Creation Struggle with Gender Identity (Feminism)</a:t>
            </a:r>
          </a:p>
          <a:p>
            <a:pPr marL="571500" indent="-571500"/>
            <a:r>
              <a:rPr lang="en-US" sz="2400" dirty="0" smtClean="0">
                <a:solidFill>
                  <a:srgbClr val="FF0000"/>
                </a:solidFill>
                <a:latin typeface="Arial Narrow" pitchFamily="34" charset="0"/>
              </a:rPr>
              <a:t>(continued . . .)</a:t>
            </a:r>
          </a:p>
        </p:txBody>
      </p:sp>
      <p:grpSp>
        <p:nvGrpSpPr>
          <p:cNvPr id="5" name="Group 4"/>
          <p:cNvGrpSpPr/>
          <p:nvPr/>
        </p:nvGrpSpPr>
        <p:grpSpPr>
          <a:xfrm>
            <a:off x="-76200" y="76200"/>
            <a:ext cx="1219200" cy="984885"/>
            <a:chOff x="1143000" y="3505200"/>
            <a:chExt cx="1219200" cy="984885"/>
          </a:xfrm>
        </p:grpSpPr>
        <p:sp>
          <p:nvSpPr>
            <p:cNvPr id="6" name="Rectangle 5"/>
            <p:cNvSpPr/>
            <p:nvPr/>
          </p:nvSpPr>
          <p:spPr>
            <a:xfrm>
              <a:off x="1295400" y="3510915"/>
              <a:ext cx="914400" cy="8324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143000" y="3505200"/>
              <a:ext cx="1219200" cy="984885"/>
            </a:xfrm>
            <a:prstGeom prst="rect">
              <a:avLst/>
            </a:prstGeom>
            <a:noFill/>
            <a:ln>
              <a:noFill/>
            </a:ln>
          </p:spPr>
          <p:txBody>
            <a:bodyPr wrap="square" rtlCol="0">
              <a:spAutoFit/>
            </a:bodyPr>
            <a:lstStyle/>
            <a:p>
              <a:pPr algn="ctr"/>
              <a:r>
                <a:rPr lang="en-US" sz="4000" dirty="0" smtClean="0">
                  <a:solidFill>
                    <a:srgbClr val="FFFF00"/>
                  </a:solidFill>
                  <a:latin typeface="Franklin Gothic Medium" pitchFamily="34" charset="0"/>
                </a:rPr>
                <a:t>#3</a:t>
              </a:r>
            </a:p>
            <a:p>
              <a:endParaRPr lang="en-US" dirty="0"/>
            </a:p>
          </p:txBody>
        </p:sp>
      </p:grpSp>
      <p:sp>
        <p:nvSpPr>
          <p:cNvPr id="9" name="TextBox 8"/>
          <p:cNvSpPr txBox="1"/>
          <p:nvPr/>
        </p:nvSpPr>
        <p:spPr>
          <a:xfrm>
            <a:off x="0" y="3886200"/>
            <a:ext cx="4281941" cy="615553"/>
          </a:xfrm>
          <a:prstGeom prst="rect">
            <a:avLst/>
          </a:prstGeom>
          <a:noFill/>
        </p:spPr>
        <p:txBody>
          <a:bodyPr wrap="none" rtlCol="0">
            <a:spAutoFit/>
          </a:bodyPr>
          <a:lstStyle/>
          <a:p>
            <a:pPr>
              <a:buFont typeface="Arial" pitchFamily="34" charset="0"/>
              <a:buChar char="•"/>
            </a:pPr>
            <a:r>
              <a:rPr lang="en-US"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What does Victor Frankenstein truly fear,</a:t>
            </a:r>
          </a:p>
          <a:p>
            <a:r>
              <a:rPr lang="en-US" sz="1600" dirty="0" smtClean="0">
                <a:latin typeface="Times New Roman" pitchFamily="18" charset="0"/>
                <a:cs typeface="Times New Roman" pitchFamily="18" charset="0"/>
              </a:rPr>
              <a:t>which causes him to end his creation of a female?</a:t>
            </a:r>
          </a:p>
        </p:txBody>
      </p:sp>
      <p:sp>
        <p:nvSpPr>
          <p:cNvPr id="10" name="Rectangle 9"/>
          <p:cNvSpPr/>
          <p:nvPr/>
        </p:nvSpPr>
        <p:spPr>
          <a:xfrm>
            <a:off x="4267200" y="3657600"/>
            <a:ext cx="4876800" cy="2932331"/>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267200" y="3696832"/>
            <a:ext cx="4953000" cy="2893100"/>
          </a:xfrm>
          <a:prstGeom prst="rect">
            <a:avLst/>
          </a:prstGeom>
          <a:noFill/>
        </p:spPr>
        <p:txBody>
          <a:bodyPr wrap="square" rtlCol="0">
            <a:spAutoFit/>
          </a:bodyPr>
          <a:lstStyle/>
          <a:p>
            <a:r>
              <a:rPr lang="en-US" sz="1400" u="sng" dirty="0" smtClean="0">
                <a:solidFill>
                  <a:srgbClr val="FF0000"/>
                </a:solidFill>
                <a:latin typeface="Arial Narrow" pitchFamily="34" charset="0"/>
              </a:rPr>
              <a:t>A FEMINIST STANCE ON VICTOR FRANKENSTEIN</a:t>
            </a:r>
            <a:endParaRPr lang="en-US" sz="1400" dirty="0" smtClean="0">
              <a:solidFill>
                <a:srgbClr val="FF0000"/>
              </a:solidFill>
              <a:latin typeface="Arial Narrow" pitchFamily="34" charset="0"/>
            </a:endParaRPr>
          </a:p>
          <a:p>
            <a:r>
              <a:rPr lang="en-US" sz="1400" dirty="0" smtClean="0">
                <a:latin typeface="Arial Narrow" pitchFamily="34" charset="0"/>
              </a:rPr>
              <a:t>Victor is first, and foremost, </a:t>
            </a:r>
            <a:r>
              <a:rPr lang="en-US" sz="1400" b="1" dirty="0" smtClean="0">
                <a:solidFill>
                  <a:srgbClr val="0070C0"/>
                </a:solidFill>
                <a:latin typeface="Arial Narrow" pitchFamily="34" charset="0"/>
              </a:rPr>
              <a:t>afraid of an independent female </a:t>
            </a:r>
            <a:r>
              <a:rPr lang="en-US" sz="1400" dirty="0" smtClean="0">
                <a:latin typeface="Arial Narrow" pitchFamily="34" charset="0"/>
              </a:rPr>
              <a:t>(a female</a:t>
            </a:r>
          </a:p>
          <a:p>
            <a:r>
              <a:rPr lang="en-US" sz="1400" dirty="0" smtClean="0">
                <a:latin typeface="Arial Narrow" pitchFamily="34" charset="0"/>
              </a:rPr>
              <a:t>with desires and opinions that cannot be controlled by his male creature).</a:t>
            </a:r>
          </a:p>
          <a:p>
            <a:r>
              <a:rPr lang="en-US" sz="1400" dirty="0" smtClean="0">
                <a:latin typeface="Arial Narrow" pitchFamily="34" charset="0"/>
              </a:rPr>
              <a:t>She might assert her own integrity and the revolutionary right to determine her own existence.</a:t>
            </a:r>
          </a:p>
          <a:p>
            <a:r>
              <a:rPr lang="en-US" sz="1400" dirty="0" smtClean="0">
                <a:latin typeface="Arial Narrow" pitchFamily="34" charset="0"/>
              </a:rPr>
              <a:t>Moreover, those uninhibited female desires might be </a:t>
            </a:r>
            <a:r>
              <a:rPr lang="en-US" sz="1400" b="1" dirty="0" smtClean="0">
                <a:solidFill>
                  <a:srgbClr val="0070C0"/>
                </a:solidFill>
                <a:latin typeface="Arial Narrow" pitchFamily="34" charset="0"/>
              </a:rPr>
              <a:t>sadistic</a:t>
            </a:r>
            <a:r>
              <a:rPr lang="en-US" sz="1400" dirty="0" smtClean="0">
                <a:latin typeface="Arial Narrow" pitchFamily="34" charset="0"/>
              </a:rPr>
              <a:t>.</a:t>
            </a:r>
          </a:p>
          <a:p>
            <a:r>
              <a:rPr lang="en-US" sz="1400" u="sng" dirty="0" smtClean="0">
                <a:solidFill>
                  <a:srgbClr val="FF0000"/>
                </a:solidFill>
                <a:latin typeface="Arial Narrow" pitchFamily="34" charset="0"/>
              </a:rPr>
              <a:t>Example</a:t>
            </a:r>
            <a:r>
              <a:rPr lang="en-US" sz="1400" dirty="0" smtClean="0">
                <a:solidFill>
                  <a:srgbClr val="FF0000"/>
                </a:solidFill>
                <a:latin typeface="Arial Narrow" pitchFamily="34" charset="0"/>
              </a:rPr>
              <a:t>:</a:t>
            </a:r>
            <a:r>
              <a:rPr lang="en-US" sz="1400" dirty="0" smtClean="0">
                <a:latin typeface="Arial Narrow" pitchFamily="34" charset="0"/>
              </a:rPr>
              <a:t> this female </a:t>
            </a:r>
            <a:r>
              <a:rPr lang="en-US" sz="1400" b="1" dirty="0" smtClean="0">
                <a:solidFill>
                  <a:srgbClr val="0070C0"/>
                </a:solidFill>
                <a:latin typeface="Arial Narrow" pitchFamily="34" charset="0"/>
              </a:rPr>
              <a:t>may choose to use her gigantic strength </a:t>
            </a:r>
            <a:r>
              <a:rPr lang="en-US" sz="1400" dirty="0" smtClean="0">
                <a:latin typeface="Arial Narrow" pitchFamily="34" charset="0"/>
              </a:rPr>
              <a:t>to</a:t>
            </a:r>
          </a:p>
          <a:p>
            <a:r>
              <a:rPr lang="en-US" sz="1400" dirty="0" smtClean="0">
                <a:latin typeface="Arial Narrow" pitchFamily="34" charset="0"/>
              </a:rPr>
              <a:t>seize and even rape the male she might choose.</a:t>
            </a:r>
          </a:p>
          <a:p>
            <a:r>
              <a:rPr lang="en-US" sz="1400" u="sng" dirty="0" smtClean="0">
                <a:solidFill>
                  <a:srgbClr val="FF0000"/>
                </a:solidFill>
                <a:latin typeface="Arial Narrow" pitchFamily="34" charset="0"/>
              </a:rPr>
              <a:t>Example</a:t>
            </a:r>
            <a:r>
              <a:rPr lang="en-US" sz="1400" dirty="0" smtClean="0">
                <a:solidFill>
                  <a:srgbClr val="FF0000"/>
                </a:solidFill>
                <a:latin typeface="Arial Narrow" pitchFamily="34" charset="0"/>
              </a:rPr>
              <a:t>: </a:t>
            </a:r>
            <a:r>
              <a:rPr lang="en-US" sz="1400" dirty="0" smtClean="0">
                <a:latin typeface="Arial Narrow" pitchFamily="34" charset="0"/>
              </a:rPr>
              <a:t>Victor is afraid of this female’s capacity to generate an entire race of similar creatures. </a:t>
            </a:r>
            <a:r>
              <a:rPr lang="en-US" sz="1400" dirty="0" smtClean="0">
                <a:solidFill>
                  <a:srgbClr val="0070C0"/>
                </a:solidFill>
                <a:latin typeface="Arial Narrow" pitchFamily="34" charset="0"/>
              </a:rPr>
              <a:t>A sexually liberated female would be Victor’s worst nightmare</a:t>
            </a:r>
            <a:r>
              <a:rPr lang="en-US" sz="1400" dirty="0" smtClean="0">
                <a:solidFill>
                  <a:srgbClr val="FF0000"/>
                </a:solidFill>
                <a:latin typeface="Arial Narrow" pitchFamily="34" charset="0"/>
              </a:rPr>
              <a:t>! </a:t>
            </a:r>
            <a:r>
              <a:rPr lang="en-US" sz="1400" dirty="0" smtClean="0">
                <a:latin typeface="Arial Narrow" pitchFamily="34" charset="0"/>
              </a:rPr>
              <a:t>She would defy the sexist notion that insists women be small, delicate, modest, passive, and sexually pleasing―but available only to their lawful husbands. </a:t>
            </a:r>
            <a:r>
              <a:rPr lang="en-US" sz="1400" b="1" dirty="0" smtClean="0">
                <a:solidFill>
                  <a:srgbClr val="FF0000"/>
                </a:solidFill>
                <a:latin typeface="Arial Narrow" pitchFamily="34" charset="0"/>
              </a:rPr>
              <a:t>“</a:t>
            </a:r>
            <a:r>
              <a:rPr lang="en-US" sz="1400" b="1" dirty="0" err="1" smtClean="0">
                <a:solidFill>
                  <a:srgbClr val="FF0000"/>
                </a:solidFill>
                <a:latin typeface="Arial Narrow" pitchFamily="34" charset="0"/>
              </a:rPr>
              <a:t>Safie</a:t>
            </a:r>
            <a:r>
              <a:rPr lang="en-US" sz="1400" b="1" dirty="0" smtClean="0">
                <a:solidFill>
                  <a:srgbClr val="FF0000"/>
                </a:solidFill>
                <a:latin typeface="Arial Narrow" pitchFamily="34" charset="0"/>
              </a:rPr>
              <a:t>”/</a:t>
            </a:r>
            <a:r>
              <a:rPr lang="en-US" sz="1400" b="1" dirty="0" smtClean="0">
                <a:solidFill>
                  <a:srgbClr val="0070C0"/>
                </a:solidFill>
                <a:latin typeface="Arial Narrow" pitchFamily="34" charset="0"/>
              </a:rPr>
              <a:t>example of a liberated female</a:t>
            </a:r>
            <a:r>
              <a:rPr lang="en-US" sz="1400" dirty="0" smtClean="0">
                <a:latin typeface="Arial Narrow" pitchFamily="34" charset="0"/>
              </a:rPr>
              <a:t>.</a:t>
            </a:r>
            <a:endParaRPr lang="en-US" sz="1400" dirty="0">
              <a:latin typeface="Arial Narrow"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1097</TotalTime>
  <Words>5428</Words>
  <Application>Microsoft Macintosh PowerPoint</Application>
  <PresentationFormat>On-screen Show (4:3)</PresentationFormat>
  <Paragraphs>436</Paragraphs>
  <Slides>14</Slides>
  <Notes>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Ellen</dc:creator>
  <cp:lastModifiedBy>Faculty</cp:lastModifiedBy>
  <cp:revision>222</cp:revision>
  <dcterms:created xsi:type="dcterms:W3CDTF">2014-03-03T19:23:09Z</dcterms:created>
  <dcterms:modified xsi:type="dcterms:W3CDTF">2014-03-11T16:21:59Z</dcterms:modified>
</cp:coreProperties>
</file>