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14"/>
  </p:notesMasterIdLst>
  <p:sldIdLst>
    <p:sldId id="256" r:id="rId2"/>
    <p:sldId id="257" r:id="rId3"/>
    <p:sldId id="258" r:id="rId4"/>
    <p:sldId id="269" r:id="rId5"/>
    <p:sldId id="259" r:id="rId6"/>
    <p:sldId id="260" r:id="rId7"/>
    <p:sldId id="261" r:id="rId8"/>
    <p:sldId id="264" r:id="rId9"/>
    <p:sldId id="268" r:id="rId10"/>
    <p:sldId id="263" r:id="rId11"/>
    <p:sldId id="270" r:id="rId12"/>
    <p:sldId id="26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4"/>
    <p:restoredTop sz="94665"/>
  </p:normalViewPr>
  <p:slideViewPr>
    <p:cSldViewPr snapToGrid="0" snapToObjects="1">
      <p:cViewPr>
        <p:scale>
          <a:sx n="99" d="100"/>
          <a:sy n="99" d="100"/>
        </p:scale>
        <p:origin x="648" y="3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668AC3-32CF-0644-818D-56D5D81CF5F3}" type="datetimeFigureOut">
              <a:rPr lang="en-US" smtClean="0"/>
              <a:t>10/20/18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C48D08-3D35-B040-982C-2F83E09ECFB1}" type="slidenum">
              <a:rPr lang="en-US" smtClean="0"/>
              <a:t>‹#›</a:t>
            </a:fld>
            <a:endParaRPr lang="en-US"/>
          </a:p>
        </p:txBody>
      </p:sp>
    </p:spTree>
    <p:extLst>
      <p:ext uri="{BB962C8B-B14F-4D97-AF65-F5344CB8AC3E}">
        <p14:creationId xmlns:p14="http://schemas.microsoft.com/office/powerpoint/2010/main" val="34175112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Autofit/>
          </a:bodyPr>
          <a:lstStyle/>
          <a:p>
            <a:pPr eaLnBrk="1" hangingPunct="1">
              <a:lnSpc>
                <a:spcPct val="110000"/>
              </a:lnSpc>
              <a:spcBef>
                <a:spcPct val="0"/>
              </a:spcBef>
            </a:pPr>
            <a:r>
              <a:rPr lang="en-US" sz="900" dirty="0" smtClean="0">
                <a:ea typeface="ＭＳ Ｐゴシック" pitchFamily="1" charset="-128"/>
              </a:rPr>
              <a:t>One of the conceptual leaps that students will need to make if they are to appreciate and enjoy Hawthorne’s fiction is to understand that he was not writing realistic fiction. Indeed, Hawthorne repeatedly told his readers that his longer works of fiction should not be considered </a:t>
            </a:r>
            <a:r>
              <a:rPr lang="en-US" sz="900" i="1" dirty="0" smtClean="0">
                <a:ea typeface="ＭＳ Ｐゴシック" pitchFamily="1" charset="-128"/>
              </a:rPr>
              <a:t>novels</a:t>
            </a:r>
            <a:r>
              <a:rPr lang="en-US" sz="900" dirty="0" smtClean="0">
                <a:ea typeface="ＭＳ Ｐゴシック" pitchFamily="1" charset="-128"/>
              </a:rPr>
              <a:t>, per se, but that they were better described as </a:t>
            </a:r>
            <a:r>
              <a:rPr lang="en-US" sz="900" i="1" dirty="0" smtClean="0">
                <a:ea typeface="ＭＳ Ｐゴシック" pitchFamily="1" charset="-128"/>
              </a:rPr>
              <a:t>romances</a:t>
            </a:r>
            <a:r>
              <a:rPr lang="en-US" sz="900" dirty="0" smtClean="0">
                <a:ea typeface="ＭＳ Ｐゴシック" pitchFamily="1" charset="-128"/>
              </a:rPr>
              <a:t>. In the prefaces to </a:t>
            </a:r>
            <a:r>
              <a:rPr lang="en-US" sz="900" i="1" dirty="0" smtClean="0">
                <a:ea typeface="ＭＳ Ｐゴシック" pitchFamily="1" charset="-128"/>
              </a:rPr>
              <a:t>The House of the Seven Gables</a:t>
            </a:r>
            <a:r>
              <a:rPr lang="en-US" sz="900" dirty="0" smtClean="0">
                <a:ea typeface="ＭＳ Ｐゴシック" pitchFamily="1" charset="-128"/>
              </a:rPr>
              <a:t> and </a:t>
            </a:r>
            <a:r>
              <a:rPr lang="en-US" sz="900" i="1" dirty="0" smtClean="0">
                <a:ea typeface="ＭＳ Ｐゴシック" pitchFamily="1" charset="-128"/>
              </a:rPr>
              <a:t>The </a:t>
            </a:r>
            <a:r>
              <a:rPr lang="en-US" sz="900" i="1" dirty="0" err="1" smtClean="0">
                <a:ea typeface="ＭＳ Ｐゴシック" pitchFamily="1" charset="-128"/>
              </a:rPr>
              <a:t>Blithedale</a:t>
            </a:r>
            <a:r>
              <a:rPr lang="en-US" sz="900" i="1" dirty="0" smtClean="0">
                <a:ea typeface="ＭＳ Ｐゴシック" pitchFamily="1" charset="-128"/>
              </a:rPr>
              <a:t> Romance</a:t>
            </a:r>
            <a:r>
              <a:rPr lang="en-US" sz="900" dirty="0" smtClean="0">
                <a:ea typeface="ＭＳ Ｐゴシック" pitchFamily="1" charset="-128"/>
              </a:rPr>
              <a:t>, Hawthorne offers some useful distinctions between the novel and the romance as fiction genres (see the quotations in the slide and the longer excerpts below). Take some time to discuss these distinctions with your students. Put up lists on the blackboard (or whiteboard) of characteristics of the romance and characteristics of the novel, and ask the students if these distinctions hold true for different kinds of films and television programs as well. What are the advantages of opting for romance over novel? What are the disadvantages? What does Hawthorne in particular hope to gain by embracing the romance genre?</a:t>
            </a:r>
          </a:p>
          <a:p>
            <a:pPr eaLnBrk="1" hangingPunct="1">
              <a:lnSpc>
                <a:spcPct val="110000"/>
              </a:lnSpc>
              <a:spcBef>
                <a:spcPct val="0"/>
              </a:spcBef>
            </a:pPr>
            <a:endParaRPr lang="en-US" sz="900" dirty="0" smtClean="0">
              <a:ea typeface="ＭＳ Ｐゴシック" pitchFamily="1" charset="-128"/>
            </a:endParaRPr>
          </a:p>
          <a:p>
            <a:pPr eaLnBrk="1" hangingPunct="1">
              <a:lnSpc>
                <a:spcPct val="110000"/>
              </a:lnSpc>
              <a:spcBef>
                <a:spcPct val="0"/>
              </a:spcBef>
            </a:pPr>
            <a:r>
              <a:rPr lang="en-US" sz="900" dirty="0" smtClean="0">
                <a:ea typeface="ＭＳ Ｐゴシック" pitchFamily="1" charset="-128"/>
              </a:rPr>
              <a:t>“When a writer calls his work a Romance . . . he wishes to claim a certain latitude, both as to its fashion and material, which he would not have felt himself entitled to assume, had he professed by writing a Novel. The [novel] is presumed to aim . . . the probable and ordinary course of man's experience. [Romance] . . . must rigidly subject itself to laws, and while it sins unpardonably so far as it may swerve aside from the truth of the human heart—has fairly a right to present that truth under circumstances, to a great extent, of the writer's own choosing or creation . . . The point of view in which this tale comes under the Romantic definition lies in the attempt to connect a bygone time with the very present that is flitting away from us” (preface to </a:t>
            </a:r>
            <a:r>
              <a:rPr lang="en-US" sz="900" i="1" dirty="0" smtClean="0">
                <a:ea typeface="ＭＳ Ｐゴシック" pitchFamily="1" charset="-128"/>
              </a:rPr>
              <a:t>The House of the Seven Gables</a:t>
            </a:r>
            <a:r>
              <a:rPr lang="en-US" sz="900" dirty="0" smtClean="0">
                <a:ea typeface="ＭＳ Ｐゴシック" pitchFamily="1" charset="-128"/>
              </a:rPr>
              <a:t>).</a:t>
            </a:r>
          </a:p>
          <a:p>
            <a:pPr eaLnBrk="1" hangingPunct="1">
              <a:lnSpc>
                <a:spcPct val="110000"/>
              </a:lnSpc>
              <a:spcBef>
                <a:spcPct val="0"/>
              </a:spcBef>
            </a:pPr>
            <a:endParaRPr lang="en-US" sz="900" dirty="0" smtClean="0">
              <a:ea typeface="ＭＳ Ｐゴシック" pitchFamily="1" charset="-128"/>
            </a:endParaRPr>
          </a:p>
          <a:p>
            <a:pPr eaLnBrk="1" hangingPunct="1">
              <a:lnSpc>
                <a:spcPct val="110000"/>
              </a:lnSpc>
              <a:spcBef>
                <a:spcPct val="0"/>
              </a:spcBef>
            </a:pPr>
            <a:r>
              <a:rPr lang="en-US" sz="900" dirty="0" smtClean="0">
                <a:ea typeface="ＭＳ Ｐゴシック" pitchFamily="1" charset="-128"/>
              </a:rPr>
              <a:t>“In the old countries, with which Fiction has long been conversant, a certain conventional privilege seems to be awarded to the romancer; his work is not put exactly side by side with nature; and he is allowed a license with regard to every-day Probability, in view of the improved effects which he is bound to produce thereby. Among ourselves, on the contrary, there is as yet no such Faery Land, so like the real world, that, in a suitable remoteness, one cannot well tell the difference, but with an atmosphere of strange enchantment, beheld through which the inhabitants have a propriety of their own. This atmosphere is what the American romancer needs” (preface to </a:t>
            </a:r>
            <a:r>
              <a:rPr lang="en-US" sz="900" i="1" dirty="0" smtClean="0">
                <a:ea typeface="ＭＳ Ｐゴシック" pitchFamily="1" charset="-128"/>
              </a:rPr>
              <a:t>The </a:t>
            </a:r>
            <a:r>
              <a:rPr lang="en-US" sz="900" i="1" dirty="0" err="1" smtClean="0">
                <a:ea typeface="ＭＳ Ｐゴシック" pitchFamily="1" charset="-128"/>
              </a:rPr>
              <a:t>Blithedale</a:t>
            </a:r>
            <a:r>
              <a:rPr lang="en-US" sz="900" i="1" dirty="0" smtClean="0">
                <a:ea typeface="ＭＳ Ｐゴシック" pitchFamily="1" charset="-128"/>
              </a:rPr>
              <a:t> Romance</a:t>
            </a:r>
            <a:r>
              <a:rPr lang="en-US" sz="900" dirty="0" smtClean="0">
                <a:ea typeface="ＭＳ Ｐゴシック" pitchFamily="1" charset="-128"/>
              </a:rPr>
              <a:t>).</a:t>
            </a:r>
          </a:p>
        </p:txBody>
      </p:sp>
      <p:sp>
        <p:nvSpPr>
          <p:cNvPr id="21508"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fld id="{7DC8D58F-5E7E-4442-B530-ABDB5182A1F2}" type="slidenum">
              <a:rPr lang="en-US" sz="1200">
                <a:latin typeface="Calibri" pitchFamily="1" charset="0"/>
              </a:rPr>
              <a:pPr eaLnBrk="1" hangingPunct="1"/>
              <a:t>7</a:t>
            </a:fld>
            <a:endParaRPr lang="en-US" sz="1200">
              <a:latin typeface="Calibri" pitchFamily="1" charset="0"/>
            </a:endParaRPr>
          </a:p>
        </p:txBody>
      </p:sp>
    </p:spTree>
    <p:extLst>
      <p:ext uri="{BB962C8B-B14F-4D97-AF65-F5344CB8AC3E}">
        <p14:creationId xmlns:p14="http://schemas.microsoft.com/office/powerpoint/2010/main" val="924880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Exotic location, ruins of ancient civilization, sublime scene dwarfs human scale, idealized (no trash or modern intrusions)</a:t>
            </a:r>
            <a:endParaRPr lang="en-US" dirty="0"/>
          </a:p>
        </p:txBody>
      </p:sp>
      <p:sp>
        <p:nvSpPr>
          <p:cNvPr id="4" name="Slide Number Placeholder 3"/>
          <p:cNvSpPr>
            <a:spLocks noGrp="1"/>
          </p:cNvSpPr>
          <p:nvPr>
            <p:ph type="sldNum" sz="quarter" idx="10"/>
          </p:nvPr>
        </p:nvSpPr>
        <p:spPr/>
        <p:txBody>
          <a:bodyPr/>
          <a:lstStyle/>
          <a:p>
            <a:fld id="{DCC48D08-3D35-B040-982C-2F83E09ECFB1}" type="slidenum">
              <a:rPr lang="en-US" smtClean="0"/>
              <a:t>8</a:t>
            </a:fld>
            <a:endParaRPr lang="en-US"/>
          </a:p>
        </p:txBody>
      </p:sp>
    </p:spTree>
    <p:extLst>
      <p:ext uri="{BB962C8B-B14F-4D97-AF65-F5344CB8AC3E}">
        <p14:creationId xmlns:p14="http://schemas.microsoft.com/office/powerpoint/2010/main" val="2976117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Saturday, October 20, 2018</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t>Saturday, October 20, 2018</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Saturday, October 20, 2018</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t>Saturday, October 20, 2018</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Saturday, October 20, 2018</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Saturday, October 20, 2018</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Saturday, October 20, 2018</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t>Saturday, October 20, 2018</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Saturday, October 20, 2018</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Saturday, October 20, 2018</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Saturday, October 20, 2018</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Saturday, October 20, 2018</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2066925"/>
          </a:xfrm>
        </p:spPr>
        <p:txBody>
          <a:bodyPr/>
          <a:lstStyle/>
          <a:p>
            <a:r>
              <a:rPr lang="en-US" dirty="0" smtClean="0"/>
              <a:t>Hawthorne Intro</a:t>
            </a:r>
            <a:endParaRPr lang="en-US" dirty="0"/>
          </a:p>
        </p:txBody>
      </p:sp>
      <p:sp>
        <p:nvSpPr>
          <p:cNvPr id="3" name="Subtitle 2"/>
          <p:cNvSpPr>
            <a:spLocks noGrp="1"/>
          </p:cNvSpPr>
          <p:nvPr>
            <p:ph type="subTitle" idx="1"/>
          </p:nvPr>
        </p:nvSpPr>
        <p:spPr>
          <a:xfrm>
            <a:off x="685800" y="3730625"/>
            <a:ext cx="5257800" cy="2667000"/>
          </a:xfrm>
        </p:spPr>
        <p:txBody>
          <a:bodyPr/>
          <a:lstStyle/>
          <a:p>
            <a:r>
              <a:rPr lang="en-US" dirty="0" smtClean="0"/>
              <a:t>Puritans, literary romanticism and </a:t>
            </a:r>
            <a:r>
              <a:rPr lang="en-US" dirty="0" smtClean="0"/>
              <a:t>the stories</a:t>
            </a:r>
            <a:endParaRPr lang="en-US" dirty="0" smtClean="0"/>
          </a:p>
          <a:p>
            <a:endParaRPr lang="en-US" i="1" dirty="0"/>
          </a:p>
        </p:txBody>
      </p:sp>
      <p:pic>
        <p:nvPicPr>
          <p:cNvPr id="7" name="Picture 6"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3644900"/>
            <a:ext cx="2743200" cy="2959100"/>
          </a:xfrm>
          <a:prstGeom prst="rect">
            <a:avLst/>
          </a:prstGeom>
        </p:spPr>
      </p:pic>
    </p:spTree>
    <p:extLst>
      <p:ext uri="{BB962C8B-B14F-4D97-AF65-F5344CB8AC3E}">
        <p14:creationId xmlns:p14="http://schemas.microsoft.com/office/powerpoint/2010/main" val="1340599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399"/>
            <a:ext cx="8229600" cy="1450975"/>
          </a:xfrm>
        </p:spPr>
        <p:txBody>
          <a:bodyPr>
            <a:normAutofit fontScale="90000"/>
          </a:bodyPr>
          <a:lstStyle/>
          <a:p>
            <a:r>
              <a:rPr lang="en-US" dirty="0" smtClean="0"/>
              <a:t>Many of the conventional ideas about romance are not accurate descriptions of literary romanticism. </a:t>
            </a:r>
            <a:endParaRPr lang="en-US" dirty="0"/>
          </a:p>
        </p:txBody>
      </p:sp>
      <p:sp>
        <p:nvSpPr>
          <p:cNvPr id="3" name="Content Placeholder 2"/>
          <p:cNvSpPr>
            <a:spLocks noGrp="1"/>
          </p:cNvSpPr>
          <p:nvPr>
            <p:ph idx="1"/>
          </p:nvPr>
        </p:nvSpPr>
        <p:spPr>
          <a:xfrm>
            <a:off x="457200" y="2143124"/>
            <a:ext cx="8229600" cy="4333875"/>
          </a:xfrm>
        </p:spPr>
        <p:txBody>
          <a:bodyPr/>
          <a:lstStyle/>
          <a:p>
            <a:r>
              <a:rPr lang="en-US" dirty="0" smtClean="0"/>
              <a:t>Doesn’t have to include a love story</a:t>
            </a:r>
          </a:p>
          <a:p>
            <a:r>
              <a:rPr lang="en-US" dirty="0" smtClean="0"/>
              <a:t>Not “mushy” or emotional in a Hallmark card sense</a:t>
            </a:r>
          </a:p>
          <a:p>
            <a:r>
              <a:rPr lang="en-US" dirty="0" smtClean="0"/>
              <a:t>Women not always pure; men not always strong</a:t>
            </a:r>
          </a:p>
          <a:p>
            <a:pPr lvl="1"/>
            <a:r>
              <a:rPr lang="en-US" dirty="0" smtClean="0"/>
              <a:t>Other romantic </a:t>
            </a:r>
            <a:r>
              <a:rPr lang="en-US" dirty="0" err="1" smtClean="0"/>
              <a:t>cliches</a:t>
            </a:r>
            <a:r>
              <a:rPr lang="en-US" dirty="0" smtClean="0"/>
              <a:t> you want to bring up?	</a:t>
            </a:r>
          </a:p>
          <a:p>
            <a:endParaRPr lang="en-US" dirty="0" smtClean="0"/>
          </a:p>
          <a:p>
            <a:endParaRPr lang="en-US" dirty="0"/>
          </a:p>
        </p:txBody>
      </p:sp>
      <p:pic>
        <p:nvPicPr>
          <p:cNvPr id="4" name="Picture 3" descr="images-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779" y="3986991"/>
            <a:ext cx="5359983" cy="1975495"/>
          </a:xfrm>
          <a:prstGeom prst="rect">
            <a:avLst/>
          </a:prstGeom>
        </p:spPr>
      </p:pic>
    </p:spTree>
    <p:extLst>
      <p:ext uri="{BB962C8B-B14F-4D97-AF65-F5344CB8AC3E}">
        <p14:creationId xmlns:p14="http://schemas.microsoft.com/office/powerpoint/2010/main" val="88998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Birthmark” </a:t>
            </a:r>
            <a:br>
              <a:rPr lang="en-US" dirty="0" smtClean="0"/>
            </a:br>
            <a:r>
              <a:rPr lang="en-US" dirty="0" smtClean="0"/>
              <a:t>What Marks it as Literary Romanticism</a:t>
            </a:r>
            <a:endParaRPr lang="en-US" dirty="0"/>
          </a:p>
        </p:txBody>
      </p:sp>
      <p:sp>
        <p:nvSpPr>
          <p:cNvPr id="3" name="Content Placeholder 2"/>
          <p:cNvSpPr>
            <a:spLocks noGrp="1"/>
          </p:cNvSpPr>
          <p:nvPr>
            <p:ph idx="1"/>
          </p:nvPr>
        </p:nvSpPr>
        <p:spPr/>
        <p:txBody>
          <a:bodyPr>
            <a:normAutofit/>
          </a:bodyPr>
          <a:lstStyle/>
          <a:p>
            <a:r>
              <a:rPr lang="en-US" dirty="0" smtClean="0"/>
              <a:t>Romantic Hero</a:t>
            </a:r>
          </a:p>
          <a:p>
            <a:pPr lvl="1"/>
            <a:r>
              <a:rPr lang="en-US" dirty="0" smtClean="0"/>
              <a:t>Aylmer: aristocratic, learned, sensitive, “spiritual”</a:t>
            </a:r>
          </a:p>
          <a:p>
            <a:pPr lvl="1"/>
            <a:r>
              <a:rPr lang="en-US" dirty="0" smtClean="0"/>
              <a:t>His quest is make his wife as perfect physically as she is spiritually</a:t>
            </a:r>
          </a:p>
          <a:p>
            <a:pPr lvl="2"/>
            <a:r>
              <a:rPr lang="en-US" dirty="0" smtClean="0"/>
              <a:t>(what could go wrong?)</a:t>
            </a:r>
          </a:p>
          <a:p>
            <a:r>
              <a:rPr lang="en-US" dirty="0" smtClean="0"/>
              <a:t>Setting</a:t>
            </a:r>
          </a:p>
          <a:p>
            <a:pPr lvl="1"/>
            <a:r>
              <a:rPr lang="en-US" dirty="0" smtClean="0"/>
              <a:t>Isolated laboratory section of the house where they are cut off from even the light of the sun</a:t>
            </a:r>
          </a:p>
          <a:p>
            <a:pPr lvl="1"/>
            <a:r>
              <a:rPr lang="en-US" dirty="0" smtClean="0"/>
              <a:t>Set about 75 years earlier, so not a terribly far off time, but the place is almost another world</a:t>
            </a:r>
          </a:p>
          <a:p>
            <a:r>
              <a:rPr lang="en-US" dirty="0" smtClean="0"/>
              <a:t>Plot</a:t>
            </a:r>
          </a:p>
          <a:p>
            <a:pPr lvl="1"/>
            <a:r>
              <a:rPr lang="en-US" dirty="0" smtClean="0"/>
              <a:t>Supernatural hand-shaped birthmark on her cheek exerts an influence far beyond the physical</a:t>
            </a:r>
          </a:p>
          <a:p>
            <a:r>
              <a:rPr lang="en-US" dirty="0" smtClean="0"/>
              <a:t>Skepticism of a purely “scientific” perspective on life</a:t>
            </a:r>
          </a:p>
          <a:p>
            <a:pPr lvl="2"/>
            <a:endParaRPr lang="en-US" dirty="0"/>
          </a:p>
        </p:txBody>
      </p:sp>
    </p:spTree>
    <p:extLst>
      <p:ext uri="{BB962C8B-B14F-4D97-AF65-F5344CB8AC3E}">
        <p14:creationId xmlns:p14="http://schemas.microsoft.com/office/powerpoint/2010/main" val="1043627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a:t>
            </a:r>
            <a:r>
              <a:rPr lang="en-US" dirty="0" smtClean="0"/>
              <a:t>Hawthorne’s work important</a:t>
            </a:r>
            <a:r>
              <a:rPr lang="en-US" dirty="0"/>
              <a:t>? </a:t>
            </a:r>
          </a:p>
        </p:txBody>
      </p:sp>
      <p:sp>
        <p:nvSpPr>
          <p:cNvPr id="3" name="Content Placeholder 2"/>
          <p:cNvSpPr>
            <a:spLocks noGrp="1"/>
          </p:cNvSpPr>
          <p:nvPr>
            <p:ph idx="1"/>
          </p:nvPr>
        </p:nvSpPr>
        <p:spPr/>
        <p:txBody>
          <a:bodyPr/>
          <a:lstStyle/>
          <a:p>
            <a:r>
              <a:rPr lang="en-US" dirty="0" smtClean="0"/>
              <a:t>What it shows us about </a:t>
            </a:r>
            <a:r>
              <a:rPr lang="en-US" dirty="0" smtClean="0"/>
              <a:t>attitudes toward spiritual life and religion in 1845</a:t>
            </a:r>
          </a:p>
          <a:p>
            <a:r>
              <a:rPr lang="en-US" dirty="0"/>
              <a:t>What it shows us about an emerging critique of women’s subordination</a:t>
            </a:r>
          </a:p>
          <a:p>
            <a:r>
              <a:rPr lang="en-US" dirty="0" smtClean="0"/>
              <a:t>What </a:t>
            </a:r>
            <a:r>
              <a:rPr lang="en-US" dirty="0" smtClean="0"/>
              <a:t>it shows us about </a:t>
            </a:r>
            <a:r>
              <a:rPr lang="en-US" dirty="0" smtClean="0"/>
              <a:t>U.S</a:t>
            </a:r>
            <a:r>
              <a:rPr lang="en-US" dirty="0" smtClean="0"/>
              <a:t>. history</a:t>
            </a:r>
            <a:r>
              <a:rPr lang="en-US" dirty="0"/>
              <a:t> </a:t>
            </a:r>
            <a:r>
              <a:rPr lang="en-US" dirty="0" smtClean="0"/>
              <a:t>&amp; national identity</a:t>
            </a:r>
          </a:p>
          <a:p>
            <a:r>
              <a:rPr lang="en-US" dirty="0" smtClean="0"/>
              <a:t>What it shows us about the psychology of </a:t>
            </a:r>
            <a:r>
              <a:rPr lang="en-US" dirty="0" smtClean="0"/>
              <a:t>desire, repression and control</a:t>
            </a:r>
          </a:p>
          <a:p>
            <a:r>
              <a:rPr lang="en-US" dirty="0" smtClean="0"/>
              <a:t>What it shows us about an emerging skepticism of science and rationalism</a:t>
            </a:r>
          </a:p>
          <a:p>
            <a:pPr marL="0" indent="0">
              <a:buNone/>
            </a:pPr>
            <a:endParaRPr lang="en-US" dirty="0"/>
          </a:p>
        </p:txBody>
      </p:sp>
    </p:spTree>
    <p:extLst>
      <p:ext uri="{BB962C8B-B14F-4D97-AF65-F5344CB8AC3E}">
        <p14:creationId xmlns:p14="http://schemas.microsoft.com/office/powerpoint/2010/main" val="1193942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Questions I’ll try to address:</a:t>
            </a:r>
            <a:br>
              <a:rPr lang="en-US" dirty="0"/>
            </a:br>
            <a:endParaRPr lang="en-US" dirty="0"/>
          </a:p>
        </p:txBody>
      </p:sp>
      <p:sp>
        <p:nvSpPr>
          <p:cNvPr id="3" name="Content Placeholder 2"/>
          <p:cNvSpPr>
            <a:spLocks noGrp="1"/>
          </p:cNvSpPr>
          <p:nvPr>
            <p:ph idx="1"/>
          </p:nvPr>
        </p:nvSpPr>
        <p:spPr/>
        <p:txBody>
          <a:bodyPr/>
          <a:lstStyle/>
          <a:p>
            <a:pPr lvl="0"/>
            <a:r>
              <a:rPr lang="en-US" dirty="0" smtClean="0"/>
              <a:t>What do these texts </a:t>
            </a:r>
            <a:r>
              <a:rPr lang="en-US" dirty="0"/>
              <a:t>show us about the Puritan </a:t>
            </a:r>
            <a:r>
              <a:rPr lang="en-US" dirty="0" smtClean="0"/>
              <a:t>legacy and Hawthorne’s time?</a:t>
            </a:r>
            <a:endParaRPr lang="en-US" dirty="0"/>
          </a:p>
          <a:p>
            <a:pPr lvl="0"/>
            <a:r>
              <a:rPr lang="en-US" dirty="0"/>
              <a:t>What in his life, context, influences might have brought him to this material?</a:t>
            </a:r>
          </a:p>
          <a:p>
            <a:pPr lvl="0"/>
            <a:r>
              <a:rPr lang="en-US" dirty="0" smtClean="0"/>
              <a:t>What </a:t>
            </a:r>
            <a:r>
              <a:rPr lang="en-US" dirty="0"/>
              <a:t>manner of </a:t>
            </a:r>
            <a:r>
              <a:rPr lang="en-US" dirty="0" smtClean="0"/>
              <a:t>stories are these</a:t>
            </a:r>
            <a:r>
              <a:rPr lang="en-US" dirty="0" smtClean="0"/>
              <a:t>?</a:t>
            </a:r>
            <a:endParaRPr lang="en-US" dirty="0"/>
          </a:p>
          <a:p>
            <a:pPr lvl="0"/>
            <a:r>
              <a:rPr lang="en-US" dirty="0"/>
              <a:t>Why </a:t>
            </a:r>
            <a:r>
              <a:rPr lang="en-US" dirty="0" smtClean="0"/>
              <a:t>are they</a:t>
            </a:r>
            <a:r>
              <a:rPr lang="en-US" dirty="0" smtClean="0"/>
              <a:t> </a:t>
            </a:r>
            <a:r>
              <a:rPr lang="en-US" dirty="0"/>
              <a:t>important?</a:t>
            </a:r>
          </a:p>
          <a:p>
            <a:endParaRPr lang="en-US" dirty="0"/>
          </a:p>
        </p:txBody>
      </p:sp>
    </p:spTree>
    <p:extLst>
      <p:ext uri="{BB962C8B-B14F-4D97-AF65-F5344CB8AC3E}">
        <p14:creationId xmlns:p14="http://schemas.microsoft.com/office/powerpoint/2010/main" val="1760695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5775"/>
            <a:ext cx="8229600" cy="990600"/>
          </a:xfrm>
        </p:spPr>
        <p:txBody>
          <a:bodyPr/>
          <a:lstStyle/>
          <a:p>
            <a:r>
              <a:rPr lang="en-US" dirty="0" smtClean="0"/>
              <a:t>Hawthorne connects us to the past</a:t>
            </a:r>
            <a:endParaRPr lang="en-US" dirty="0"/>
          </a:p>
        </p:txBody>
      </p:sp>
      <p:sp>
        <p:nvSpPr>
          <p:cNvPr id="3" name="Content Placeholder 2"/>
          <p:cNvSpPr>
            <a:spLocks noGrp="1"/>
          </p:cNvSpPr>
          <p:nvPr>
            <p:ph idx="1"/>
          </p:nvPr>
        </p:nvSpPr>
        <p:spPr/>
        <p:txBody>
          <a:bodyPr/>
          <a:lstStyle/>
          <a:p>
            <a:r>
              <a:rPr lang="en-US" dirty="0" smtClean="0"/>
              <a:t>From Puritans &amp; Great Awakening (1650 &amp; 1750) to 1850</a:t>
            </a:r>
          </a:p>
          <a:p>
            <a:pPr lvl="1"/>
            <a:r>
              <a:rPr lang="en-US" dirty="0" smtClean="0"/>
              <a:t>Different literary styles and historical context</a:t>
            </a:r>
          </a:p>
          <a:p>
            <a:r>
              <a:rPr lang="en-US" dirty="0"/>
              <a:t>We </a:t>
            </a:r>
            <a:r>
              <a:rPr lang="en-US" dirty="0" smtClean="0"/>
              <a:t>spent 3 weeks </a:t>
            </a:r>
            <a:r>
              <a:rPr lang="en-US" dirty="0" smtClean="0"/>
              <a:t>trying </a:t>
            </a:r>
            <a:r>
              <a:rPr lang="en-US" dirty="0"/>
              <a:t>to figure out how the early </a:t>
            </a:r>
            <a:r>
              <a:rPr lang="en-US" dirty="0" smtClean="0"/>
              <a:t>American, </a:t>
            </a:r>
            <a:r>
              <a:rPr lang="en-US" dirty="0"/>
              <a:t>including Puritans </a:t>
            </a:r>
            <a:r>
              <a:rPr lang="en-US" dirty="0" smtClean="0"/>
              <a:t>are </a:t>
            </a:r>
            <a:r>
              <a:rPr lang="en-US" dirty="0"/>
              <a:t>relevant to us now and what they have to tell us.  </a:t>
            </a:r>
            <a:endParaRPr lang="en-US" dirty="0" smtClean="0"/>
          </a:p>
          <a:p>
            <a:pPr lvl="1"/>
            <a:r>
              <a:rPr lang="en-US" dirty="0" smtClean="0"/>
              <a:t>Hawthorne is trying to answer the same questions.  </a:t>
            </a:r>
            <a:endParaRPr lang="en-US" dirty="0"/>
          </a:p>
          <a:p>
            <a:r>
              <a:rPr lang="en-US" dirty="0"/>
              <a:t>He humanizes and gives a complex interior life to them in more modern language.</a:t>
            </a:r>
          </a:p>
          <a:p>
            <a:pPr lvl="2"/>
            <a:r>
              <a:rPr lang="en-US" dirty="0"/>
              <a:t>It’s an opportunity to imagine </a:t>
            </a:r>
            <a:r>
              <a:rPr lang="en-US" dirty="0"/>
              <a:t>P</a:t>
            </a:r>
            <a:r>
              <a:rPr lang="en-US" dirty="0" smtClean="0"/>
              <a:t>uritans more fully</a:t>
            </a:r>
            <a:endParaRPr lang="en-US" dirty="0"/>
          </a:p>
          <a:p>
            <a:endParaRPr lang="en-US" dirty="0"/>
          </a:p>
        </p:txBody>
      </p:sp>
      <p:pic>
        <p:nvPicPr>
          <p:cNvPr id="4" name="Picture 3" descr="images-1.jpg"/>
          <p:cNvPicPr>
            <a:picLocks noChangeAspect="1"/>
          </p:cNvPicPr>
          <p:nvPr/>
        </p:nvPicPr>
        <p:blipFill>
          <a:blip r:embed="rId2">
            <a:alphaModFix amt="18000"/>
            <a:extLst>
              <a:ext uri="{28A0092B-C50C-407E-A947-70E740481C1C}">
                <a14:useLocalDpi xmlns:a14="http://schemas.microsoft.com/office/drawing/2010/main" val="0"/>
              </a:ext>
            </a:extLst>
          </a:blip>
          <a:stretch>
            <a:fillRect/>
          </a:stretch>
        </p:blipFill>
        <p:spPr>
          <a:xfrm>
            <a:off x="128788" y="1600200"/>
            <a:ext cx="8692116" cy="5120014"/>
          </a:xfrm>
          <a:prstGeom prst="rect">
            <a:avLst/>
          </a:prstGeom>
        </p:spPr>
      </p:pic>
    </p:spTree>
    <p:extLst>
      <p:ext uri="{BB962C8B-B14F-4D97-AF65-F5344CB8AC3E}">
        <p14:creationId xmlns:p14="http://schemas.microsoft.com/office/powerpoint/2010/main" val="131052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Minister’s Black Veil”</a:t>
            </a:r>
            <a:endParaRPr lang="en-US" dirty="0"/>
          </a:p>
        </p:txBody>
      </p:sp>
      <p:sp>
        <p:nvSpPr>
          <p:cNvPr id="3" name="Content Placeholder 2"/>
          <p:cNvSpPr>
            <a:spLocks noGrp="1"/>
          </p:cNvSpPr>
          <p:nvPr>
            <p:ph idx="1"/>
          </p:nvPr>
        </p:nvSpPr>
        <p:spPr/>
        <p:txBody>
          <a:bodyPr/>
          <a:lstStyle/>
          <a:p>
            <a:r>
              <a:rPr lang="en-US" dirty="0" smtClean="0"/>
              <a:t>Set in 1735 (approx.), so 100 years after early Puritan settlement</a:t>
            </a:r>
          </a:p>
          <a:p>
            <a:r>
              <a:rPr lang="en-US" dirty="0" smtClean="0"/>
              <a:t>But looks back because Mr. Hooper makes everyone into Puritans again:</a:t>
            </a:r>
          </a:p>
          <a:p>
            <a:pPr lvl="1"/>
            <a:r>
              <a:rPr lang="en-US" dirty="0" smtClean="0"/>
              <a:t>Hooper “wrought so deep an impression that the legislative measures of that year were characterized by all the gloom and piety of our earliest ancestral sway” (692).</a:t>
            </a:r>
          </a:p>
          <a:p>
            <a:r>
              <a:rPr lang="en-US" dirty="0" smtClean="0"/>
              <a:t>What does his fate communicate about our Puritan legacy? (what happens if we are like Puritans?)</a:t>
            </a:r>
          </a:p>
          <a:p>
            <a:pPr lvl="1"/>
            <a:r>
              <a:rPr lang="en-US" dirty="0" smtClean="0"/>
              <a:t>What does it reveal about the community that they are so mean to him unless they are dying or in trouble?</a:t>
            </a:r>
            <a:r>
              <a:rPr lang="en-US" dirty="0"/>
              <a:t> </a:t>
            </a:r>
            <a:endParaRPr lang="en-US" dirty="0" smtClean="0"/>
          </a:p>
          <a:p>
            <a:pPr lvl="1"/>
            <a:r>
              <a:rPr lang="en-US" dirty="0" smtClean="0"/>
              <a:t>Why </a:t>
            </a:r>
            <a:r>
              <a:rPr lang="en-US" dirty="0"/>
              <a:t>is it “awful” that he rotted in his grave wearing a veil</a:t>
            </a:r>
            <a:r>
              <a:rPr lang="en-US" dirty="0" smtClean="0"/>
              <a:t>?</a:t>
            </a:r>
          </a:p>
          <a:p>
            <a:pPr lvl="1"/>
            <a:r>
              <a:rPr lang="en-US" dirty="0" smtClean="0"/>
              <a:t>What does the veil symbolize?</a:t>
            </a:r>
            <a:endParaRPr lang="en-US" dirty="0"/>
          </a:p>
          <a:p>
            <a:pPr lvl="1"/>
            <a:endParaRPr lang="en-US" dirty="0" smtClean="0"/>
          </a:p>
        </p:txBody>
      </p:sp>
    </p:spTree>
    <p:extLst>
      <p:ext uri="{BB962C8B-B14F-4D97-AF65-F5344CB8AC3E}">
        <p14:creationId xmlns:p14="http://schemas.microsoft.com/office/powerpoint/2010/main" val="1400535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t>What in his life, context, </a:t>
            </a:r>
            <a:r>
              <a:rPr lang="en-US" dirty="0" smtClean="0"/>
              <a:t>or influences </a:t>
            </a:r>
            <a:r>
              <a:rPr lang="en-US" dirty="0"/>
              <a:t>might have brought him to this material</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a:t>Hawthorne was born in Salem, Massachusetts </a:t>
            </a:r>
          </a:p>
          <a:p>
            <a:pPr lvl="1"/>
            <a:r>
              <a:rPr lang="en-US" dirty="0"/>
              <a:t>The original name of the family was </a:t>
            </a:r>
            <a:r>
              <a:rPr lang="en-US" dirty="0" err="1"/>
              <a:t>Hathorne</a:t>
            </a:r>
            <a:r>
              <a:rPr lang="en-US" dirty="0" smtClean="0"/>
              <a:t>,</a:t>
            </a:r>
          </a:p>
          <a:p>
            <a:pPr lvl="1"/>
            <a:r>
              <a:rPr lang="en-US" dirty="0" smtClean="0"/>
              <a:t> </a:t>
            </a:r>
            <a:r>
              <a:rPr lang="en-US" dirty="0"/>
              <a:t>They included John </a:t>
            </a:r>
            <a:r>
              <a:rPr lang="en-US" dirty="0" err="1"/>
              <a:t>Hathorne</a:t>
            </a:r>
            <a:r>
              <a:rPr lang="en-US" dirty="0"/>
              <a:t>, a prominent judge in the Salem witch trials of 1692-3. </a:t>
            </a:r>
            <a:endParaRPr lang="en-US" dirty="0" smtClean="0"/>
          </a:p>
          <a:p>
            <a:pPr lvl="2"/>
            <a:r>
              <a:rPr lang="en-US" dirty="0" smtClean="0"/>
              <a:t>Nathaniel added a 'w' to the name to distance himself </a:t>
            </a:r>
            <a:r>
              <a:rPr lang="en-US" dirty="0" smtClean="0"/>
              <a:t>a little from </a:t>
            </a:r>
            <a:r>
              <a:rPr lang="en-US" dirty="0" smtClean="0"/>
              <a:t>his ancestors &amp; their story</a:t>
            </a:r>
          </a:p>
          <a:p>
            <a:pPr lvl="2"/>
            <a:r>
              <a:rPr lang="en-US" dirty="0" smtClean="0"/>
              <a:t>The </a:t>
            </a:r>
            <a:r>
              <a:rPr lang="en-US" b="1" dirty="0" err="1"/>
              <a:t>Hathorne</a:t>
            </a:r>
            <a:r>
              <a:rPr lang="en-US" dirty="0"/>
              <a:t> legacy was one of strict </a:t>
            </a:r>
            <a:r>
              <a:rPr lang="en-US" dirty="0" smtClean="0"/>
              <a:t>Puritanism</a:t>
            </a:r>
          </a:p>
          <a:p>
            <a:pPr lvl="1"/>
            <a:r>
              <a:rPr lang="en-US" dirty="0" smtClean="0"/>
              <a:t>Strongest influences in his life are female</a:t>
            </a:r>
          </a:p>
          <a:p>
            <a:pPr lvl="2"/>
            <a:r>
              <a:rPr lang="en-US" dirty="0" smtClean="0"/>
              <a:t>When </a:t>
            </a:r>
            <a:r>
              <a:rPr lang="en-US" dirty="0"/>
              <a:t>Hawthorne was four his father, a sea-captain, died of yellow fever in Suriname and Hawthorne's upbringing was left up to his mother.</a:t>
            </a:r>
          </a:p>
          <a:p>
            <a:pPr lvl="2"/>
            <a:r>
              <a:rPr lang="en-US" dirty="0" smtClean="0"/>
              <a:t>Strong women in his life: Mom, Margaret </a:t>
            </a:r>
            <a:r>
              <a:rPr lang="en-US" dirty="0"/>
              <a:t>Fuller (feminist writer), Elizabeth Peabody (education reformer)</a:t>
            </a:r>
          </a:p>
          <a:p>
            <a:pPr lvl="3"/>
            <a:r>
              <a:rPr lang="en-US" dirty="0"/>
              <a:t>Hester </a:t>
            </a:r>
            <a:r>
              <a:rPr lang="en-US" dirty="0" smtClean="0"/>
              <a:t>Prynne, the heroine of the </a:t>
            </a:r>
            <a:r>
              <a:rPr lang="en-US" i="1" dirty="0" smtClean="0"/>
              <a:t>Scarlett Letter </a:t>
            </a:r>
            <a:r>
              <a:rPr lang="en-US" dirty="0"/>
              <a:t>is independent like </a:t>
            </a:r>
            <a:r>
              <a:rPr lang="en-US" dirty="0" smtClean="0"/>
              <a:t>them</a:t>
            </a:r>
            <a:endParaRPr lang="en-US" dirty="0"/>
          </a:p>
          <a:p>
            <a:endParaRPr lang="en-US" dirty="0"/>
          </a:p>
        </p:txBody>
      </p:sp>
    </p:spTree>
    <p:extLst>
      <p:ext uri="{BB962C8B-B14F-4D97-AF65-F5344CB8AC3E}">
        <p14:creationId xmlns:p14="http://schemas.microsoft.com/office/powerpoint/2010/main" val="3950746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Hawthorne prefers </a:t>
            </a:r>
            <a:r>
              <a:rPr lang="en-US" b="1" dirty="0" smtClean="0"/>
              <a:t>romance</a:t>
            </a:r>
            <a:r>
              <a:rPr lang="en-US" dirty="0" smtClean="0"/>
              <a:t> as a genre</a:t>
            </a:r>
            <a:endParaRPr lang="en-US" dirty="0"/>
          </a:p>
        </p:txBody>
      </p:sp>
      <p:sp>
        <p:nvSpPr>
          <p:cNvPr id="3" name="Content Placeholder 2"/>
          <p:cNvSpPr>
            <a:spLocks noGrp="1"/>
          </p:cNvSpPr>
          <p:nvPr>
            <p:ph idx="1"/>
          </p:nvPr>
        </p:nvSpPr>
        <p:spPr>
          <a:xfrm>
            <a:off x="457200" y="1352282"/>
            <a:ext cx="8364828" cy="5318974"/>
          </a:xfrm>
        </p:spPr>
        <p:txBody>
          <a:bodyPr>
            <a:normAutofit lnSpcReduction="10000"/>
          </a:bodyPr>
          <a:lstStyle/>
          <a:p>
            <a:r>
              <a:rPr lang="en-US" dirty="0" smtClean="0"/>
              <a:t>Romanticism </a:t>
            </a:r>
            <a:r>
              <a:rPr lang="en-US" dirty="0" smtClean="0"/>
              <a:t>Definition</a:t>
            </a:r>
            <a:r>
              <a:rPr lang="en-US" dirty="0" smtClean="0"/>
              <a:t>:</a:t>
            </a:r>
          </a:p>
          <a:p>
            <a:pPr lvl="1"/>
            <a:r>
              <a:rPr lang="en-US" dirty="0"/>
              <a:t>European </a:t>
            </a:r>
            <a:r>
              <a:rPr lang="en-US" dirty="0" smtClean="0"/>
              <a:t>and American </a:t>
            </a:r>
            <a:r>
              <a:rPr lang="en-US" dirty="0"/>
              <a:t>late-eighteenth-century and early-nineteenth-century intellectual </a:t>
            </a:r>
            <a:r>
              <a:rPr lang="en-US" dirty="0" smtClean="0"/>
              <a:t>movement. </a:t>
            </a:r>
            <a:endParaRPr lang="en-US" dirty="0" smtClean="0"/>
          </a:p>
          <a:p>
            <a:pPr lvl="1"/>
            <a:r>
              <a:rPr lang="en-US" dirty="0" smtClean="0"/>
              <a:t>Core </a:t>
            </a:r>
            <a:r>
              <a:rPr lang="en-US" dirty="0" smtClean="0"/>
              <a:t>values: human </a:t>
            </a:r>
            <a:r>
              <a:rPr lang="en-US" dirty="0"/>
              <a:t>imagination, </a:t>
            </a:r>
            <a:r>
              <a:rPr lang="en-US" dirty="0" smtClean="0"/>
              <a:t>intuition</a:t>
            </a:r>
            <a:r>
              <a:rPr lang="en-US" dirty="0"/>
              <a:t>, subjectivity, emotion, and isolation. </a:t>
            </a:r>
            <a:endParaRPr lang="en-US" dirty="0" smtClean="0"/>
          </a:p>
          <a:p>
            <a:pPr lvl="1"/>
            <a:r>
              <a:rPr lang="en-US" dirty="0"/>
              <a:t>Romanticism </a:t>
            </a:r>
            <a:r>
              <a:rPr lang="en-US" dirty="0" smtClean="0"/>
              <a:t>treats nature </a:t>
            </a:r>
            <a:r>
              <a:rPr lang="en-US" dirty="0"/>
              <a:t>as an </a:t>
            </a:r>
            <a:r>
              <a:rPr lang="en-US" dirty="0" smtClean="0"/>
              <a:t>inspiring/sublime force</a:t>
            </a:r>
            <a:r>
              <a:rPr lang="en-US" dirty="0"/>
              <a:t> </a:t>
            </a:r>
            <a:r>
              <a:rPr lang="en-US" dirty="0" smtClean="0"/>
              <a:t>and idealizes the </a:t>
            </a:r>
            <a:r>
              <a:rPr lang="en-US" dirty="0"/>
              <a:t>radically innovative </a:t>
            </a:r>
            <a:r>
              <a:rPr lang="en-US" dirty="0" smtClean="0"/>
              <a:t>individual (artist).</a:t>
            </a:r>
          </a:p>
          <a:p>
            <a:pPr lvl="1"/>
            <a:r>
              <a:rPr lang="en-US" b="1" dirty="0" smtClean="0"/>
              <a:t>Literary Romanticism uses many of the following techniques/tropes</a:t>
            </a:r>
          </a:p>
          <a:p>
            <a:pPr lvl="2"/>
            <a:r>
              <a:rPr lang="en-US" dirty="0" smtClean="0"/>
              <a:t>Characters: The idealized artist or aristocratic hero/heroine is isolated and super sensitive</a:t>
            </a:r>
          </a:p>
          <a:p>
            <a:pPr lvl="2"/>
            <a:r>
              <a:rPr lang="en-US" dirty="0" smtClean="0"/>
              <a:t>Settings: Usually a far-off time or place.  Somewhere “exotic” that will be exciting to an artistic or psychologically intense person.  </a:t>
            </a:r>
          </a:p>
          <a:p>
            <a:pPr lvl="3"/>
            <a:r>
              <a:rPr lang="en-US" dirty="0" smtClean="0"/>
              <a:t>Nature is communicates spiritual messages to people</a:t>
            </a:r>
          </a:p>
          <a:p>
            <a:pPr lvl="2"/>
            <a:r>
              <a:rPr lang="en-US" dirty="0" smtClean="0"/>
              <a:t>Plot: Not strictly realistic—may include supernatural </a:t>
            </a:r>
            <a:r>
              <a:rPr lang="en-US" dirty="0" smtClean="0"/>
              <a:t>elements.</a:t>
            </a:r>
          </a:p>
          <a:p>
            <a:pPr lvl="3"/>
            <a:r>
              <a:rPr lang="en-US" dirty="0" smtClean="0"/>
              <a:t>like the corpse moving in the coffin when it sees Mr. Hooper’s face under the veil.</a:t>
            </a:r>
            <a:endParaRPr lang="en-US" dirty="0"/>
          </a:p>
        </p:txBody>
      </p:sp>
    </p:spTree>
    <p:extLst>
      <p:ext uri="{BB962C8B-B14F-4D97-AF65-F5344CB8AC3E}">
        <p14:creationId xmlns:p14="http://schemas.microsoft.com/office/powerpoint/2010/main" val="3697644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idx="1"/>
          </p:nvPr>
        </p:nvSpPr>
        <p:spPr/>
        <p:txBody>
          <a:bodyPr>
            <a:normAutofit lnSpcReduction="10000"/>
          </a:bodyPr>
          <a:lstStyle/>
          <a:p>
            <a:r>
              <a:rPr lang="en-US" sz="2800" dirty="0" smtClean="0"/>
              <a:t>“When a writer calls his work a Romance . . . he wishes to claim a certain latitude, both as to its fashion and material, which he would not have felt himself entitled to assume, had he professed by writing a Novel.” (</a:t>
            </a:r>
            <a:r>
              <a:rPr lang="en-US" sz="2800" i="1" dirty="0" smtClean="0"/>
              <a:t>The</a:t>
            </a:r>
            <a:r>
              <a:rPr lang="en-US" sz="2800" dirty="0" smtClean="0"/>
              <a:t> </a:t>
            </a:r>
            <a:r>
              <a:rPr lang="en-US" sz="2800" i="1" dirty="0" smtClean="0"/>
              <a:t>House of Seven Gables</a:t>
            </a:r>
            <a:r>
              <a:rPr lang="en-US" sz="2800" dirty="0" smtClean="0"/>
              <a:t>)</a:t>
            </a:r>
          </a:p>
          <a:p>
            <a:r>
              <a:rPr lang="en-US" sz="2800" dirty="0" smtClean="0"/>
              <a:t>“In the old countries . . . a certain conventional privilege seems to be awarded to the romancer; his work is not put exactly side by side with nature; and he is allowed a license with regard to every-day Probability . . . This atmosphere is what the American romancer needs.” (</a:t>
            </a:r>
            <a:r>
              <a:rPr lang="en-US" sz="2800" i="1" dirty="0" err="1" smtClean="0"/>
              <a:t>Blithsdale</a:t>
            </a:r>
            <a:r>
              <a:rPr lang="en-US" sz="2800" i="1" dirty="0" smtClean="0"/>
              <a:t> Romanc</a:t>
            </a:r>
            <a:r>
              <a:rPr lang="en-US" sz="2800" dirty="0" smtClean="0"/>
              <a:t>e)</a:t>
            </a:r>
          </a:p>
        </p:txBody>
      </p:sp>
      <p:sp>
        <p:nvSpPr>
          <p:cNvPr id="20482" name="Title 1"/>
          <p:cNvSpPr>
            <a:spLocks noGrp="1"/>
          </p:cNvSpPr>
          <p:nvPr>
            <p:ph type="title"/>
          </p:nvPr>
        </p:nvSpPr>
        <p:spPr/>
        <p:txBody>
          <a:bodyPr/>
          <a:lstStyle/>
          <a:p>
            <a:r>
              <a:rPr lang="en-US" smtClean="0"/>
              <a:t>Romance vs. Novel</a:t>
            </a:r>
          </a:p>
        </p:txBody>
      </p:sp>
    </p:spTree>
    <p:extLst>
      <p:ext uri="{BB962C8B-B14F-4D97-AF65-F5344CB8AC3E}">
        <p14:creationId xmlns:p14="http://schemas.microsoft.com/office/powerpoint/2010/main" val="37568440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Content Placeholder 3" descr="47270_vol-B_plate5.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609600" y="1207453"/>
            <a:ext cx="7880350" cy="4983163"/>
          </a:xfrm>
        </p:spPr>
      </p:pic>
    </p:spTree>
    <p:extLst>
      <p:ext uri="{BB962C8B-B14F-4D97-AF65-F5344CB8AC3E}">
        <p14:creationId xmlns:p14="http://schemas.microsoft.com/office/powerpoint/2010/main" val="349318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Romantic Hero</a:t>
            </a:r>
            <a:endParaRPr lang="en-US" dirty="0"/>
          </a:p>
        </p:txBody>
      </p:sp>
      <p:pic>
        <p:nvPicPr>
          <p:cNvPr id="4" name="Content Placeholder 3" descr="images.jpg"/>
          <p:cNvPicPr>
            <a:picLocks noGrp="1" noChangeAspect="1"/>
          </p:cNvPicPr>
          <p:nvPr>
            <p:ph idx="1"/>
          </p:nvPr>
        </p:nvPicPr>
        <p:blipFill>
          <a:blip r:embed="rId2">
            <a:extLst>
              <a:ext uri="{28A0092B-C50C-407E-A947-70E740481C1C}">
                <a14:useLocalDpi xmlns:a14="http://schemas.microsoft.com/office/drawing/2010/main" val="0"/>
              </a:ext>
            </a:extLst>
          </a:blip>
          <a:srcRect t="26903" b="26903"/>
          <a:stretch>
            <a:fillRect/>
          </a:stretch>
        </p:blipFill>
        <p:spPr/>
      </p:pic>
    </p:spTree>
    <p:extLst>
      <p:ext uri="{BB962C8B-B14F-4D97-AF65-F5344CB8AC3E}">
        <p14:creationId xmlns:p14="http://schemas.microsoft.com/office/powerpoint/2010/main" val="754851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4937</TotalTime>
  <Words>1388</Words>
  <Application>Microsoft Macintosh PowerPoint</Application>
  <PresentationFormat>On-screen Show (4:3)</PresentationFormat>
  <Paragraphs>77</Paragraphs>
  <Slides>12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Calibri</vt:lpstr>
      <vt:lpstr>ＭＳ Ｐゴシック</vt:lpstr>
      <vt:lpstr>Arial</vt:lpstr>
      <vt:lpstr>Clarity</vt:lpstr>
      <vt:lpstr>Hawthorne Intro</vt:lpstr>
      <vt:lpstr>Questions I’ll try to address: </vt:lpstr>
      <vt:lpstr>Hawthorne connects us to the past</vt:lpstr>
      <vt:lpstr>“The Minister’s Black Veil”</vt:lpstr>
      <vt:lpstr>What in his life, context, or influences might have brought him to this material?</vt:lpstr>
      <vt:lpstr>Hawthorne prefers romance as a genre</vt:lpstr>
      <vt:lpstr>Romance vs. Novel</vt:lpstr>
      <vt:lpstr>PowerPoint Presentation</vt:lpstr>
      <vt:lpstr>Romantic Hero</vt:lpstr>
      <vt:lpstr>Many of the conventional ideas about romance are not accurate descriptions of literary romanticism. </vt:lpstr>
      <vt:lpstr>“The Birthmark”  What Marks it as Literary Romanticism</vt:lpstr>
      <vt:lpstr>Why is Hawthorne’s work important?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Hawthorne Intro</dc:title>
  <dc:creator>datech2</dc:creator>
  <cp:lastModifiedBy>Becky Roberts</cp:lastModifiedBy>
  <cp:revision>23</cp:revision>
  <dcterms:created xsi:type="dcterms:W3CDTF">2013-09-15T04:05:06Z</dcterms:created>
  <dcterms:modified xsi:type="dcterms:W3CDTF">2018-10-21T16:41:16Z</dcterms:modified>
</cp:coreProperties>
</file>