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9" r:id="rId1"/>
  </p:sldMasterIdLst>
  <p:notesMasterIdLst>
    <p:notesMasterId r:id="rId28"/>
  </p:notesMasterIdLst>
  <p:sldIdLst>
    <p:sldId id="256" r:id="rId2"/>
    <p:sldId id="260" r:id="rId3"/>
    <p:sldId id="283" r:id="rId4"/>
    <p:sldId id="291" r:id="rId5"/>
    <p:sldId id="262" r:id="rId6"/>
    <p:sldId id="263" r:id="rId7"/>
    <p:sldId id="264" r:id="rId8"/>
    <p:sldId id="267" r:id="rId9"/>
    <p:sldId id="265" r:id="rId10"/>
    <p:sldId id="269" r:id="rId11"/>
    <p:sldId id="270" r:id="rId12"/>
    <p:sldId id="273" r:id="rId13"/>
    <p:sldId id="271" r:id="rId14"/>
    <p:sldId id="272" r:id="rId15"/>
    <p:sldId id="274" r:id="rId16"/>
    <p:sldId id="284" r:id="rId17"/>
    <p:sldId id="285" r:id="rId18"/>
    <p:sldId id="286" r:id="rId19"/>
    <p:sldId id="287" r:id="rId20"/>
    <p:sldId id="288" r:id="rId21"/>
    <p:sldId id="289" r:id="rId22"/>
    <p:sldId id="290" r:id="rId23"/>
    <p:sldId id="277" r:id="rId24"/>
    <p:sldId id="278" r:id="rId25"/>
    <p:sldId id="294" r:id="rId26"/>
    <p:sldId id="295"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67"/>
    <p:restoredTop sz="94665"/>
  </p:normalViewPr>
  <p:slideViewPr>
    <p:cSldViewPr snapToGrid="0" snapToObjects="1">
      <p:cViewPr>
        <p:scale>
          <a:sx n="83" d="100"/>
          <a:sy n="83" d="100"/>
        </p:scale>
        <p:origin x="1416" y="7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5E96B3-5E0F-4944-9188-4EF01F231FC6}" type="datetimeFigureOut">
              <a:rPr lang="en-US" smtClean="0"/>
              <a:t>11/16/18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2282A7-31C6-EC4B-A08E-08F7C93BC534}" type="slidenum">
              <a:rPr lang="en-US" smtClean="0"/>
              <a:t>‹#›</a:t>
            </a:fld>
            <a:endParaRPr lang="en-US"/>
          </a:p>
        </p:txBody>
      </p:sp>
    </p:spTree>
    <p:extLst>
      <p:ext uri="{BB962C8B-B14F-4D97-AF65-F5344CB8AC3E}">
        <p14:creationId xmlns:p14="http://schemas.microsoft.com/office/powerpoint/2010/main" val="939417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2282A7-31C6-EC4B-A08E-08F7C93BC534}" type="slidenum">
              <a:rPr lang="en-US" smtClean="0"/>
              <a:t>11</a:t>
            </a:fld>
            <a:endParaRPr lang="en-US"/>
          </a:p>
        </p:txBody>
      </p:sp>
    </p:spTree>
    <p:extLst>
      <p:ext uri="{BB962C8B-B14F-4D97-AF65-F5344CB8AC3E}">
        <p14:creationId xmlns:p14="http://schemas.microsoft.com/office/powerpoint/2010/main" val="485074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B78DC60-1EBA-1C4A-829B-14F346BAB107}" type="datetimeFigureOut">
              <a:rPr lang="en-US" smtClean="0"/>
              <a:t>11/16/18</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A80FD850-D4BA-FC46-A0E6-773F07FADCE2}"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1863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78DC60-1EBA-1C4A-829B-14F346BAB107}" type="datetimeFigureOut">
              <a:rPr lang="en-US" smtClean="0"/>
              <a:t>11/16/18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FD850-D4BA-FC46-A0E6-773F07FADCE2}" type="slidenum">
              <a:rPr lang="en-US" smtClean="0"/>
              <a:t>‹#›</a:t>
            </a:fld>
            <a:endParaRPr lang="en-US"/>
          </a:p>
        </p:txBody>
      </p:sp>
    </p:spTree>
    <p:extLst>
      <p:ext uri="{BB962C8B-B14F-4D97-AF65-F5344CB8AC3E}">
        <p14:creationId xmlns:p14="http://schemas.microsoft.com/office/powerpoint/2010/main" val="915785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78DC60-1EBA-1C4A-829B-14F346BAB107}" type="datetimeFigureOut">
              <a:rPr lang="en-US" smtClean="0"/>
              <a:t>11/16/18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FD850-D4BA-FC46-A0E6-773F07FADCE2}"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97415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78DC60-1EBA-1C4A-829B-14F346BAB107}" type="datetimeFigureOut">
              <a:rPr lang="en-US" smtClean="0"/>
              <a:t>11/16/18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FD850-D4BA-FC46-A0E6-773F07FADCE2}"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4892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78DC60-1EBA-1C4A-829B-14F346BAB107}" type="datetimeFigureOut">
              <a:rPr lang="en-US" smtClean="0"/>
              <a:t>11/16/18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FD850-D4BA-FC46-A0E6-773F07FADCE2}"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8026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8DC60-1EBA-1C4A-829B-14F346BAB107}" type="datetimeFigureOut">
              <a:rPr lang="en-US" smtClean="0"/>
              <a:t>11/16/18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0FD850-D4BA-FC46-A0E6-773F07FADCE2}"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578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B78DC60-1EBA-1C4A-829B-14F346BAB107}" type="datetimeFigureOut">
              <a:rPr lang="en-US" smtClean="0"/>
              <a:t>11/16/18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0FD850-D4BA-FC46-A0E6-773F07FADCE2}" type="slidenum">
              <a:rPr lang="en-US" smtClean="0"/>
              <a:t>‹#›</a:t>
            </a:fld>
            <a:endParaRPr lang="en-US"/>
          </a:p>
        </p:txBody>
      </p:sp>
    </p:spTree>
    <p:extLst>
      <p:ext uri="{BB962C8B-B14F-4D97-AF65-F5344CB8AC3E}">
        <p14:creationId xmlns:p14="http://schemas.microsoft.com/office/powerpoint/2010/main" val="834628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B78DC60-1EBA-1C4A-829B-14F346BAB107}" type="datetimeFigureOut">
              <a:rPr lang="en-US" smtClean="0"/>
              <a:t>11/16/18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0FD850-D4BA-FC46-A0E6-773F07FADCE2}" type="slidenum">
              <a:rPr lang="en-US" smtClean="0"/>
              <a:t>‹#›</a:t>
            </a:fld>
            <a:endParaRPr lang="en-US"/>
          </a:p>
        </p:txBody>
      </p:sp>
    </p:spTree>
    <p:extLst>
      <p:ext uri="{BB962C8B-B14F-4D97-AF65-F5344CB8AC3E}">
        <p14:creationId xmlns:p14="http://schemas.microsoft.com/office/powerpoint/2010/main" val="235563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78DC60-1EBA-1C4A-829B-14F346BAB107}" type="datetimeFigureOut">
              <a:rPr lang="en-US" smtClean="0"/>
              <a:t>11/16/18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0FD850-D4BA-FC46-A0E6-773F07FADCE2}" type="slidenum">
              <a:rPr lang="en-US" smtClean="0"/>
              <a:t>‹#›</a:t>
            </a:fld>
            <a:endParaRPr lang="en-US"/>
          </a:p>
        </p:txBody>
      </p:sp>
    </p:spTree>
    <p:extLst>
      <p:ext uri="{BB962C8B-B14F-4D97-AF65-F5344CB8AC3E}">
        <p14:creationId xmlns:p14="http://schemas.microsoft.com/office/powerpoint/2010/main" val="1302946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78DC60-1EBA-1C4A-829B-14F346BAB107}" type="datetimeFigureOut">
              <a:rPr lang="en-US" smtClean="0"/>
              <a:t>11/16/18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0FD850-D4BA-FC46-A0E6-773F07FADCE2}"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430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EB78DC60-1EBA-1C4A-829B-14F346BAB107}" type="datetimeFigureOut">
              <a:rPr lang="en-US" smtClean="0"/>
              <a:t>11/16/18</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A80FD850-D4BA-FC46-A0E6-773F07FADCE2}"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369915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B78DC60-1EBA-1C4A-829B-14F346BAB107}" type="datetimeFigureOut">
              <a:rPr lang="en-US" smtClean="0"/>
              <a:t>11/16/18</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A80FD850-D4BA-FC46-A0E6-773F07FADCE2}" type="slidenum">
              <a:rPr lang="en-US" smtClean="0"/>
              <a:t>‹#›</a:t>
            </a:fld>
            <a:endParaRPr lang="en-US"/>
          </a:p>
        </p:txBody>
      </p:sp>
    </p:spTree>
    <p:extLst>
      <p:ext uri="{BB962C8B-B14F-4D97-AF65-F5344CB8AC3E}">
        <p14:creationId xmlns:p14="http://schemas.microsoft.com/office/powerpoint/2010/main" val="2022771940"/>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0017" y="802299"/>
            <a:ext cx="5498274" cy="2541431"/>
          </a:xfrm>
        </p:spPr>
        <p:txBody>
          <a:bodyPr/>
          <a:lstStyle/>
          <a:p>
            <a:r>
              <a:rPr lang="en-US" dirty="0"/>
              <a:t>4 Ways of Looking at Henry IV, Part 1</a:t>
            </a:r>
          </a:p>
        </p:txBody>
      </p:sp>
      <p:sp>
        <p:nvSpPr>
          <p:cNvPr id="3" name="Subtitle 2"/>
          <p:cNvSpPr>
            <a:spLocks noGrp="1"/>
          </p:cNvSpPr>
          <p:nvPr>
            <p:ph type="subTitle" idx="1"/>
          </p:nvPr>
        </p:nvSpPr>
        <p:spPr>
          <a:xfrm>
            <a:off x="700644" y="3531205"/>
            <a:ext cx="7837713" cy="977621"/>
          </a:xfrm>
        </p:spPr>
        <p:txBody>
          <a:bodyPr/>
          <a:lstStyle/>
          <a:p>
            <a:r>
              <a:rPr lang="en-US" dirty="0"/>
              <a:t>Myth, Psychoanalytic, New Criticism, and New Historicist Criticism</a:t>
            </a:r>
          </a:p>
        </p:txBody>
      </p:sp>
      <p:pic>
        <p:nvPicPr>
          <p:cNvPr id="4" name="Picture 3" descr="pillow.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3100" y="196889"/>
            <a:ext cx="3390900" cy="2400300"/>
          </a:xfrm>
          <a:prstGeom prst="rect">
            <a:avLst/>
          </a:prstGeom>
        </p:spPr>
      </p:pic>
    </p:spTree>
    <p:extLst>
      <p:ext uri="{BB962C8B-B14F-4D97-AF65-F5344CB8AC3E}">
        <p14:creationId xmlns:p14="http://schemas.microsoft.com/office/powerpoint/2010/main" val="3257695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see ourselves in the play</a:t>
            </a:r>
          </a:p>
        </p:txBody>
      </p:sp>
      <p:sp>
        <p:nvSpPr>
          <p:cNvPr id="3" name="Content Placeholder 2"/>
          <p:cNvSpPr>
            <a:spLocks noGrp="1"/>
          </p:cNvSpPr>
          <p:nvPr>
            <p:ph idx="1"/>
          </p:nvPr>
        </p:nvSpPr>
        <p:spPr/>
        <p:txBody>
          <a:bodyPr>
            <a:normAutofit fontScale="92500" lnSpcReduction="10000"/>
          </a:bodyPr>
          <a:lstStyle/>
          <a:p>
            <a:r>
              <a:rPr lang="en-US" dirty="0"/>
              <a:t>According to </a:t>
            </a:r>
            <a:r>
              <a:rPr lang="en-US" b="1" dirty="0"/>
              <a:t>myth criticism</a:t>
            </a:r>
            <a:r>
              <a:rPr lang="en-US" dirty="0"/>
              <a:t>, we see ourselves in the mirror of the play.  </a:t>
            </a:r>
            <a:endParaRPr lang="en-US" dirty="0" smtClean="0"/>
          </a:p>
          <a:p>
            <a:pPr lvl="1"/>
            <a:r>
              <a:rPr lang="en-US" sz="2400" dirty="0" smtClean="0"/>
              <a:t>We </a:t>
            </a:r>
            <a:r>
              <a:rPr lang="en-US" sz="2400" dirty="0"/>
              <a:t>see ourselves as Hal who needs to redeem himself, </a:t>
            </a:r>
            <a:endParaRPr lang="en-US" sz="2400" dirty="0" smtClean="0"/>
          </a:p>
          <a:p>
            <a:pPr lvl="1"/>
            <a:r>
              <a:rPr lang="en-US" sz="2400" dirty="0" smtClean="0"/>
              <a:t>We see in ourselves a little Hotspur </a:t>
            </a:r>
            <a:r>
              <a:rPr lang="en-US" sz="2400" dirty="0"/>
              <a:t>who needs to ask for help and slow down, </a:t>
            </a:r>
            <a:endParaRPr lang="en-US" sz="2400" dirty="0" smtClean="0"/>
          </a:p>
          <a:p>
            <a:pPr lvl="1"/>
            <a:r>
              <a:rPr lang="en-US" sz="2400" dirty="0" smtClean="0"/>
              <a:t>We are</a:t>
            </a:r>
            <a:r>
              <a:rPr lang="en-US" sz="2400" dirty="0" smtClean="0"/>
              <a:t> </a:t>
            </a:r>
            <a:r>
              <a:rPr lang="en-US" sz="2400" dirty="0"/>
              <a:t>Falstaff when we indulge too much.  </a:t>
            </a:r>
            <a:endParaRPr lang="en-US" sz="2400" dirty="0" smtClean="0"/>
          </a:p>
          <a:p>
            <a:r>
              <a:rPr lang="en-US" sz="2800" dirty="0" smtClean="0"/>
              <a:t>Hal </a:t>
            </a:r>
            <a:r>
              <a:rPr lang="en-US" sz="2800" dirty="0"/>
              <a:t>is then a folk hero.  [Read 4.1.104--]</a:t>
            </a:r>
          </a:p>
          <a:p>
            <a:endParaRPr lang="en-US" dirty="0"/>
          </a:p>
        </p:txBody>
      </p:sp>
    </p:spTree>
    <p:extLst>
      <p:ext uri="{BB962C8B-B14F-4D97-AF65-F5344CB8AC3E}">
        <p14:creationId xmlns:p14="http://schemas.microsoft.com/office/powerpoint/2010/main" val="1585866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Psychoanalytic</a:t>
            </a:r>
          </a:p>
        </p:txBody>
      </p:sp>
      <p:sp>
        <p:nvSpPr>
          <p:cNvPr id="3" name="Content Placeholder 2"/>
          <p:cNvSpPr>
            <a:spLocks noGrp="1"/>
          </p:cNvSpPr>
          <p:nvPr>
            <p:ph idx="1"/>
          </p:nvPr>
        </p:nvSpPr>
        <p:spPr>
          <a:xfrm>
            <a:off x="914400" y="1735138"/>
            <a:ext cx="7313613" cy="4736914"/>
          </a:xfrm>
        </p:spPr>
        <p:txBody>
          <a:bodyPr>
            <a:normAutofit/>
          </a:bodyPr>
          <a:lstStyle/>
          <a:p>
            <a:r>
              <a:rPr lang="en-US" dirty="0"/>
              <a:t>Practitioners started with Sigmund Freud, then at Berkeley </a:t>
            </a:r>
            <a:r>
              <a:rPr lang="en-US" dirty="0" err="1" smtClean="0"/>
              <a:t>Coppelia</a:t>
            </a:r>
            <a:r>
              <a:rPr lang="en-US" dirty="0" smtClean="0"/>
              <a:t> </a:t>
            </a:r>
            <a:r>
              <a:rPr lang="en-US" dirty="0"/>
              <a:t>Kahn, in Paris Jacques </a:t>
            </a:r>
            <a:r>
              <a:rPr lang="en-US" dirty="0" err="1" smtClean="0"/>
              <a:t>Lacan</a:t>
            </a:r>
            <a:r>
              <a:rPr lang="en-US" dirty="0"/>
              <a:t>, Melanie Klein, Luce </a:t>
            </a:r>
            <a:r>
              <a:rPr lang="en-US" dirty="0" err="1"/>
              <a:t>Irigaray</a:t>
            </a:r>
            <a:r>
              <a:rPr lang="en-US" dirty="0"/>
              <a:t>, Jane Gallop (Minnesota), etc.</a:t>
            </a:r>
          </a:p>
          <a:p>
            <a:r>
              <a:rPr lang="en-US" dirty="0" smtClean="0"/>
              <a:t>Emphasis </a:t>
            </a:r>
            <a:r>
              <a:rPr lang="en-US" dirty="0"/>
              <a:t>on Characters and settings representing Id, Ego, </a:t>
            </a:r>
            <a:r>
              <a:rPr lang="en-US" dirty="0" err="1" smtClean="0"/>
              <a:t>SuperEgo</a:t>
            </a:r>
            <a:r>
              <a:rPr lang="en-US" dirty="0" smtClean="0"/>
              <a:t> </a:t>
            </a:r>
          </a:p>
          <a:p>
            <a:pPr lvl="1"/>
            <a:r>
              <a:rPr lang="en-US" dirty="0" smtClean="0"/>
              <a:t>Roughly equivalent to an internal child, adult and parent</a:t>
            </a:r>
            <a:endParaRPr lang="en-US" dirty="0"/>
          </a:p>
          <a:p>
            <a:r>
              <a:rPr lang="en-US" dirty="0" smtClean="0"/>
              <a:t>Return </a:t>
            </a:r>
            <a:r>
              <a:rPr lang="en-US" dirty="0"/>
              <a:t>of the </a:t>
            </a:r>
            <a:r>
              <a:rPr lang="en-US" dirty="0" smtClean="0"/>
              <a:t>Repressed</a:t>
            </a:r>
          </a:p>
          <a:p>
            <a:pPr lvl="1"/>
            <a:r>
              <a:rPr lang="en-US" dirty="0" smtClean="0"/>
              <a:t>Nothing can be repressed forever; it will come out in one way or another</a:t>
            </a:r>
            <a:endParaRPr lang="en-US" dirty="0"/>
          </a:p>
          <a:p>
            <a:r>
              <a:rPr lang="en-US" dirty="0" smtClean="0"/>
              <a:t>Oedipus </a:t>
            </a:r>
            <a:r>
              <a:rPr lang="en-US" dirty="0"/>
              <a:t>complexes (Electra complexes)</a:t>
            </a:r>
          </a:p>
          <a:p>
            <a:r>
              <a:rPr lang="en-US" dirty="0"/>
              <a:t>C</a:t>
            </a:r>
            <a:r>
              <a:rPr lang="en-US" dirty="0" smtClean="0"/>
              <a:t>hildhood </a:t>
            </a:r>
            <a:r>
              <a:rPr lang="en-US" dirty="0"/>
              <a:t>trauma, usually before 6, sometimes adolescence</a:t>
            </a:r>
          </a:p>
          <a:p>
            <a:endParaRPr lang="en-US" dirty="0"/>
          </a:p>
        </p:txBody>
      </p:sp>
    </p:spTree>
    <p:extLst>
      <p:ext uri="{BB962C8B-B14F-4D97-AF65-F5344CB8AC3E}">
        <p14:creationId xmlns:p14="http://schemas.microsoft.com/office/powerpoint/2010/main" val="2245890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 ego, and superego</a:t>
            </a:r>
          </a:p>
        </p:txBody>
      </p:sp>
      <p:pic>
        <p:nvPicPr>
          <p:cNvPr id="4" name="Content Placeholder 3" descr="iceberg.jp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7548" y="2091175"/>
            <a:ext cx="5450774" cy="3627243"/>
          </a:xfrm>
        </p:spPr>
      </p:pic>
    </p:spTree>
    <p:extLst>
      <p:ext uri="{BB962C8B-B14F-4D97-AF65-F5344CB8AC3E}">
        <p14:creationId xmlns:p14="http://schemas.microsoft.com/office/powerpoint/2010/main" val="2997094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it works:</a:t>
            </a:r>
          </a:p>
        </p:txBody>
      </p:sp>
      <p:sp>
        <p:nvSpPr>
          <p:cNvPr id="3" name="Content Placeholder 2"/>
          <p:cNvSpPr>
            <a:spLocks noGrp="1"/>
          </p:cNvSpPr>
          <p:nvPr>
            <p:ph idx="1"/>
          </p:nvPr>
        </p:nvSpPr>
        <p:spPr>
          <a:xfrm>
            <a:off x="635431" y="1853755"/>
            <a:ext cx="8322589" cy="4299072"/>
          </a:xfrm>
        </p:spPr>
        <p:txBody>
          <a:bodyPr>
            <a:noAutofit/>
          </a:bodyPr>
          <a:lstStyle/>
          <a:p>
            <a:r>
              <a:rPr lang="en-US" sz="2400" dirty="0"/>
              <a:t>Franz Alexander:  "Falstaff's hedonism represents the uninhibited gratification of an </a:t>
            </a:r>
            <a:r>
              <a:rPr lang="en-US" sz="2400" b="1" dirty="0"/>
              <a:t>infantile</a:t>
            </a:r>
            <a:r>
              <a:rPr lang="en-US" sz="2400" dirty="0"/>
              <a:t> and narcissistic quest for pleasure, a craving alive in all of us" </a:t>
            </a:r>
            <a:r>
              <a:rPr lang="en-US" sz="2400" dirty="0" smtClean="0"/>
              <a:t>(representing the ID, and a foil for Hal) </a:t>
            </a:r>
            <a:r>
              <a:rPr lang="en-US" sz="2400" dirty="0"/>
              <a:t>vs. </a:t>
            </a:r>
            <a:r>
              <a:rPr lang="en-US" sz="2400" b="1" dirty="0"/>
              <a:t>Guilt</a:t>
            </a:r>
            <a:r>
              <a:rPr lang="en-US" sz="2400" dirty="0"/>
              <a:t> of the King </a:t>
            </a:r>
            <a:r>
              <a:rPr lang="en-US" sz="2400" dirty="0" smtClean="0"/>
              <a:t>that </a:t>
            </a:r>
            <a:r>
              <a:rPr lang="en-US" sz="2400" dirty="0"/>
              <a:t>overshadowed his own life and </a:t>
            </a:r>
            <a:r>
              <a:rPr lang="en-US" sz="2400" dirty="0" smtClean="0"/>
              <a:t>Hal's (representing the superego punishment that Hal must keep at a distance)</a:t>
            </a:r>
            <a:endParaRPr lang="en-US" sz="2400" dirty="0"/>
          </a:p>
          <a:p>
            <a:r>
              <a:rPr lang="en-US" sz="2400" dirty="0"/>
              <a:t>T</a:t>
            </a:r>
            <a:r>
              <a:rPr lang="en-US" sz="2400" dirty="0" smtClean="0"/>
              <a:t>he </a:t>
            </a:r>
            <a:r>
              <a:rPr lang="en-US" sz="2400" dirty="0"/>
              <a:t>tragic guilt of high people:  on Henry IV's deathbed, he says:</a:t>
            </a:r>
          </a:p>
          <a:p>
            <a:pPr lvl="1"/>
            <a:r>
              <a:rPr lang="en-US" sz="2000" dirty="0" smtClean="0"/>
              <a:t>How </a:t>
            </a:r>
            <a:r>
              <a:rPr lang="en-US" sz="2000" dirty="0"/>
              <a:t>I came by the crown, O God </a:t>
            </a:r>
            <a:r>
              <a:rPr lang="en-US" sz="2000" dirty="0" smtClean="0"/>
              <a:t>forgive;/And </a:t>
            </a:r>
            <a:r>
              <a:rPr lang="en-US" sz="2000" dirty="0"/>
              <a:t>grant it may with thee in true peace live</a:t>
            </a:r>
            <a:r>
              <a:rPr lang="en-US" sz="2000" dirty="0" smtClean="0"/>
              <a:t>!</a:t>
            </a:r>
            <a:endParaRPr lang="en-US" sz="2000" dirty="0"/>
          </a:p>
        </p:txBody>
      </p:sp>
    </p:spTree>
    <p:extLst>
      <p:ext uri="{BB962C8B-B14F-4D97-AF65-F5344CB8AC3E}">
        <p14:creationId xmlns:p14="http://schemas.microsoft.com/office/powerpoint/2010/main" val="616754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913" y="804520"/>
            <a:ext cx="7208922" cy="1049235"/>
          </a:xfrm>
        </p:spPr>
        <p:txBody>
          <a:bodyPr/>
          <a:lstStyle/>
          <a:p>
            <a:r>
              <a:rPr lang="en-US" dirty="0"/>
              <a:t>Father </a:t>
            </a:r>
            <a:r>
              <a:rPr lang="en-US" dirty="0" smtClean="0"/>
              <a:t>struggle </a:t>
            </a:r>
            <a:br>
              <a:rPr lang="en-US" dirty="0" smtClean="0"/>
            </a:br>
            <a:r>
              <a:rPr lang="en-US" sz="2400" dirty="0" smtClean="0"/>
              <a:t>[Continued from Alexander]</a:t>
            </a:r>
            <a:endParaRPr lang="en-US" dirty="0"/>
          </a:p>
        </p:txBody>
      </p:sp>
      <p:sp>
        <p:nvSpPr>
          <p:cNvPr id="3" name="Content Placeholder 2"/>
          <p:cNvSpPr>
            <a:spLocks noGrp="1"/>
          </p:cNvSpPr>
          <p:nvPr>
            <p:ph idx="1"/>
          </p:nvPr>
        </p:nvSpPr>
        <p:spPr>
          <a:xfrm>
            <a:off x="666427" y="2015733"/>
            <a:ext cx="7935132" cy="4354070"/>
          </a:xfrm>
        </p:spPr>
        <p:txBody>
          <a:bodyPr>
            <a:normAutofit/>
          </a:bodyPr>
          <a:lstStyle/>
          <a:p>
            <a:r>
              <a:rPr lang="en-US" dirty="0"/>
              <a:t>"Prince Hal's struggle against his father appears in isolation (no sleeping with mother), enacted in male society.  The defenses which Prince Hal mobilizes in order to escape from his internal predicament are well known from the clinical studies of male youths, who see a faulty father figure, and therefore </a:t>
            </a:r>
            <a:r>
              <a:rPr lang="en-US" b="1" dirty="0"/>
              <a:t>mirror back to the king the King's moral depravity</a:t>
            </a:r>
            <a:r>
              <a:rPr lang="en-US" dirty="0"/>
              <a:t>.”  </a:t>
            </a:r>
          </a:p>
          <a:p>
            <a:r>
              <a:rPr lang="en-US" dirty="0"/>
              <a:t>Hal mirrors back the King's depravity to him, and also acquires a substitute </a:t>
            </a:r>
            <a:r>
              <a:rPr lang="en-US" u="sng" dirty="0"/>
              <a:t>antithesis</a:t>
            </a:r>
            <a:r>
              <a:rPr lang="en-US" dirty="0"/>
              <a:t> of Father in Falstaff.  Then the Prince triumphs over both the Father and the Father substitute.</a:t>
            </a:r>
          </a:p>
          <a:p>
            <a:endParaRPr lang="en-US" dirty="0"/>
          </a:p>
        </p:txBody>
      </p:sp>
    </p:spTree>
    <p:extLst>
      <p:ext uri="{BB962C8B-B14F-4D97-AF65-F5344CB8AC3E}">
        <p14:creationId xmlns:p14="http://schemas.microsoft.com/office/powerpoint/2010/main" val="30464021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Hal and father</a:t>
            </a:r>
          </a:p>
        </p:txBody>
      </p:sp>
      <p:pic>
        <p:nvPicPr>
          <p:cNvPr id="4" name="Content Placeholder 3" descr="father.jp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1430" y="2090588"/>
            <a:ext cx="5127790" cy="3840893"/>
          </a:xfrm>
        </p:spPr>
      </p:pic>
    </p:spTree>
    <p:extLst>
      <p:ext uri="{BB962C8B-B14F-4D97-AF65-F5344CB8AC3E}">
        <p14:creationId xmlns:p14="http://schemas.microsoft.com/office/powerpoint/2010/main" val="2564523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Criticism</a:t>
            </a:r>
          </a:p>
        </p:txBody>
      </p:sp>
      <p:sp>
        <p:nvSpPr>
          <p:cNvPr id="3" name="Content Placeholder 2"/>
          <p:cNvSpPr>
            <a:spLocks noGrp="1"/>
          </p:cNvSpPr>
          <p:nvPr>
            <p:ph idx="1"/>
          </p:nvPr>
        </p:nvSpPr>
        <p:spPr>
          <a:xfrm>
            <a:off x="991893" y="2015733"/>
            <a:ext cx="7022942" cy="4416064"/>
          </a:xfrm>
        </p:spPr>
        <p:txBody>
          <a:bodyPr>
            <a:normAutofit/>
          </a:bodyPr>
          <a:lstStyle/>
          <a:p>
            <a:r>
              <a:rPr lang="en-US" sz="2400" dirty="0"/>
              <a:t>Main practitioners are T.S. Eliot, A.I. Richards, </a:t>
            </a:r>
            <a:r>
              <a:rPr lang="en-US" sz="2400" dirty="0" err="1"/>
              <a:t>Cleanth</a:t>
            </a:r>
            <a:r>
              <a:rPr lang="en-US" sz="2400" dirty="0"/>
              <a:t> Brooks, and Robert Penn Warren.  There is a special concern with metaphor and language, along with emphasis on paradox and irony.  A work of art is perfection in itself.  Don't look at myths to which the literature is connected or other works written the same year or the author's life, or the historical conditions -- JUST EXAMINE THE TEXT!</a:t>
            </a:r>
          </a:p>
          <a:p>
            <a:endParaRPr lang="en-US" sz="2400" dirty="0"/>
          </a:p>
        </p:txBody>
      </p:sp>
    </p:spTree>
    <p:extLst>
      <p:ext uri="{BB962C8B-B14F-4D97-AF65-F5344CB8AC3E}">
        <p14:creationId xmlns:p14="http://schemas.microsoft.com/office/powerpoint/2010/main" val="972655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804520"/>
            <a:ext cx="7100434" cy="1049235"/>
          </a:xfrm>
        </p:spPr>
        <p:txBody>
          <a:bodyPr/>
          <a:lstStyle/>
          <a:p>
            <a:r>
              <a:rPr lang="en-US" dirty="0"/>
              <a:t>3 ways</a:t>
            </a:r>
          </a:p>
        </p:txBody>
      </p:sp>
      <p:sp>
        <p:nvSpPr>
          <p:cNvPr id="3" name="Content Placeholder 2"/>
          <p:cNvSpPr>
            <a:spLocks noGrp="1"/>
          </p:cNvSpPr>
          <p:nvPr>
            <p:ph idx="1"/>
          </p:nvPr>
        </p:nvSpPr>
        <p:spPr>
          <a:xfrm>
            <a:off x="914400" y="1735138"/>
            <a:ext cx="4524499" cy="4056062"/>
          </a:xfrm>
        </p:spPr>
        <p:txBody>
          <a:bodyPr>
            <a:normAutofit/>
          </a:bodyPr>
          <a:lstStyle/>
          <a:p>
            <a:pPr marL="0" indent="0">
              <a:buNone/>
            </a:pPr>
            <a:r>
              <a:rPr lang="en-US" sz="2400" dirty="0"/>
              <a:t>A. Trace a set of images through a text or</a:t>
            </a:r>
          </a:p>
          <a:p>
            <a:pPr marL="0" indent="0">
              <a:buNone/>
            </a:pPr>
            <a:r>
              <a:rPr lang="en-US" sz="2400" dirty="0"/>
              <a:t>B. Look at one passage extremely closely (start with a short passage and examine it) or</a:t>
            </a:r>
          </a:p>
          <a:p>
            <a:pPr marL="0" indent="0">
              <a:buNone/>
            </a:pPr>
            <a:r>
              <a:rPr lang="en-US" sz="2400" dirty="0"/>
              <a:t>C. Look for irony and paradox within a text (this will eventually become deconstruction</a:t>
            </a:r>
            <a:r>
              <a:rPr lang="en-US" sz="2400" dirty="0" smtClean="0"/>
              <a:t>)</a:t>
            </a:r>
            <a:endParaRPr lang="en-US" sz="2400" dirty="0"/>
          </a:p>
          <a:p>
            <a:endParaRPr lang="en-US" sz="2400" dirty="0"/>
          </a:p>
        </p:txBody>
      </p:sp>
      <p:pic>
        <p:nvPicPr>
          <p:cNvPr id="4" name="Picture 3" descr="paul whitwort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7338" y="1966118"/>
            <a:ext cx="2906017" cy="4620241"/>
          </a:xfrm>
          <a:prstGeom prst="rect">
            <a:avLst/>
          </a:prstGeom>
        </p:spPr>
      </p:pic>
    </p:spTree>
    <p:extLst>
      <p:ext uri="{BB962C8B-B14F-4D97-AF65-F5344CB8AC3E}">
        <p14:creationId xmlns:p14="http://schemas.microsoft.com/office/powerpoint/2010/main" val="2178026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in </a:t>
            </a:r>
            <a:r>
              <a:rPr lang="en-US" i="1" dirty="0"/>
              <a:t>Henry IV</a:t>
            </a:r>
            <a:r>
              <a:rPr lang="en-US" dirty="0"/>
              <a:t>, part 1</a:t>
            </a:r>
          </a:p>
        </p:txBody>
      </p:sp>
      <p:sp>
        <p:nvSpPr>
          <p:cNvPr id="3" name="Content Placeholder 2"/>
          <p:cNvSpPr>
            <a:spLocks noGrp="1"/>
          </p:cNvSpPr>
          <p:nvPr>
            <p:ph idx="1"/>
          </p:nvPr>
        </p:nvSpPr>
        <p:spPr>
          <a:xfrm>
            <a:off x="743919" y="2015733"/>
            <a:ext cx="8090115" cy="4044104"/>
          </a:xfrm>
        </p:spPr>
        <p:txBody>
          <a:bodyPr>
            <a:noAutofit/>
          </a:bodyPr>
          <a:lstStyle/>
          <a:p>
            <a:pPr marL="0" indent="0">
              <a:buNone/>
            </a:pPr>
            <a:r>
              <a:rPr lang="en-US" sz="2400" dirty="0"/>
              <a:t>Example:  New Criticism works with the sun images or  </a:t>
            </a:r>
            <a:r>
              <a:rPr lang="en-US" sz="2400" u="sng" dirty="0"/>
              <a:t>disease images</a:t>
            </a:r>
            <a:r>
              <a:rPr lang="en-US" sz="2400" dirty="0"/>
              <a:t> that pervade </a:t>
            </a:r>
            <a:r>
              <a:rPr lang="en-US" sz="2400" i="1" dirty="0"/>
              <a:t>Henry IV </a:t>
            </a:r>
            <a:r>
              <a:rPr lang="en-US" sz="2400" dirty="0"/>
              <a:t>or</a:t>
            </a:r>
          </a:p>
          <a:p>
            <a:pPr marL="0" indent="0">
              <a:buNone/>
            </a:pPr>
            <a:r>
              <a:rPr lang="en-US" sz="2400" dirty="0"/>
              <a:t>Take a passage like Hal's early soliloquy and see how that speech is a KEY to the whole play (images used, why he says it, how it connects to other speeches and unifies the play)</a:t>
            </a:r>
          </a:p>
          <a:p>
            <a:pPr marL="0" indent="0">
              <a:buNone/>
            </a:pPr>
            <a:r>
              <a:rPr lang="en-US" sz="2400" dirty="0"/>
              <a:t>Unity is important.  </a:t>
            </a:r>
          </a:p>
          <a:p>
            <a:pPr marL="0" indent="0">
              <a:buNone/>
            </a:pPr>
            <a:r>
              <a:rPr lang="en-US" sz="2400" dirty="0"/>
              <a:t>To a true new critic, every single detail, every character, and every line is a sign of the perfection of the text.  You worship it</a:t>
            </a:r>
            <a:r>
              <a:rPr lang="en-US" sz="2400" dirty="0" smtClean="0"/>
              <a:t>.</a:t>
            </a:r>
            <a:endParaRPr lang="en-US" sz="2400" dirty="0"/>
          </a:p>
        </p:txBody>
      </p:sp>
    </p:spTree>
    <p:extLst>
      <p:ext uri="{BB962C8B-B14F-4D97-AF65-F5344CB8AC3E}">
        <p14:creationId xmlns:p14="http://schemas.microsoft.com/office/powerpoint/2010/main" val="3959609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 goes with Form</a:t>
            </a:r>
          </a:p>
        </p:txBody>
      </p:sp>
      <p:sp>
        <p:nvSpPr>
          <p:cNvPr id="3" name="Content Placeholder 2"/>
          <p:cNvSpPr>
            <a:spLocks noGrp="1"/>
          </p:cNvSpPr>
          <p:nvPr>
            <p:ph idx="1"/>
          </p:nvPr>
        </p:nvSpPr>
        <p:spPr>
          <a:xfrm>
            <a:off x="1443491" y="2015733"/>
            <a:ext cx="6571343" cy="4137094"/>
          </a:xfrm>
        </p:spPr>
        <p:txBody>
          <a:bodyPr>
            <a:noAutofit/>
          </a:bodyPr>
          <a:lstStyle/>
          <a:p>
            <a:r>
              <a:rPr lang="en-US" sz="2400" dirty="0"/>
              <a:t>Look at the connection between the Content and the Form.  You might look at this play as a System of Contrasts. </a:t>
            </a:r>
            <a:r>
              <a:rPr lang="en-US" sz="2400" dirty="0" smtClean="0"/>
              <a:t>A New </a:t>
            </a:r>
            <a:r>
              <a:rPr lang="en-US" sz="2400" dirty="0"/>
              <a:t>Critic would do this while pointing to the perfection and unity of the play.  </a:t>
            </a:r>
            <a:endParaRPr lang="en-US" sz="2400" dirty="0" smtClean="0"/>
          </a:p>
          <a:p>
            <a:r>
              <a:rPr lang="en-US" sz="2400" dirty="0" err="1" smtClean="0"/>
              <a:t>Cleanth</a:t>
            </a:r>
            <a:r>
              <a:rPr lang="en-US" sz="2400" dirty="0" smtClean="0"/>
              <a:t> </a:t>
            </a:r>
            <a:r>
              <a:rPr lang="en-US" sz="2400" dirty="0"/>
              <a:t>Brooks and Robert </a:t>
            </a:r>
            <a:r>
              <a:rPr lang="en-US" sz="2400" dirty="0" err="1"/>
              <a:t>Heilman</a:t>
            </a:r>
            <a:r>
              <a:rPr lang="en-US" sz="2400" dirty="0"/>
              <a:t> argue, for example, that the play is perfectly unified and IRONIC.</a:t>
            </a:r>
          </a:p>
          <a:p>
            <a:endParaRPr lang="en-US" sz="2400" dirty="0"/>
          </a:p>
        </p:txBody>
      </p:sp>
    </p:spTree>
    <p:extLst>
      <p:ext uri="{BB962C8B-B14F-4D97-AF65-F5344CB8AC3E}">
        <p14:creationId xmlns:p14="http://schemas.microsoft.com/office/powerpoint/2010/main" val="2289919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Mythic origins </a:t>
            </a:r>
            <a:r>
              <a:rPr lang="en-US" dirty="0"/>
              <a:t>of characters like Falstaff</a:t>
            </a:r>
          </a:p>
        </p:txBody>
      </p:sp>
      <p:sp>
        <p:nvSpPr>
          <p:cNvPr id="3" name="Content Placeholder 2"/>
          <p:cNvSpPr>
            <a:spLocks noGrp="1"/>
          </p:cNvSpPr>
          <p:nvPr>
            <p:ph idx="1"/>
          </p:nvPr>
        </p:nvSpPr>
        <p:spPr>
          <a:xfrm>
            <a:off x="237506" y="2125683"/>
            <a:ext cx="4239491" cy="4358243"/>
          </a:xfrm>
        </p:spPr>
        <p:txBody>
          <a:bodyPr>
            <a:normAutofit fontScale="70000" lnSpcReduction="20000"/>
          </a:bodyPr>
          <a:lstStyle/>
          <a:p>
            <a:r>
              <a:rPr lang="en-US" sz="2600" b="1" dirty="0"/>
              <a:t>Myth criticism </a:t>
            </a:r>
            <a:r>
              <a:rPr lang="en-US" sz="2600" dirty="0"/>
              <a:t>assumes that drama is linked to tribal rituals through vestiges such as Falstaff, whose character is drawn from the Roman comedy </a:t>
            </a:r>
            <a:r>
              <a:rPr lang="en-US" sz="2600" i="1" dirty="0"/>
              <a:t>miles </a:t>
            </a:r>
            <a:r>
              <a:rPr lang="en-US" sz="2600" i="1" dirty="0" err="1" smtClean="0"/>
              <a:t>gloriosus</a:t>
            </a:r>
            <a:endParaRPr lang="en-US" sz="2600" i="1" dirty="0" smtClean="0"/>
          </a:p>
          <a:p>
            <a:r>
              <a:rPr lang="en-US" sz="2600" b="1" dirty="0"/>
              <a:t>Miles </a:t>
            </a:r>
            <a:r>
              <a:rPr lang="en-US" sz="2600" b="1" dirty="0" err="1"/>
              <a:t>Gloriosus</a:t>
            </a:r>
            <a:r>
              <a:rPr lang="en-US" sz="2600" dirty="0"/>
              <a:t>, also called </a:t>
            </a:r>
            <a:r>
              <a:rPr lang="en-US" sz="2600" dirty="0" smtClean="0"/>
              <a:t>the </a:t>
            </a:r>
            <a:r>
              <a:rPr lang="en-US" sz="2600" b="1" dirty="0" smtClean="0"/>
              <a:t>Braggart </a:t>
            </a:r>
            <a:r>
              <a:rPr lang="en-US" sz="2600" b="1" dirty="0"/>
              <a:t>Warrior</a:t>
            </a:r>
            <a:r>
              <a:rPr lang="en-US" sz="2600" dirty="0"/>
              <a:t>, </a:t>
            </a:r>
            <a:r>
              <a:rPr lang="en-US" sz="2600" dirty="0" smtClean="0"/>
              <a:t>is a stock figure originally from a play written in about </a:t>
            </a:r>
            <a:r>
              <a:rPr lang="en-US" sz="2600" dirty="0"/>
              <a:t> 205 </a:t>
            </a:r>
            <a:r>
              <a:rPr lang="en-US" sz="2600" cap="all" dirty="0" smtClean="0"/>
              <a:t>BC.</a:t>
            </a:r>
            <a:r>
              <a:rPr lang="en-US" sz="2600" dirty="0"/>
              <a:t> </a:t>
            </a:r>
            <a:r>
              <a:rPr lang="en-US" sz="2600" dirty="0" smtClean="0"/>
              <a:t>Miles </a:t>
            </a:r>
            <a:r>
              <a:rPr lang="en-US" sz="2600" dirty="0" err="1" smtClean="0"/>
              <a:t>Gloriosus</a:t>
            </a:r>
            <a:r>
              <a:rPr lang="en-US" sz="2600" dirty="0" smtClean="0"/>
              <a:t> is </a:t>
            </a:r>
            <a:r>
              <a:rPr lang="en-US" sz="2600" dirty="0"/>
              <a:t>a vain, lustful, and stupid soldier, is duped by his clever slave and a courtesan.</a:t>
            </a:r>
            <a:r>
              <a:rPr lang="en-US" sz="2600" dirty="0"/>
              <a:t> </a:t>
            </a:r>
          </a:p>
          <a:p>
            <a:endParaRPr lang="en-US" dirty="0"/>
          </a:p>
          <a:p>
            <a:pPr marL="0" indent="0">
              <a:buNone/>
            </a:pPr>
            <a:r>
              <a:rPr lang="en-US" dirty="0"/>
              <a:t> </a:t>
            </a:r>
          </a:p>
        </p:txBody>
      </p:sp>
      <p:pic>
        <p:nvPicPr>
          <p:cNvPr id="4" name="Picture 3" descr="soldi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2469" y="2008737"/>
            <a:ext cx="3955277" cy="5027988"/>
          </a:xfrm>
          <a:prstGeom prst="rect">
            <a:avLst/>
          </a:prstGeom>
        </p:spPr>
      </p:pic>
    </p:spTree>
    <p:extLst>
      <p:ext uri="{BB962C8B-B14F-4D97-AF65-F5344CB8AC3E}">
        <p14:creationId xmlns:p14="http://schemas.microsoft.com/office/powerpoint/2010/main" val="2770232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Falstaff</a:t>
            </a:r>
          </a:p>
        </p:txBody>
      </p:sp>
      <p:sp>
        <p:nvSpPr>
          <p:cNvPr id="3" name="Content Placeholder 2"/>
          <p:cNvSpPr>
            <a:spLocks noGrp="1"/>
          </p:cNvSpPr>
          <p:nvPr>
            <p:ph idx="1"/>
          </p:nvPr>
        </p:nvSpPr>
        <p:spPr>
          <a:xfrm>
            <a:off x="914400" y="1735138"/>
            <a:ext cx="7313613" cy="4231710"/>
          </a:xfrm>
        </p:spPr>
        <p:txBody>
          <a:bodyPr>
            <a:noAutofit/>
          </a:bodyPr>
          <a:lstStyle/>
          <a:p>
            <a:pPr marL="0" indent="0">
              <a:buNone/>
            </a:pPr>
            <a:r>
              <a:rPr lang="en-US" sz="2400" dirty="0"/>
              <a:t>Example:  </a:t>
            </a:r>
            <a:r>
              <a:rPr lang="en-US" sz="2400" b="1" dirty="0"/>
              <a:t>R. J. </a:t>
            </a:r>
            <a:r>
              <a:rPr lang="en-US" sz="2400" b="1" dirty="0" err="1"/>
              <a:t>Dorius</a:t>
            </a:r>
            <a:r>
              <a:rPr lang="en-US" sz="2400" b="1" dirty="0"/>
              <a:t> </a:t>
            </a:r>
            <a:r>
              <a:rPr lang="en-US" sz="2400" dirty="0"/>
              <a:t>develops the themes of good husbandry vs. extravagance through the metaphoric language of the whole 4-play sequence.  </a:t>
            </a:r>
            <a:endParaRPr lang="en-US" sz="2400" dirty="0" smtClean="0"/>
          </a:p>
          <a:p>
            <a:pPr marL="0" indent="0">
              <a:buNone/>
            </a:pPr>
            <a:r>
              <a:rPr lang="en-US" sz="2400" dirty="0" smtClean="0"/>
              <a:t>He </a:t>
            </a:r>
            <a:r>
              <a:rPr lang="en-US" sz="2400" dirty="0"/>
              <a:t>connects the language to the idea that LIFE and POWER are precious gifts and that to squander them or misdirect them is a crime against God and the state.  </a:t>
            </a:r>
            <a:endParaRPr lang="en-US" sz="2400" dirty="0" smtClean="0"/>
          </a:p>
          <a:p>
            <a:pPr marL="450850" lvl="1" indent="0">
              <a:buNone/>
            </a:pPr>
            <a:r>
              <a:rPr lang="en-US" sz="1800" dirty="0" smtClean="0"/>
              <a:t>[</a:t>
            </a:r>
            <a:r>
              <a:rPr lang="en-US" sz="1800" dirty="0"/>
              <a:t>You might connect this to the Great Chain of Being, too -- something which New Critics like].  </a:t>
            </a:r>
            <a:endParaRPr lang="en-US" sz="1800" dirty="0" smtClean="0"/>
          </a:p>
        </p:txBody>
      </p:sp>
    </p:spTree>
    <p:extLst>
      <p:ext uri="{BB962C8B-B14F-4D97-AF65-F5344CB8AC3E}">
        <p14:creationId xmlns:p14="http://schemas.microsoft.com/office/powerpoint/2010/main" val="1376620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Dorius</a:t>
            </a:r>
            <a:r>
              <a:rPr lang="en-US" dirty="0" smtClean="0"/>
              <a:t> on fat </a:t>
            </a:r>
            <a:r>
              <a:rPr lang="en-US" dirty="0"/>
              <a:t>and thin</a:t>
            </a:r>
          </a:p>
        </p:txBody>
      </p:sp>
      <p:sp>
        <p:nvSpPr>
          <p:cNvPr id="3" name="Content Placeholder 2"/>
          <p:cNvSpPr>
            <a:spLocks noGrp="1"/>
          </p:cNvSpPr>
          <p:nvPr>
            <p:ph idx="1"/>
          </p:nvPr>
        </p:nvSpPr>
        <p:spPr>
          <a:xfrm>
            <a:off x="511445" y="2015733"/>
            <a:ext cx="8369084" cy="4540050"/>
          </a:xfrm>
        </p:spPr>
        <p:txBody>
          <a:bodyPr>
            <a:normAutofit/>
          </a:bodyPr>
          <a:lstStyle/>
          <a:p>
            <a:pPr marL="0" indent="-6350">
              <a:buNone/>
            </a:pPr>
            <a:r>
              <a:rPr lang="en-US" sz="2800" dirty="0" smtClean="0"/>
              <a:t>He </a:t>
            </a:r>
            <a:r>
              <a:rPr lang="en-US" sz="2800" dirty="0"/>
              <a:t>uses the idea of skinny Henry IV (Bolingbroke) literally worn away with anxiety as opposed to the fat King of the Revels (Falstaff).  </a:t>
            </a:r>
          </a:p>
          <a:p>
            <a:pPr marL="0" indent="0">
              <a:buNone/>
            </a:pPr>
            <a:r>
              <a:rPr lang="en-US" sz="2400" dirty="0" smtClean="0"/>
              <a:t>Words like: </a:t>
            </a:r>
            <a:r>
              <a:rPr lang="en-US" sz="2400" dirty="0"/>
              <a:t>"Pharaoh's lean </a:t>
            </a:r>
            <a:r>
              <a:rPr lang="en-US" sz="2400" dirty="0" err="1"/>
              <a:t>kine</a:t>
            </a:r>
            <a:r>
              <a:rPr lang="en-US" sz="2400" dirty="0"/>
              <a:t>" (7 years of famine, not 7 years of plenty)</a:t>
            </a:r>
          </a:p>
          <a:p>
            <a:pPr marL="457200" lvl="1" indent="0">
              <a:buNone/>
            </a:pPr>
            <a:r>
              <a:rPr lang="en-US" sz="1800" dirty="0" smtClean="0"/>
              <a:t>"</a:t>
            </a:r>
            <a:r>
              <a:rPr lang="en-US" sz="1800" dirty="0"/>
              <a:t>The merry word games in which the Prince and Falstaff engage, the matchings of 'unsavory similes' of fatness and thinness, represent a comic playing with political and moral themes at the core of these plays."  </a:t>
            </a:r>
          </a:p>
        </p:txBody>
      </p:sp>
    </p:spTree>
    <p:extLst>
      <p:ext uri="{BB962C8B-B14F-4D97-AF65-F5344CB8AC3E}">
        <p14:creationId xmlns:p14="http://schemas.microsoft.com/office/powerpoint/2010/main" val="264384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Banish “all the world”</a:t>
            </a:r>
          </a:p>
        </p:txBody>
      </p:sp>
      <p:sp>
        <p:nvSpPr>
          <p:cNvPr id="3" name="Content Placeholder 2"/>
          <p:cNvSpPr>
            <a:spLocks noGrp="1"/>
          </p:cNvSpPr>
          <p:nvPr>
            <p:ph idx="1"/>
          </p:nvPr>
        </p:nvSpPr>
        <p:spPr>
          <a:xfrm>
            <a:off x="839084" y="1745267"/>
            <a:ext cx="7053939" cy="4578042"/>
          </a:xfrm>
        </p:spPr>
        <p:txBody>
          <a:bodyPr>
            <a:normAutofit/>
          </a:bodyPr>
          <a:lstStyle/>
          <a:p>
            <a:pPr marL="0" indent="0">
              <a:buNone/>
            </a:pPr>
            <a:r>
              <a:rPr lang="en-US" dirty="0"/>
              <a:t>Then </a:t>
            </a:r>
            <a:r>
              <a:rPr lang="en-US" b="1" dirty="0" err="1" smtClean="0"/>
              <a:t>Dorius</a:t>
            </a:r>
            <a:r>
              <a:rPr lang="en-US" dirty="0" smtClean="0"/>
              <a:t> centers </a:t>
            </a:r>
            <a:r>
              <a:rPr lang="en-US" dirty="0"/>
              <a:t>his analysis upon 3 or 4 critical passages (typical New Critical move).</a:t>
            </a:r>
          </a:p>
          <a:p>
            <a:pPr marL="0" indent="0">
              <a:buNone/>
            </a:pPr>
            <a:r>
              <a:rPr lang="en-US" dirty="0"/>
              <a:t>1.  the dialogue between H-4 and Hal</a:t>
            </a:r>
          </a:p>
          <a:p>
            <a:pPr marL="0" indent="0">
              <a:buNone/>
            </a:pPr>
            <a:r>
              <a:rPr lang="en-US" dirty="0"/>
              <a:t>	Richard being daily swallowed by men's eyes</a:t>
            </a:r>
          </a:p>
          <a:p>
            <a:pPr marL="0" indent="0">
              <a:buNone/>
            </a:pPr>
            <a:r>
              <a:rPr lang="en-US" dirty="0"/>
              <a:t>	They surfeited with honey and began</a:t>
            </a:r>
          </a:p>
          <a:p>
            <a:pPr marL="0" indent="0">
              <a:buNone/>
            </a:pPr>
            <a:r>
              <a:rPr lang="en-US" dirty="0"/>
              <a:t>	To loathe the taste of sweetness</a:t>
            </a:r>
          </a:p>
          <a:p>
            <a:pPr marL="0" indent="0">
              <a:buNone/>
            </a:pPr>
            <a:r>
              <a:rPr lang="en-US" dirty="0"/>
              <a:t>2. Hal's soliloquy</a:t>
            </a:r>
          </a:p>
          <a:p>
            <a:pPr marL="0" indent="0">
              <a:buNone/>
            </a:pPr>
            <a:r>
              <a:rPr lang="en-US" dirty="0"/>
              <a:t>3. Hal vs. Falstaff -- going AGAINST plump Jack, </a:t>
            </a:r>
            <a:endParaRPr lang="en-US" dirty="0" smtClean="0"/>
          </a:p>
          <a:p>
            <a:pPr marL="0" indent="0">
              <a:buNone/>
            </a:pPr>
            <a:r>
              <a:rPr lang="en-US" dirty="0" smtClean="0"/>
              <a:t>banishing </a:t>
            </a:r>
            <a:r>
              <a:rPr lang="en-US" dirty="0"/>
              <a:t>"all the world</a:t>
            </a:r>
            <a:r>
              <a:rPr lang="en-US" dirty="0" smtClean="0"/>
              <a:t>"</a:t>
            </a:r>
            <a:endParaRPr lang="en-US" dirty="0"/>
          </a:p>
        </p:txBody>
      </p:sp>
      <p:pic>
        <p:nvPicPr>
          <p:cNvPr id="4" name="Picture 3" descr="falstaff and Ha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3444" y="3610007"/>
            <a:ext cx="2219158" cy="2393814"/>
          </a:xfrm>
          <a:prstGeom prst="rect">
            <a:avLst/>
          </a:prstGeom>
        </p:spPr>
      </p:pic>
    </p:spTree>
    <p:extLst>
      <p:ext uri="{BB962C8B-B14F-4D97-AF65-F5344CB8AC3E}">
        <p14:creationId xmlns:p14="http://schemas.microsoft.com/office/powerpoint/2010/main" val="35564476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Historicism</a:t>
            </a:r>
          </a:p>
        </p:txBody>
      </p:sp>
      <p:sp>
        <p:nvSpPr>
          <p:cNvPr id="3" name="Content Placeholder 2"/>
          <p:cNvSpPr>
            <a:spLocks noGrp="1"/>
          </p:cNvSpPr>
          <p:nvPr>
            <p:ph idx="1"/>
          </p:nvPr>
        </p:nvSpPr>
        <p:spPr>
          <a:xfrm>
            <a:off x="991892" y="2015733"/>
            <a:ext cx="7640663" cy="4137094"/>
          </a:xfrm>
        </p:spPr>
        <p:txBody>
          <a:bodyPr>
            <a:normAutofit/>
          </a:bodyPr>
          <a:lstStyle/>
          <a:p>
            <a:pPr marL="0" indent="0">
              <a:buNone/>
            </a:pPr>
            <a:r>
              <a:rPr lang="en-US" dirty="0" smtClean="0"/>
              <a:t>This </a:t>
            </a:r>
            <a:r>
              <a:rPr lang="en-US" dirty="0"/>
              <a:t>is like old historical approaches and a rebellion against all  previous, especially New Criticism and Deconstruction.</a:t>
            </a:r>
          </a:p>
          <a:p>
            <a:pPr marL="0" indent="0">
              <a:buNone/>
            </a:pPr>
            <a:r>
              <a:rPr lang="en-US" dirty="0"/>
              <a:t> New Historicists say that you cannot understand a text unless you understand it within its specific historical context. </a:t>
            </a:r>
          </a:p>
          <a:p>
            <a:pPr marL="0" indent="0">
              <a:buNone/>
            </a:pPr>
            <a:r>
              <a:rPr lang="en-US" dirty="0"/>
              <a:t> Further, you understand the text as </a:t>
            </a:r>
            <a:r>
              <a:rPr lang="en-US" b="1" u="sng" dirty="0"/>
              <a:t>playing an active role</a:t>
            </a:r>
            <a:r>
              <a:rPr lang="en-US" dirty="0"/>
              <a:t> in the life of a </a:t>
            </a:r>
            <a:r>
              <a:rPr lang="en-US" dirty="0" smtClean="0"/>
              <a:t>culture.</a:t>
            </a:r>
            <a:r>
              <a:rPr lang="en-US" dirty="0"/>
              <a:t> </a:t>
            </a:r>
            <a:endParaRPr lang="en-US" dirty="0" smtClean="0"/>
          </a:p>
          <a:p>
            <a:pPr marL="0" indent="0">
              <a:buNone/>
            </a:pPr>
            <a:r>
              <a:rPr lang="en-US" dirty="0"/>
              <a:t>Marxist </a:t>
            </a:r>
            <a:r>
              <a:rPr lang="en-US" dirty="0" smtClean="0"/>
              <a:t>originally. Important figures: Stephen </a:t>
            </a:r>
            <a:r>
              <a:rPr lang="en-US" dirty="0"/>
              <a:t>Greenblatt, Michel Foucault, Edward Said </a:t>
            </a:r>
            <a:r>
              <a:rPr lang="en-US" i="1" dirty="0"/>
              <a:t>(Orientalism</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411247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Literature as action in the world</a:t>
            </a:r>
          </a:p>
        </p:txBody>
      </p:sp>
      <p:sp>
        <p:nvSpPr>
          <p:cNvPr id="3" name="Content Placeholder 2"/>
          <p:cNvSpPr>
            <a:spLocks noGrp="1"/>
          </p:cNvSpPr>
          <p:nvPr>
            <p:ph idx="1"/>
          </p:nvPr>
        </p:nvSpPr>
        <p:spPr>
          <a:xfrm>
            <a:off x="1443491" y="2015733"/>
            <a:ext cx="6571343" cy="3982111"/>
          </a:xfrm>
        </p:spPr>
        <p:txBody>
          <a:bodyPr>
            <a:normAutofit/>
          </a:bodyPr>
          <a:lstStyle/>
          <a:p>
            <a:r>
              <a:rPr lang="en-US" sz="2400" dirty="0"/>
              <a:t>New Historicism is more dialectical </a:t>
            </a:r>
            <a:r>
              <a:rPr lang="en-US" sz="2400" dirty="0" smtClean="0"/>
              <a:t>than the old historicism (or Marxism) and </a:t>
            </a:r>
            <a:r>
              <a:rPr lang="en-US" sz="2400" dirty="0"/>
              <a:t>sees interplay between text and culture, culture and text.  </a:t>
            </a:r>
          </a:p>
          <a:p>
            <a:r>
              <a:rPr lang="en-US" sz="2400" dirty="0" smtClean="0"/>
              <a:t>What </a:t>
            </a:r>
            <a:r>
              <a:rPr lang="en-US" sz="2400" dirty="0"/>
              <a:t>did the </a:t>
            </a:r>
            <a:r>
              <a:rPr lang="en-US" sz="2400" dirty="0" smtClean="0"/>
              <a:t>play say </a:t>
            </a:r>
            <a:r>
              <a:rPr lang="en-US" sz="2400" dirty="0"/>
              <a:t>to people in </a:t>
            </a:r>
            <a:r>
              <a:rPr lang="en-US" sz="2400" dirty="0" smtClean="0"/>
              <a:t>1597 </a:t>
            </a:r>
            <a:r>
              <a:rPr lang="en-US" sz="2400" dirty="0"/>
              <a:t>and conversely Why was </a:t>
            </a:r>
            <a:r>
              <a:rPr lang="en-US" sz="2400" i="1" dirty="0" smtClean="0"/>
              <a:t>Henry IV </a:t>
            </a:r>
            <a:r>
              <a:rPr lang="en-US" sz="2400" dirty="0" smtClean="0"/>
              <a:t>produced </a:t>
            </a:r>
            <a:r>
              <a:rPr lang="en-US" sz="2400" dirty="0"/>
              <a:t>in </a:t>
            </a:r>
            <a:r>
              <a:rPr lang="en-US" sz="2400" dirty="0" smtClean="0"/>
              <a:t>1597?</a:t>
            </a:r>
          </a:p>
          <a:p>
            <a:r>
              <a:rPr lang="en-US" sz="2400" dirty="0" smtClean="0"/>
              <a:t>What did it say to the Queen, commoners, nobility? Why was it something people would want to see at that time?</a:t>
            </a:r>
            <a:endParaRPr lang="en-US" sz="2400" dirty="0"/>
          </a:p>
        </p:txBody>
      </p:sp>
    </p:spTree>
    <p:extLst>
      <p:ext uri="{BB962C8B-B14F-4D97-AF65-F5344CB8AC3E}">
        <p14:creationId xmlns:p14="http://schemas.microsoft.com/office/powerpoint/2010/main" val="4285674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Hal’s drinking scene</a:t>
            </a:r>
          </a:p>
        </p:txBody>
      </p:sp>
      <p:sp>
        <p:nvSpPr>
          <p:cNvPr id="3" name="Content Placeholder 2"/>
          <p:cNvSpPr>
            <a:spLocks noGrp="1"/>
          </p:cNvSpPr>
          <p:nvPr>
            <p:ph idx="1"/>
          </p:nvPr>
        </p:nvSpPr>
        <p:spPr>
          <a:xfrm>
            <a:off x="1443491" y="1853755"/>
            <a:ext cx="7375045" cy="4485052"/>
          </a:xfrm>
        </p:spPr>
        <p:txBody>
          <a:bodyPr>
            <a:normAutofit lnSpcReduction="10000"/>
          </a:bodyPr>
          <a:lstStyle/>
          <a:p>
            <a:r>
              <a:rPr lang="en-US" dirty="0"/>
              <a:t>Stephen Greenblatt on </a:t>
            </a:r>
            <a:r>
              <a:rPr lang="en-US" i="1" dirty="0"/>
              <a:t>1 Henry IV:</a:t>
            </a:r>
          </a:p>
          <a:p>
            <a:r>
              <a:rPr lang="en-US" dirty="0" smtClean="0"/>
              <a:t>"</a:t>
            </a:r>
            <a:r>
              <a:rPr lang="en-US" dirty="0"/>
              <a:t>Hal is a juggler, a conniving hypocrite and that the power he both serves and comes to embody is glorified usurpation and theft."  </a:t>
            </a:r>
          </a:p>
          <a:p>
            <a:r>
              <a:rPr lang="en-US" dirty="0"/>
              <a:t>Greenblatt then argues how this play was itself a social event in reciprocal contract with other social events.  "theatricality is one of power's ways of working."  </a:t>
            </a:r>
          </a:p>
          <a:p>
            <a:r>
              <a:rPr lang="en-US" dirty="0"/>
              <a:t>Centers on Hal's </a:t>
            </a:r>
            <a:r>
              <a:rPr lang="en-US" u="sng" dirty="0"/>
              <a:t>drinking scene</a:t>
            </a:r>
            <a:r>
              <a:rPr lang="en-US" dirty="0"/>
              <a:t> (ignored by almost everybody else) compares </a:t>
            </a:r>
            <a:r>
              <a:rPr lang="en-US" i="1" dirty="0"/>
              <a:t>Henry IV </a:t>
            </a:r>
            <a:r>
              <a:rPr lang="en-US" dirty="0"/>
              <a:t>to writings of the day which helped people to exploit American Indians by teaching Algonquin words plus books which taught sheriffs the language and ways of criminals</a:t>
            </a:r>
            <a:r>
              <a:rPr lang="en-US" dirty="0" smtClean="0"/>
              <a:t>.</a:t>
            </a:r>
            <a:r>
              <a:rPr lang="en-US" dirty="0"/>
              <a:t> </a:t>
            </a:r>
            <a:r>
              <a:rPr lang="en-US" dirty="0" smtClean="0"/>
              <a:t>(from: </a:t>
            </a:r>
            <a:r>
              <a:rPr lang="en-US" i="1" dirty="0" smtClean="0"/>
              <a:t>Invisible Bullets</a:t>
            </a:r>
            <a:r>
              <a:rPr lang="en-US" dirty="0" smtClean="0"/>
              <a:t>)</a:t>
            </a:r>
            <a:endParaRPr lang="en-US" dirty="0"/>
          </a:p>
        </p:txBody>
      </p:sp>
    </p:spTree>
    <p:extLst>
      <p:ext uri="{BB962C8B-B14F-4D97-AF65-F5344CB8AC3E}">
        <p14:creationId xmlns:p14="http://schemas.microsoft.com/office/powerpoint/2010/main" val="1653127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03238"/>
            <a:ext cx="7313613" cy="2655598"/>
          </a:xfrm>
        </p:spPr>
        <p:txBody>
          <a:bodyPr/>
          <a:lstStyle/>
          <a:p>
            <a:r>
              <a:rPr lang="en-US" dirty="0" smtClean="0"/>
              <a:t>Recap: Myth</a:t>
            </a:r>
            <a:r>
              <a:rPr lang="en-US" dirty="0"/>
              <a:t>, Psychoanalytic, New Criticism, and New Historicist Criticism</a:t>
            </a:r>
            <a:br>
              <a:rPr lang="en-US" dirty="0"/>
            </a:br>
            <a:endParaRPr lang="en-US" dirty="0"/>
          </a:p>
        </p:txBody>
      </p:sp>
      <p:sp>
        <p:nvSpPr>
          <p:cNvPr id="3" name="Content Placeholder 2"/>
          <p:cNvSpPr>
            <a:spLocks noGrp="1"/>
          </p:cNvSpPr>
          <p:nvPr>
            <p:ph idx="1"/>
          </p:nvPr>
        </p:nvSpPr>
        <p:spPr>
          <a:xfrm>
            <a:off x="914400" y="2216258"/>
            <a:ext cx="7313613" cy="3574941"/>
          </a:xfrm>
        </p:spPr>
        <p:txBody>
          <a:bodyPr>
            <a:normAutofit/>
          </a:bodyPr>
          <a:lstStyle/>
          <a:p>
            <a:r>
              <a:rPr lang="en-US" sz="2400" dirty="0" smtClean="0"/>
              <a:t>Every approach to a text opens up different ways of looking at it, different ways of finding its relevance, importance and power. </a:t>
            </a:r>
          </a:p>
          <a:p>
            <a:r>
              <a:rPr lang="en-US" sz="2400" dirty="0" smtClean="0"/>
              <a:t>There’s no “right” way of doing it; if your approach allows </a:t>
            </a:r>
            <a:r>
              <a:rPr lang="en-US" sz="2400" smtClean="0"/>
              <a:t>you to up </a:t>
            </a:r>
            <a:r>
              <a:rPr lang="en-US" sz="2400" dirty="0" smtClean="0"/>
              <a:t>new layers of meaning, go for it!</a:t>
            </a:r>
            <a:endParaRPr lang="en-US" sz="2400" dirty="0"/>
          </a:p>
        </p:txBody>
      </p:sp>
    </p:spTree>
    <p:extLst>
      <p:ext uri="{BB962C8B-B14F-4D97-AF65-F5344CB8AC3E}">
        <p14:creationId xmlns:p14="http://schemas.microsoft.com/office/powerpoint/2010/main" val="1988861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the morality play Vice (Gluttony) </a:t>
            </a:r>
          </a:p>
        </p:txBody>
      </p:sp>
      <p:pic>
        <p:nvPicPr>
          <p:cNvPr id="4" name="Content Placeholder 3" descr="gluttony.jp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15801" y="2016125"/>
            <a:ext cx="5226724" cy="3449638"/>
          </a:xfrm>
        </p:spPr>
      </p:pic>
    </p:spTree>
    <p:extLst>
      <p:ext uri="{BB962C8B-B14F-4D97-AF65-F5344CB8AC3E}">
        <p14:creationId xmlns:p14="http://schemas.microsoft.com/office/powerpoint/2010/main" val="3751286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farther back Bacchus/ Dionysus – and magic</a:t>
            </a:r>
          </a:p>
        </p:txBody>
      </p:sp>
      <p:sp>
        <p:nvSpPr>
          <p:cNvPr id="3" name="Content Placeholder 2"/>
          <p:cNvSpPr>
            <a:spLocks noGrp="1"/>
          </p:cNvSpPr>
          <p:nvPr>
            <p:ph idx="1"/>
          </p:nvPr>
        </p:nvSpPr>
        <p:spPr/>
        <p:txBody>
          <a:bodyPr/>
          <a:lstStyle/>
          <a:p>
            <a:endParaRPr lang="en-US" dirty="0"/>
          </a:p>
          <a:p>
            <a:endParaRPr lang="en-US" dirty="0"/>
          </a:p>
        </p:txBody>
      </p:sp>
      <p:pic>
        <p:nvPicPr>
          <p:cNvPr id="4" name="Content Placeholder 3" descr="bacchus.jpg"/>
          <p:cNvPicPr>
            <a:picLocks noChangeAspect="1"/>
          </p:cNvPicPr>
          <p:nvPr/>
        </p:nvPicPr>
        <p:blipFill>
          <a:blip r:embed="rId2">
            <a:extLst>
              <a:ext uri="{28A0092B-C50C-407E-A947-70E740481C1C}">
                <a14:useLocalDpi xmlns:a14="http://schemas.microsoft.com/office/drawing/2010/main" val="0"/>
              </a:ext>
            </a:extLst>
          </a:blip>
          <a:srcRect l="-20914" r="-20914"/>
          <a:stretch>
            <a:fillRect/>
          </a:stretch>
        </p:blipFill>
        <p:spPr>
          <a:xfrm>
            <a:off x="1287271" y="2015733"/>
            <a:ext cx="6883782" cy="4056062"/>
          </a:xfrm>
          <a:prstGeom prst="rect">
            <a:avLst/>
          </a:prstGeom>
        </p:spPr>
      </p:pic>
    </p:spTree>
    <p:extLst>
      <p:ext uri="{BB962C8B-B14F-4D97-AF65-F5344CB8AC3E}">
        <p14:creationId xmlns:p14="http://schemas.microsoft.com/office/powerpoint/2010/main" val="1996382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281" y="804520"/>
            <a:ext cx="6898553" cy="1049235"/>
          </a:xfrm>
        </p:spPr>
        <p:txBody>
          <a:bodyPr/>
          <a:lstStyle/>
          <a:p>
            <a:r>
              <a:rPr lang="en-US" dirty="0"/>
              <a:t>Myth critics</a:t>
            </a:r>
          </a:p>
        </p:txBody>
      </p:sp>
      <p:sp>
        <p:nvSpPr>
          <p:cNvPr id="3" name="Content Placeholder 2"/>
          <p:cNvSpPr>
            <a:spLocks noGrp="1"/>
          </p:cNvSpPr>
          <p:nvPr>
            <p:ph idx="1"/>
          </p:nvPr>
        </p:nvSpPr>
        <p:spPr>
          <a:xfrm>
            <a:off x="819397" y="2015733"/>
            <a:ext cx="7825839" cy="4206937"/>
          </a:xfrm>
        </p:spPr>
        <p:txBody>
          <a:bodyPr>
            <a:normAutofit/>
          </a:bodyPr>
          <a:lstStyle/>
          <a:p>
            <a:r>
              <a:rPr lang="en-US" dirty="0"/>
              <a:t>The best known practitioners are Northrop Frye (</a:t>
            </a:r>
            <a:r>
              <a:rPr lang="en-US" i="1" dirty="0"/>
              <a:t>Anatomy of Criticism </a:t>
            </a:r>
            <a:r>
              <a:rPr lang="en-US" dirty="0"/>
              <a:t>and many essays on Shakespeare) and C.L. Barber (</a:t>
            </a:r>
            <a:r>
              <a:rPr lang="en-US" i="1" dirty="0"/>
              <a:t>Shakespeare's Festive Comedy</a:t>
            </a:r>
            <a:r>
              <a:rPr lang="en-US" dirty="0"/>
              <a:t>). </a:t>
            </a:r>
          </a:p>
          <a:p>
            <a:r>
              <a:rPr lang="en-US" dirty="0"/>
              <a:t>The assumption is that literature is not just very special words on a page, but is in a continuum with the oldest tribal rituals, and that literature is a </a:t>
            </a:r>
            <a:r>
              <a:rPr lang="en-US" u="sng" dirty="0"/>
              <a:t>cultural practice</a:t>
            </a:r>
            <a:r>
              <a:rPr lang="en-US" dirty="0"/>
              <a:t> of our society in which we tell ourselves </a:t>
            </a:r>
            <a:r>
              <a:rPr lang="en-US" u="sng" dirty="0"/>
              <a:t>as a community</a:t>
            </a:r>
            <a:r>
              <a:rPr lang="en-US" dirty="0"/>
              <a:t> who we are, partly by telling ourselves what we were.</a:t>
            </a:r>
          </a:p>
          <a:p>
            <a:r>
              <a:rPr lang="en-US" dirty="0"/>
              <a:t>Thus, relevant to history plays.</a:t>
            </a:r>
          </a:p>
        </p:txBody>
      </p:sp>
    </p:spTree>
    <p:extLst>
      <p:ext uri="{BB962C8B-B14F-4D97-AF65-F5344CB8AC3E}">
        <p14:creationId xmlns:p14="http://schemas.microsoft.com/office/powerpoint/2010/main" val="2668966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 I. M. Stewart</a:t>
            </a:r>
          </a:p>
        </p:txBody>
      </p:sp>
      <p:sp>
        <p:nvSpPr>
          <p:cNvPr id="3" name="Content Placeholder 2"/>
          <p:cNvSpPr>
            <a:spLocks noGrp="1"/>
          </p:cNvSpPr>
          <p:nvPr>
            <p:ph idx="1"/>
          </p:nvPr>
        </p:nvSpPr>
        <p:spPr>
          <a:xfrm>
            <a:off x="605642" y="2015733"/>
            <a:ext cx="8015843" cy="3450613"/>
          </a:xfrm>
        </p:spPr>
        <p:txBody>
          <a:bodyPr/>
          <a:lstStyle/>
          <a:p>
            <a:r>
              <a:rPr lang="en-US" dirty="0" smtClean="0"/>
              <a:t>Falstaff </a:t>
            </a:r>
            <a:r>
              <a:rPr lang="en-US" dirty="0"/>
              <a:t>harks back to the ancient English fertility rituals in which one person got to be King for the year, and then would be </a:t>
            </a:r>
            <a:r>
              <a:rPr lang="en-US" b="1" dirty="0"/>
              <a:t>killed</a:t>
            </a:r>
            <a:r>
              <a:rPr lang="en-US" dirty="0"/>
              <a:t> at the Winter Solstice to bring fertility in for the new year.  </a:t>
            </a:r>
            <a:endParaRPr lang="en-US" dirty="0" smtClean="0"/>
          </a:p>
          <a:p>
            <a:r>
              <a:rPr lang="en-US" dirty="0" smtClean="0"/>
              <a:t>In </a:t>
            </a:r>
            <a:r>
              <a:rPr lang="en-US" dirty="0"/>
              <a:t>"countries gone waste and barren under the rule of an old, impotent, and guilty king, who must be ritually slain and supplanted by his son or another before the saving rains come, bringing purification and regeneration." </a:t>
            </a:r>
          </a:p>
        </p:txBody>
      </p:sp>
    </p:spTree>
    <p:extLst>
      <p:ext uri="{BB962C8B-B14F-4D97-AF65-F5344CB8AC3E}">
        <p14:creationId xmlns:p14="http://schemas.microsoft.com/office/powerpoint/2010/main" val="4039960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1278" y="804520"/>
            <a:ext cx="6993556" cy="1049235"/>
          </a:xfrm>
        </p:spPr>
        <p:txBody>
          <a:bodyPr/>
          <a:lstStyle/>
          <a:p>
            <a:r>
              <a:rPr lang="en-US" dirty="0"/>
              <a:t>Killing the King</a:t>
            </a:r>
          </a:p>
        </p:txBody>
      </p:sp>
      <p:sp>
        <p:nvSpPr>
          <p:cNvPr id="3" name="Content Placeholder 2"/>
          <p:cNvSpPr>
            <a:spLocks noGrp="1"/>
          </p:cNvSpPr>
          <p:nvPr>
            <p:ph idx="1"/>
          </p:nvPr>
        </p:nvSpPr>
        <p:spPr>
          <a:xfrm>
            <a:off x="712519" y="1853755"/>
            <a:ext cx="7956468" cy="4321414"/>
          </a:xfrm>
        </p:spPr>
        <p:txBody>
          <a:bodyPr>
            <a:normAutofit/>
          </a:bodyPr>
          <a:lstStyle/>
          <a:p>
            <a:r>
              <a:rPr lang="en-US" dirty="0"/>
              <a:t>The King figures in these rituals were killed and eaten, and then a new one was inaugurated.</a:t>
            </a:r>
          </a:p>
          <a:p>
            <a:r>
              <a:rPr lang="en-US" dirty="0"/>
              <a:t>But you don't kill the REAL king in </a:t>
            </a:r>
            <a:r>
              <a:rPr lang="en-US" dirty="0" smtClean="0"/>
              <a:t>H IV </a:t>
            </a:r>
            <a:r>
              <a:rPr lang="en-US" dirty="0"/>
              <a:t>(argues Stewart).  Instead, you kill the ritual king, the one who closely resembles Dionysus (and even Santa Claus for the Winter Solstice).  </a:t>
            </a:r>
            <a:endParaRPr lang="en-US" dirty="0" smtClean="0"/>
          </a:p>
          <a:p>
            <a:r>
              <a:rPr lang="en-US" dirty="0" smtClean="0"/>
              <a:t>This </a:t>
            </a:r>
            <a:r>
              <a:rPr lang="en-US" dirty="0"/>
              <a:t>makes the parallel between Falstaff and Bolingbroke (Henry IV) very important.  </a:t>
            </a:r>
            <a:endParaRPr lang="en-US" dirty="0" smtClean="0"/>
          </a:p>
          <a:p>
            <a:r>
              <a:rPr lang="en-US" dirty="0" smtClean="0"/>
              <a:t>"</a:t>
            </a:r>
            <a:r>
              <a:rPr lang="en-US" dirty="0"/>
              <a:t>Falstaff, in standing for the old king, symbolizes all the accumulated sin of the reign, all the consequent sterility of the land.  But the young king draws his knife at the altar and ‘kills’ Falstaff” -- by rejecting him in Part 2.  </a:t>
            </a:r>
          </a:p>
          <a:p>
            <a:endParaRPr lang="en-US" dirty="0"/>
          </a:p>
          <a:p>
            <a:endParaRPr lang="en-US" dirty="0"/>
          </a:p>
        </p:txBody>
      </p:sp>
    </p:spTree>
    <p:extLst>
      <p:ext uri="{BB962C8B-B14F-4D97-AF65-F5344CB8AC3E}">
        <p14:creationId xmlns:p14="http://schemas.microsoft.com/office/powerpoint/2010/main" val="328638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1635469"/>
          </a:xfrm>
        </p:spPr>
        <p:txBody>
          <a:bodyPr>
            <a:normAutofit/>
          </a:bodyPr>
          <a:lstStyle/>
          <a:p>
            <a:r>
              <a:rPr lang="en-US" sz="2800" dirty="0"/>
              <a:t>Falstaff</a:t>
            </a:r>
          </a:p>
        </p:txBody>
      </p:sp>
      <p:pic>
        <p:nvPicPr>
          <p:cNvPr id="4" name="Content Placeholder 3" descr="falstaff painting.jp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25735" y="1026862"/>
            <a:ext cx="3764478" cy="4682187"/>
          </a:xfrm>
        </p:spPr>
      </p:pic>
      <p:sp>
        <p:nvSpPr>
          <p:cNvPr id="5" name="Text Placeholder 4"/>
          <p:cNvSpPr>
            <a:spLocks noGrp="1"/>
          </p:cNvSpPr>
          <p:nvPr>
            <p:ph type="body" sz="half" idx="2"/>
          </p:nvPr>
        </p:nvSpPr>
        <p:spPr>
          <a:xfrm>
            <a:off x="1439042" y="2565070"/>
            <a:ext cx="2427369" cy="2888603"/>
          </a:xfrm>
        </p:spPr>
        <p:txBody>
          <a:bodyPr/>
          <a:lstStyle/>
          <a:p>
            <a:endParaRPr lang="en-US"/>
          </a:p>
        </p:txBody>
      </p:sp>
    </p:spTree>
    <p:extLst>
      <p:ext uri="{BB962C8B-B14F-4D97-AF65-F5344CB8AC3E}">
        <p14:creationId xmlns:p14="http://schemas.microsoft.com/office/powerpoint/2010/main" val="201560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in ribs, call in tallow”</a:t>
            </a:r>
          </a:p>
        </p:txBody>
      </p:sp>
      <p:sp>
        <p:nvSpPr>
          <p:cNvPr id="3" name="Content Placeholder 2"/>
          <p:cNvSpPr>
            <a:spLocks noGrp="1"/>
          </p:cNvSpPr>
          <p:nvPr>
            <p:ph idx="1"/>
          </p:nvPr>
        </p:nvSpPr>
        <p:spPr>
          <a:xfrm>
            <a:off x="795647" y="2015733"/>
            <a:ext cx="7219187" cy="4171311"/>
          </a:xfrm>
        </p:spPr>
        <p:txBody>
          <a:bodyPr>
            <a:normAutofit lnSpcReduction="10000"/>
          </a:bodyPr>
          <a:lstStyle/>
          <a:p>
            <a:r>
              <a:rPr lang="en-US" sz="2400" dirty="0"/>
              <a:t>In </a:t>
            </a:r>
            <a:r>
              <a:rPr lang="en-US" sz="2400" i="1" dirty="0"/>
              <a:t>Henry V</a:t>
            </a:r>
            <a:r>
              <a:rPr lang="en-US" sz="2400" dirty="0"/>
              <a:t>, Mistress Quickly says, "The King has killed his heart" as Falstaff lies dying.  </a:t>
            </a:r>
          </a:p>
          <a:p>
            <a:r>
              <a:rPr lang="en-US" sz="2400" dirty="0"/>
              <a:t>And Falstaff has been represented as somebody worth eating, he's compared to a whole larder of "fat meat."  "Call in Ribs, call in Tallow" is the cue for Falstaff to enter.  He's a great big roast.</a:t>
            </a:r>
          </a:p>
          <a:p>
            <a:r>
              <a:rPr lang="en-US" sz="2400" dirty="0"/>
              <a:t>So do we say that this rejection (and consumption) makes it possible for a new "pure and regenerated" king to take over and bring fertility to England?</a:t>
            </a:r>
          </a:p>
          <a:p>
            <a:endParaRPr lang="en-US" dirty="0"/>
          </a:p>
        </p:txBody>
      </p:sp>
    </p:spTree>
    <p:extLst>
      <p:ext uri="{BB962C8B-B14F-4D97-AF65-F5344CB8AC3E}">
        <p14:creationId xmlns:p14="http://schemas.microsoft.com/office/powerpoint/2010/main" val="310466800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4823</TotalTime>
  <Words>1623</Words>
  <Application>Microsoft Macintosh PowerPoint</Application>
  <PresentationFormat>On-screen Show (4:3)</PresentationFormat>
  <Paragraphs>98</Paragraphs>
  <Slides>26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Gill Sans MT</vt:lpstr>
      <vt:lpstr>Arial</vt:lpstr>
      <vt:lpstr>Calibri</vt:lpstr>
      <vt:lpstr>Gallery</vt:lpstr>
      <vt:lpstr>4 Ways of Looking at Henry IV, Part 1</vt:lpstr>
      <vt:lpstr>Mythic origins of characters like Falstaff</vt:lpstr>
      <vt:lpstr>and the morality play Vice (Gluttony) </vt:lpstr>
      <vt:lpstr>And farther back Bacchus/ Dionysus – and magic</vt:lpstr>
      <vt:lpstr>Myth critics</vt:lpstr>
      <vt:lpstr>J. I. M. Stewart</vt:lpstr>
      <vt:lpstr>Killing the King</vt:lpstr>
      <vt:lpstr>Falstaff</vt:lpstr>
      <vt:lpstr>“Call in ribs, call in tallow”</vt:lpstr>
      <vt:lpstr>We see ourselves in the play</vt:lpstr>
      <vt:lpstr>Psychoanalytic</vt:lpstr>
      <vt:lpstr>Id, ego, and superego</vt:lpstr>
      <vt:lpstr>How it works:</vt:lpstr>
      <vt:lpstr>Father struggle  [Continued from Alexander]</vt:lpstr>
      <vt:lpstr>Hal and father</vt:lpstr>
      <vt:lpstr>New Criticism</vt:lpstr>
      <vt:lpstr>3 ways</vt:lpstr>
      <vt:lpstr>Example in Henry IV, part 1</vt:lpstr>
      <vt:lpstr>Content goes with Form</vt:lpstr>
      <vt:lpstr>Falstaff</vt:lpstr>
      <vt:lpstr>Dorius on fat and thin</vt:lpstr>
      <vt:lpstr>Banish “all the world”</vt:lpstr>
      <vt:lpstr>New Historicism</vt:lpstr>
      <vt:lpstr>Literature as action in the world</vt:lpstr>
      <vt:lpstr>Hal’s drinking scene</vt:lpstr>
      <vt:lpstr>Recap: Myth, Psychoanalytic, New Criticism, and New Historicist Criticism </vt:lpstr>
    </vt:vector>
  </TitlesOfParts>
  <Company>De Anza Community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Ways of Looking at Henry IV, Part 1</dc:title>
  <dc:creator>Marilyn Patton</dc:creator>
  <cp:lastModifiedBy>Becky Roberts</cp:lastModifiedBy>
  <cp:revision>25</cp:revision>
  <dcterms:created xsi:type="dcterms:W3CDTF">2016-02-12T15:33:02Z</dcterms:created>
  <dcterms:modified xsi:type="dcterms:W3CDTF">2018-11-18T23:46:33Z</dcterms:modified>
</cp:coreProperties>
</file>