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65"/>
  </p:normalViewPr>
  <p:slideViewPr>
    <p:cSldViewPr snapToGrid="0" snapToObjects="1">
      <p:cViewPr varScale="1">
        <p:scale>
          <a:sx n="86" d="100"/>
          <a:sy n="86" d="100"/>
        </p:scale>
        <p:origin x="24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/>
              <a:t>Last of the Mohicans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Race, Empire, Romance and Nostalgia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709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3613" y="624110"/>
            <a:ext cx="9390999" cy="725005"/>
          </a:xfrm>
        </p:spPr>
        <p:txBody>
          <a:bodyPr/>
          <a:lstStyle/>
          <a:p>
            <a:r>
              <a:rPr lang="en-US" smtClean="0"/>
              <a:t>The plot of the novel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3613" y="1499016"/>
            <a:ext cx="9390999" cy="52465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Set during the French and Indian War, but of course he has to make it more dramatic and more romantic</a:t>
            </a:r>
          </a:p>
          <a:p>
            <a:pPr lvl="1"/>
            <a:r>
              <a:rPr lang="en-US" dirty="0"/>
              <a:t> French and Indian War (1754–63) </a:t>
            </a:r>
            <a:r>
              <a:rPr lang="en-US" dirty="0" smtClean="0"/>
              <a:t>was the </a:t>
            </a:r>
            <a:r>
              <a:rPr lang="en-US" dirty="0"/>
              <a:t>North American theater of the worldwide Seven Years' War of </a:t>
            </a:r>
            <a:r>
              <a:rPr lang="en-US" dirty="0" smtClean="0"/>
              <a:t>1756–63 between the American colonies and New France (Canada).</a:t>
            </a:r>
          </a:p>
          <a:p>
            <a:r>
              <a:rPr lang="en-US" dirty="0">
                <a:solidFill>
                  <a:schemeClr val="tx1"/>
                </a:solidFill>
              </a:rPr>
              <a:t>Cora and Alice Munro, daughters of Lieutenant Colonel Munro, travel to Fort William Henry, where Munro is in command. They are guided first by </a:t>
            </a:r>
            <a:r>
              <a:rPr lang="en-US" dirty="0" err="1">
                <a:solidFill>
                  <a:schemeClr val="tx1"/>
                </a:solidFill>
              </a:rPr>
              <a:t>Magua</a:t>
            </a:r>
            <a:r>
              <a:rPr lang="en-US" dirty="0">
                <a:solidFill>
                  <a:schemeClr val="tx1"/>
                </a:solidFill>
              </a:rPr>
              <a:t> (resentful Indian who leads them astray</a:t>
            </a:r>
            <a:r>
              <a:rPr lang="en-US" dirty="0" smtClean="0">
                <a:solidFill>
                  <a:schemeClr val="tx1"/>
                </a:solidFill>
              </a:rPr>
              <a:t>) then Hawk-eye, a scout for the British, and his two Mohican friends, </a:t>
            </a:r>
            <a:r>
              <a:rPr lang="en-US" dirty="0" err="1" smtClean="0">
                <a:solidFill>
                  <a:schemeClr val="tx1"/>
                </a:solidFill>
              </a:rPr>
              <a:t>Chingachgook</a:t>
            </a:r>
            <a:r>
              <a:rPr lang="en-US" dirty="0" smtClean="0">
                <a:solidFill>
                  <a:schemeClr val="tx1"/>
                </a:solidFill>
              </a:rPr>
              <a:t> and his son Uncas.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They are attacked, and Hawk-eye and the Mohicans fight until their ammunition </a:t>
            </a: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dirty="0" smtClean="0">
                <a:solidFill>
                  <a:schemeClr val="tx1"/>
                </a:solidFill>
              </a:rPr>
              <a:t>exhausted. </a:t>
            </a:r>
            <a:r>
              <a:rPr lang="en-US" dirty="0">
                <a:solidFill>
                  <a:schemeClr val="tx1"/>
                </a:solidFill>
              </a:rPr>
              <a:t>Hawk-eye and the Mohicans escape, with a promise to return for their companions.</a:t>
            </a:r>
          </a:p>
          <a:p>
            <a:r>
              <a:rPr lang="en-US" dirty="0" err="1"/>
              <a:t>Magua</a:t>
            </a:r>
            <a:r>
              <a:rPr lang="en-US" dirty="0"/>
              <a:t> and the </a:t>
            </a:r>
            <a:r>
              <a:rPr lang="en-US" dirty="0" err="1"/>
              <a:t>Hurons</a:t>
            </a:r>
            <a:r>
              <a:rPr lang="en-US" dirty="0"/>
              <a:t> capture the Munro </a:t>
            </a:r>
            <a:r>
              <a:rPr lang="en-US" dirty="0" smtClean="0"/>
              <a:t>sisters</a:t>
            </a:r>
          </a:p>
          <a:p>
            <a:pPr lvl="1"/>
            <a:r>
              <a:rPr lang="en-US" dirty="0" err="1" smtClean="0"/>
              <a:t>Magua</a:t>
            </a:r>
            <a:r>
              <a:rPr lang="en-US" dirty="0" smtClean="0"/>
              <a:t> is </a:t>
            </a:r>
            <a:r>
              <a:rPr lang="en-US" dirty="0"/>
              <a:t>seeking revenge against Cora's father Colonel Munro. </a:t>
            </a:r>
            <a:endParaRPr lang="en-US" dirty="0" smtClean="0"/>
          </a:p>
          <a:p>
            <a:pPr lvl="1"/>
            <a:r>
              <a:rPr lang="en-US" dirty="0" smtClean="0"/>
              <a:t>He </a:t>
            </a:r>
            <a:r>
              <a:rPr lang="en-US" dirty="0"/>
              <a:t>then offers to spare the party if Cora becomes his wife, but she refuses. Upon a second refusal, he sentences the prisoners to death. </a:t>
            </a:r>
            <a:endParaRPr lang="en-US" dirty="0" smtClean="0"/>
          </a:p>
          <a:p>
            <a:r>
              <a:rPr lang="en-US" dirty="0" smtClean="0"/>
              <a:t>Hawk-eye </a:t>
            </a:r>
            <a:r>
              <a:rPr lang="en-US" dirty="0"/>
              <a:t>and the Mohicans rescue all four.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07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703" y="374754"/>
            <a:ext cx="9525910" cy="899411"/>
          </a:xfrm>
        </p:spPr>
        <p:txBody>
          <a:bodyPr/>
          <a:lstStyle/>
          <a:p>
            <a:r>
              <a:rPr lang="en-US" dirty="0" smtClean="0"/>
              <a:t>Plot continued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701" y="1274165"/>
            <a:ext cx="9803567" cy="5351488"/>
          </a:xfrm>
        </p:spPr>
        <p:txBody>
          <a:bodyPr>
            <a:noAutofit/>
          </a:bodyPr>
          <a:lstStyle/>
          <a:p>
            <a:r>
              <a:rPr lang="en-US" dirty="0" smtClean="0"/>
              <a:t>Hawk-eye </a:t>
            </a:r>
            <a:r>
              <a:rPr lang="en-US" dirty="0"/>
              <a:t>leads the </a:t>
            </a:r>
            <a:r>
              <a:rPr lang="en-US" dirty="0" smtClean="0"/>
              <a:t>rescued party </a:t>
            </a:r>
            <a:r>
              <a:rPr lang="en-US" dirty="0"/>
              <a:t>to Fort Henry</a:t>
            </a:r>
            <a:r>
              <a:rPr lang="en-US" dirty="0" smtClean="0"/>
              <a:t>, past </a:t>
            </a:r>
            <a:r>
              <a:rPr lang="en-US" dirty="0"/>
              <a:t>a siege by the French army. Munro can’t get reinforcements, so he agrees to leave with his wounded, women, and children.</a:t>
            </a:r>
          </a:p>
          <a:p>
            <a:pPr lvl="1"/>
            <a:r>
              <a:rPr lang="en-US" dirty="0" smtClean="0"/>
              <a:t>They are supposed to have a safe retreat, but outside </a:t>
            </a:r>
            <a:r>
              <a:rPr lang="en-US" dirty="0"/>
              <a:t>the fort, the column of British prisoners is attacked by </a:t>
            </a:r>
            <a:r>
              <a:rPr lang="en-US" dirty="0" smtClean="0"/>
              <a:t>Huron </a:t>
            </a:r>
            <a:r>
              <a:rPr lang="en-US" dirty="0"/>
              <a:t>warriors </a:t>
            </a:r>
          </a:p>
          <a:p>
            <a:pPr lvl="1"/>
            <a:r>
              <a:rPr lang="en-US" dirty="0"/>
              <a:t>In the battle, </a:t>
            </a:r>
            <a:r>
              <a:rPr lang="en-US" dirty="0" err="1"/>
              <a:t>Magua</a:t>
            </a:r>
            <a:r>
              <a:rPr lang="en-US" dirty="0"/>
              <a:t> kidnaps Cora and </a:t>
            </a:r>
            <a:r>
              <a:rPr lang="en-US" dirty="0" smtClean="0"/>
              <a:t>Alice (again!)</a:t>
            </a: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the massacre, Hawk-eye, the Mohicans, </a:t>
            </a:r>
            <a:r>
              <a:rPr lang="en-US" dirty="0" smtClean="0"/>
              <a:t>and </a:t>
            </a:r>
            <a:r>
              <a:rPr lang="en-US" dirty="0"/>
              <a:t>Colonel Munro </a:t>
            </a:r>
            <a:r>
              <a:rPr lang="en-US" dirty="0" smtClean="0"/>
              <a:t>follow </a:t>
            </a:r>
            <a:r>
              <a:rPr lang="en-US" dirty="0" err="1" smtClean="0"/>
              <a:t>Magua</a:t>
            </a:r>
            <a:r>
              <a:rPr lang="en-US" dirty="0" smtClean="0"/>
              <a:t>. </a:t>
            </a:r>
            <a:r>
              <a:rPr lang="en-US" dirty="0"/>
              <a:t>They encounter a band of </a:t>
            </a:r>
            <a:r>
              <a:rPr lang="en-US" dirty="0" err="1"/>
              <a:t>Hurons</a:t>
            </a:r>
            <a:r>
              <a:rPr lang="en-US" dirty="0"/>
              <a:t> </a:t>
            </a:r>
            <a:r>
              <a:rPr lang="en-US" dirty="0" smtClean="0"/>
              <a:t>and Hawkeye is captured. </a:t>
            </a:r>
          </a:p>
          <a:p>
            <a:pPr lvl="1"/>
            <a:r>
              <a:rPr lang="en-US" dirty="0" smtClean="0"/>
              <a:t>There’s a canoe chase, a torture scene where Hawkeye withstands it all without blinking, and many other standard elements of the adventure genre.</a:t>
            </a:r>
          </a:p>
          <a:p>
            <a:r>
              <a:rPr lang="en-US" dirty="0" smtClean="0"/>
              <a:t>After </a:t>
            </a:r>
            <a:r>
              <a:rPr lang="en-US" dirty="0"/>
              <a:t>many convolutions, Alice (the blonde, conventional girl) is rescued, and Cora (the darker, more </a:t>
            </a:r>
            <a:r>
              <a:rPr lang="en-US" dirty="0" smtClean="0"/>
              <a:t>adventurous) </a:t>
            </a:r>
            <a:r>
              <a:rPr lang="en-US" dirty="0"/>
              <a:t>dies. </a:t>
            </a:r>
            <a:r>
              <a:rPr lang="en-US" dirty="0" err="1"/>
              <a:t>Magua</a:t>
            </a:r>
            <a:r>
              <a:rPr lang="en-US" dirty="0"/>
              <a:t> and Uncas (the last </a:t>
            </a:r>
            <a:r>
              <a:rPr lang="en-US" dirty="0" smtClean="0"/>
              <a:t>Mohican) </a:t>
            </a:r>
            <a:r>
              <a:rPr lang="en-US" dirty="0"/>
              <a:t>are killed. </a:t>
            </a:r>
          </a:p>
          <a:p>
            <a:r>
              <a:rPr lang="en-US" dirty="0"/>
              <a:t>The novel concludes with </a:t>
            </a:r>
            <a:r>
              <a:rPr lang="en-US" dirty="0" smtClean="0"/>
              <a:t>the </a:t>
            </a:r>
            <a:r>
              <a:rPr lang="en-US" dirty="0"/>
              <a:t>funerals of Uncas and Cora, and Hawk-eye reaffirms his friendship with </a:t>
            </a:r>
            <a:r>
              <a:rPr lang="en-US" dirty="0" err="1"/>
              <a:t>Chingachgook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Native leader at the end of the book prophesies</a:t>
            </a:r>
            <a:r>
              <a:rPr lang="en-US" dirty="0"/>
              <a:t>: "The pale-faces are masters of the earth, and the time of the red-men has not yet come again</a:t>
            </a:r>
            <a:r>
              <a:rPr lang="en-US" dirty="0" smtClean="0"/>
              <a:t>....".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0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467" y="624110"/>
            <a:ext cx="9166146" cy="739995"/>
          </a:xfrm>
        </p:spPr>
        <p:txBody>
          <a:bodyPr/>
          <a:lstStyle/>
          <a:p>
            <a:r>
              <a:rPr lang="en-US" b="1" dirty="0" smtClean="0"/>
              <a:t>Romance: love heals all?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466" y="1469036"/>
            <a:ext cx="9166146" cy="515661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Romance is (often in literature) a way to engage national/ideological conflicts and work them out on a emotional level.</a:t>
            </a:r>
          </a:p>
          <a:p>
            <a:pPr lvl="1"/>
            <a:r>
              <a:rPr lang="en-US" sz="1800" dirty="0" smtClean="0"/>
              <a:t>Example: </a:t>
            </a:r>
            <a:r>
              <a:rPr lang="en-US" sz="1800" i="1" dirty="0" smtClean="0"/>
              <a:t>Gone with the Wind </a:t>
            </a:r>
            <a:r>
              <a:rPr lang="en-US" sz="1800" dirty="0" smtClean="0"/>
              <a:t>takes on divisions within the south (new and old south) and uses love to make us want those things to come together.</a:t>
            </a:r>
          </a:p>
          <a:p>
            <a:pPr lvl="2"/>
            <a:r>
              <a:rPr lang="en-US" sz="1600" dirty="0" smtClean="0"/>
              <a:t>Desire is repurposed for political ends. </a:t>
            </a:r>
          </a:p>
          <a:p>
            <a:r>
              <a:rPr lang="en-US" sz="2000" dirty="0" smtClean="0"/>
              <a:t>In The Last of the Mohicans, the love between Hawkeye and Cora would be a bridge between the frontier and the East Coast aristocrats. </a:t>
            </a:r>
          </a:p>
          <a:p>
            <a:pPr lvl="1"/>
            <a:r>
              <a:rPr lang="en-US" sz="1800" dirty="0" smtClean="0"/>
              <a:t>Notice that the desire of </a:t>
            </a:r>
            <a:r>
              <a:rPr lang="en-US" sz="1800" dirty="0" err="1" smtClean="0"/>
              <a:t>Magua</a:t>
            </a:r>
            <a:r>
              <a:rPr lang="en-US" sz="1800" dirty="0" smtClean="0"/>
              <a:t> is always impossible, always portrayed as barbaric</a:t>
            </a:r>
          </a:p>
          <a:p>
            <a:pPr lvl="1"/>
            <a:r>
              <a:rPr lang="en-US" sz="1800" dirty="0" smtClean="0"/>
              <a:t>Notice that a homosocial bond endures (frontiersman and Indian) and a bond between 2 blond East Coast aristocrats. </a:t>
            </a:r>
          </a:p>
          <a:p>
            <a:pPr lvl="1"/>
            <a:r>
              <a:rPr lang="en-US" sz="1800" dirty="0" smtClean="0"/>
              <a:t>If anything, the novel ends more racially and politically polarized than it began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893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859" y="194872"/>
            <a:ext cx="9765753" cy="1259175"/>
          </a:xfrm>
        </p:spPr>
        <p:txBody>
          <a:bodyPr/>
          <a:lstStyle/>
          <a:p>
            <a:r>
              <a:rPr lang="en-US" b="1" dirty="0" smtClean="0"/>
              <a:t>Romance as Allegory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859" y="1004341"/>
            <a:ext cx="10253272" cy="5711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Definition: an </a:t>
            </a:r>
            <a:r>
              <a:rPr lang="en-US" sz="2000" b="1" dirty="0" smtClean="0"/>
              <a:t>Allegory</a:t>
            </a:r>
            <a:r>
              <a:rPr lang="en-US" sz="2000" dirty="0" smtClean="0"/>
              <a:t> is a comparison that is sustained throughout the whole of a work, or in a long section. </a:t>
            </a:r>
          </a:p>
          <a:p>
            <a:r>
              <a:rPr lang="en-US" dirty="0" smtClean="0"/>
              <a:t>As a comparison, it’s the largest</a:t>
            </a:r>
          </a:p>
          <a:p>
            <a:pPr lvl="1"/>
            <a:r>
              <a:rPr lang="en-US" dirty="0" smtClean="0"/>
              <a:t>Metaphor/</a:t>
            </a:r>
            <a:r>
              <a:rPr lang="en-US" dirty="0" err="1" smtClean="0"/>
              <a:t>similie</a:t>
            </a:r>
            <a:r>
              <a:rPr lang="en-US" dirty="0" smtClean="0"/>
              <a:t> = sentence level</a:t>
            </a:r>
          </a:p>
          <a:p>
            <a:pPr lvl="1"/>
            <a:r>
              <a:rPr lang="en-US" dirty="0" smtClean="0"/>
              <a:t>Symbol = recurring or sustained for much of the work</a:t>
            </a:r>
          </a:p>
          <a:p>
            <a:pPr lvl="1"/>
            <a:r>
              <a:rPr lang="en-US" dirty="0" smtClean="0"/>
              <a:t>Allegory = every move the story makes (characters, events) works to develop another narrative logic, usually on a moral, political or philosophical level. </a:t>
            </a:r>
          </a:p>
          <a:p>
            <a:pPr lvl="2"/>
            <a:r>
              <a:rPr lang="en-US" dirty="0" smtClean="0"/>
              <a:t>First allegories were morality plays where a character would be named for it’s role in the allegorical plot.</a:t>
            </a:r>
          </a:p>
          <a:p>
            <a:pPr lvl="2"/>
            <a:r>
              <a:rPr lang="en-US" dirty="0" smtClean="0"/>
              <a:t>Someone named “Virtue” would meet someone named “Temptation,” etc.</a:t>
            </a:r>
          </a:p>
          <a:p>
            <a:r>
              <a:rPr lang="en-US" dirty="0" smtClean="0"/>
              <a:t>Romance uses a love plot to show what happens when two sides of a problem try to come together.</a:t>
            </a:r>
          </a:p>
          <a:p>
            <a:r>
              <a:rPr lang="en-US" dirty="0" smtClean="0"/>
              <a:t>One way to read Cooper as an allegory: </a:t>
            </a:r>
          </a:p>
          <a:p>
            <a:pPr lvl="1"/>
            <a:r>
              <a:rPr lang="en-US" dirty="0" smtClean="0"/>
              <a:t>Frontier and Civilization want to get married, but it’s impossible. Civilization can borrow from Frontier, but Frontier can never really enter Civilization.</a:t>
            </a:r>
          </a:p>
          <a:p>
            <a:pPr lvl="1"/>
            <a:r>
              <a:rPr lang="en-US" dirty="0" smtClean="0"/>
              <a:t>We can also do this in a more racially specific way . . . (Native and European)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6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643" y="624110"/>
            <a:ext cx="9435969" cy="904887"/>
          </a:xfrm>
        </p:spPr>
        <p:txBody>
          <a:bodyPr>
            <a:normAutofit/>
          </a:bodyPr>
          <a:lstStyle/>
          <a:p>
            <a:r>
              <a:rPr lang="en-US" b="1" dirty="0" smtClean="0"/>
              <a:t>Cooper on Race: sympathetic but . . .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643" y="1528996"/>
            <a:ext cx="9435969" cy="5216577"/>
          </a:xfrm>
        </p:spPr>
        <p:txBody>
          <a:bodyPr>
            <a:normAutofit/>
          </a:bodyPr>
          <a:lstStyle/>
          <a:p>
            <a:r>
              <a:rPr lang="en-US" dirty="0" smtClean="0"/>
              <a:t>Hawkeye and </a:t>
            </a:r>
            <a:r>
              <a:rPr lang="en-US" dirty="0" err="1" smtClean="0"/>
              <a:t>Chingachgook</a:t>
            </a:r>
            <a:r>
              <a:rPr lang="en-US" dirty="0" smtClean="0"/>
              <a:t> engage in a debate about whether there’s anything worse in white people’s destruction of Indians and the history of Indian wars over control of territory. </a:t>
            </a:r>
          </a:p>
          <a:p>
            <a:pPr lvl="1"/>
            <a:r>
              <a:rPr lang="en-US" dirty="0" smtClean="0"/>
              <a:t>This seems to be a debate between equals</a:t>
            </a:r>
          </a:p>
          <a:p>
            <a:pPr lvl="1"/>
            <a:r>
              <a:rPr lang="en-US" dirty="0" smtClean="0"/>
              <a:t>Hawkeye speaks in </a:t>
            </a:r>
            <a:r>
              <a:rPr lang="en-US" dirty="0" err="1" smtClean="0"/>
              <a:t>Chingachgook’s</a:t>
            </a:r>
            <a:r>
              <a:rPr lang="en-US" dirty="0" smtClean="0"/>
              <a:t> language</a:t>
            </a:r>
          </a:p>
          <a:p>
            <a:pPr lvl="1"/>
            <a:r>
              <a:rPr lang="en-US" dirty="0" smtClean="0"/>
              <a:t>Hawkeye’s dress marks him as a person who is mixed culturally, even while he insists every few pages that he is not racially mixed.</a:t>
            </a:r>
          </a:p>
          <a:p>
            <a:pPr lvl="1"/>
            <a:r>
              <a:rPr lang="en-US" dirty="0" smtClean="0"/>
              <a:t>Hawkeye criticizes his own culture </a:t>
            </a:r>
          </a:p>
          <a:p>
            <a:pPr lvl="2"/>
            <a:r>
              <a:rPr lang="en-US" dirty="0" smtClean="0"/>
              <a:t>“My own people have many ways, of which , as an honest man, I can’t approve” (532)</a:t>
            </a:r>
          </a:p>
          <a:p>
            <a:pPr lvl="1"/>
            <a:r>
              <a:rPr lang="en-US" dirty="0" smtClean="0"/>
              <a:t>He admits the truth of many things </a:t>
            </a:r>
            <a:r>
              <a:rPr lang="en-US" dirty="0" err="1" smtClean="0"/>
              <a:t>Chingachgook</a:t>
            </a:r>
            <a:r>
              <a:rPr lang="en-US" dirty="0" smtClean="0"/>
              <a:t> says </a:t>
            </a:r>
          </a:p>
          <a:p>
            <a:pPr lvl="1"/>
            <a:r>
              <a:rPr lang="en-US" dirty="0" smtClean="0"/>
              <a:t>Yields to </a:t>
            </a:r>
            <a:r>
              <a:rPr lang="en-US" dirty="0" err="1" smtClean="0"/>
              <a:t>Chingachgook’s</a:t>
            </a:r>
            <a:r>
              <a:rPr lang="en-US" dirty="0" smtClean="0"/>
              <a:t> superior wisdom of not giving away their location with a gun shot to kill a deer.</a:t>
            </a:r>
          </a:p>
          <a:p>
            <a:r>
              <a:rPr lang="en-US" dirty="0" smtClean="0"/>
              <a:t>Other examples?</a:t>
            </a:r>
          </a:p>
          <a:p>
            <a:r>
              <a:rPr lang="en-US" dirty="0" smtClean="0"/>
              <a:t>But there is </a:t>
            </a:r>
            <a:r>
              <a:rPr lang="en-US" b="1" dirty="0" smtClean="0"/>
              <a:t>never</a:t>
            </a:r>
            <a:r>
              <a:rPr lang="en-US" dirty="0" smtClean="0"/>
              <a:t> any possibility of integration, marriage between races, or true social equality.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8780" y="279336"/>
            <a:ext cx="9376009" cy="754985"/>
          </a:xfrm>
        </p:spPr>
        <p:txBody>
          <a:bodyPr/>
          <a:lstStyle/>
          <a:p>
            <a:r>
              <a:rPr lang="en-US" b="1" dirty="0" smtClean="0"/>
              <a:t>Imperialist Nostalgia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28" y="1034321"/>
            <a:ext cx="10328223" cy="56962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Term coined by Renato </a:t>
            </a:r>
            <a:r>
              <a:rPr lang="en-US" sz="2400" dirty="0" err="1" smtClean="0"/>
              <a:t>Rosaldo</a:t>
            </a:r>
            <a:r>
              <a:rPr lang="en-US" sz="2400" dirty="0" smtClean="0"/>
              <a:t> in 1989 to describe the dominant culture’s sadness at the destruction of a culture they are </a:t>
            </a:r>
            <a:r>
              <a:rPr lang="en-US" sz="2400" u="sng" dirty="0" smtClean="0"/>
              <a:t>in the process of destroying</a:t>
            </a:r>
            <a:r>
              <a:rPr lang="en-US" sz="2400" dirty="0" smtClean="0"/>
              <a:t>. </a:t>
            </a:r>
          </a:p>
          <a:p>
            <a:pPr lvl="1"/>
            <a:r>
              <a:rPr lang="en-US" sz="2400" dirty="0" smtClean="0"/>
              <a:t>Nostalgia looks back with longing and “rose colored glasses” at what we can never have again </a:t>
            </a:r>
          </a:p>
          <a:p>
            <a:r>
              <a:rPr lang="en-US" sz="2400" b="1" dirty="0" smtClean="0"/>
              <a:t>Imperialist</a:t>
            </a:r>
            <a:r>
              <a:rPr lang="en-US" sz="2400" dirty="0" smtClean="0"/>
              <a:t> nostalgia participates in imperialism by helping us feel that we’re not bad because we love those “noble savages.” It convinces us on an emotional level that it’s inevitable. </a:t>
            </a:r>
          </a:p>
          <a:p>
            <a:pPr lvl="1"/>
            <a:r>
              <a:rPr lang="en-US" sz="1800" dirty="0" smtClean="0"/>
              <a:t>Its function is to erase the dominant culture’s agency in the destruction of another culture, to blur that violence and responsibility with a warm fuzzy eraser:</a:t>
            </a:r>
          </a:p>
          <a:p>
            <a:pPr lvl="2"/>
            <a:r>
              <a:rPr lang="en-US" sz="1800" dirty="0" smtClean="0"/>
              <a:t>”But we </a:t>
            </a:r>
            <a:r>
              <a:rPr lang="en-US" sz="1800" i="1" dirty="0" smtClean="0"/>
              <a:t>love</a:t>
            </a:r>
            <a:r>
              <a:rPr lang="en-US" sz="1800" dirty="0" smtClean="0"/>
              <a:t> the Indians!” </a:t>
            </a:r>
          </a:p>
          <a:p>
            <a:pPr lvl="1"/>
            <a:r>
              <a:rPr lang="en-US" sz="2000" dirty="0" smtClean="0"/>
              <a:t>The ideas that the Indians always lived in harmony with nature, that they “were” more noble and spiritual as a race, and the assumption that they are now gone, all participate in this ideology, which is still alive in America. </a:t>
            </a:r>
          </a:p>
        </p:txBody>
      </p:sp>
    </p:spTree>
    <p:extLst>
      <p:ext uri="{BB962C8B-B14F-4D97-AF65-F5344CB8AC3E}">
        <p14:creationId xmlns:p14="http://schemas.microsoft.com/office/powerpoint/2010/main" val="12841181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3741</TotalTime>
  <Words>975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Wingdings 3</vt:lpstr>
      <vt:lpstr>Arial</vt:lpstr>
      <vt:lpstr>Wisp</vt:lpstr>
      <vt:lpstr>Last of the Mohicans</vt:lpstr>
      <vt:lpstr>The plot of the novel</vt:lpstr>
      <vt:lpstr>Plot continued . . . </vt:lpstr>
      <vt:lpstr>Romance: love heals all?</vt:lpstr>
      <vt:lpstr>Romance as Allegory</vt:lpstr>
      <vt:lpstr>Cooper on Race: sympathetic but . . . </vt:lpstr>
      <vt:lpstr>Imperialist Nostalgia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of the Mohicans</dc:title>
  <dc:creator>Becky Roberts</dc:creator>
  <cp:lastModifiedBy>Becky Roberts</cp:lastModifiedBy>
  <cp:revision>13</cp:revision>
  <dcterms:created xsi:type="dcterms:W3CDTF">2018-10-12T05:58:34Z</dcterms:created>
  <dcterms:modified xsi:type="dcterms:W3CDTF">2018-10-14T20:19:37Z</dcterms:modified>
</cp:coreProperties>
</file>