
<file path=[Content_Types].xml><?xml version="1.0" encoding="utf-8"?>
<Types xmlns="http://schemas.openxmlformats.org/package/2006/content-types">
  <Default Extension="xml" ContentType="application/xml"/>
  <Default Extension="jpeg" ContentType="image/jpe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04" r:id="rId1"/>
  </p:sldMasterIdLst>
  <p:notesMasterIdLst>
    <p:notesMasterId r:id="rId24"/>
  </p:notesMasterIdLst>
  <p:handoutMasterIdLst>
    <p:handoutMasterId r:id="rId25"/>
  </p:handoutMasterIdLst>
  <p:sldIdLst>
    <p:sldId id="336" r:id="rId2"/>
    <p:sldId id="332" r:id="rId3"/>
    <p:sldId id="315" r:id="rId4"/>
    <p:sldId id="338" r:id="rId5"/>
    <p:sldId id="291" r:id="rId6"/>
    <p:sldId id="300" r:id="rId7"/>
    <p:sldId id="299" r:id="rId8"/>
    <p:sldId id="307" r:id="rId9"/>
    <p:sldId id="293" r:id="rId10"/>
    <p:sldId id="331" r:id="rId11"/>
    <p:sldId id="301" r:id="rId12"/>
    <p:sldId id="337" r:id="rId13"/>
    <p:sldId id="294" r:id="rId14"/>
    <p:sldId id="310" r:id="rId15"/>
    <p:sldId id="312" r:id="rId16"/>
    <p:sldId id="296" r:id="rId17"/>
    <p:sldId id="269" r:id="rId18"/>
    <p:sldId id="286" r:id="rId19"/>
    <p:sldId id="278" r:id="rId20"/>
    <p:sldId id="308" r:id="rId21"/>
    <p:sldId id="313" r:id="rId22"/>
    <p:sldId id="311" r:id="rId23"/>
  </p:sldIdLst>
  <p:sldSz cx="9144000" cy="6858000" type="screen4x3"/>
  <p:notesSz cx="6858000" cy="9313863"/>
  <p:defaultTextStyle>
    <a:defPPr>
      <a:defRPr lang="en-US"/>
    </a:defPPr>
    <a:lvl1pPr algn="l" rtl="0" eaLnBrk="0" fontAlgn="base" hangingPunct="0">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2600"/>
    <a:srgbClr val="0432FF"/>
    <a:srgbClr val="E6E6E6"/>
    <a:srgbClr val="008000"/>
    <a:srgbClr val="804000"/>
    <a:srgbClr val="8000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742"/>
    <p:restoredTop sz="65577" autoAdjust="0"/>
  </p:normalViewPr>
  <p:slideViewPr>
    <p:cSldViewPr>
      <p:cViewPr varScale="1">
        <p:scale>
          <a:sx n="48" d="100"/>
          <a:sy n="48" d="100"/>
        </p:scale>
        <p:origin x="1672" y="184"/>
      </p:cViewPr>
      <p:guideLst>
        <p:guide orient="horz" pos="2160"/>
        <p:guide pos="2880"/>
      </p:guideLst>
    </p:cSldViewPr>
  </p:slideViewPr>
  <p:notesTextViewPr>
    <p:cViewPr>
      <p:scale>
        <a:sx n="100" d="100"/>
        <a:sy n="100" d="100"/>
      </p:scale>
      <p:origin x="0" y="0"/>
    </p:cViewPr>
  </p:notesTextViewPr>
  <p:sorterViewPr>
    <p:cViewPr>
      <p:scale>
        <a:sx n="50" d="100"/>
        <a:sy n="50" d="100"/>
      </p:scale>
      <p:origin x="0" y="0"/>
    </p:cViewPr>
  </p:sorterViewPr>
  <p:notesViewPr>
    <p:cSldViewPr>
      <p:cViewPr varScale="1">
        <p:scale>
          <a:sx n="53" d="100"/>
          <a:sy n="53" d="100"/>
        </p:scale>
        <p:origin x="1200" y="78"/>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handoutMaster" Target="handoutMasters/handoutMaster1.xml"/><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ea typeface="+mn-ea"/>
                <a:cs typeface="+mn-cs"/>
              </a:defRPr>
            </a:lvl1pPr>
          </a:lstStyle>
          <a:p>
            <a:pPr>
              <a:defRPr/>
            </a:pPr>
            <a:endParaRPr lang="en-US" dirty="0"/>
          </a:p>
        </p:txBody>
      </p:sp>
      <p:sp>
        <p:nvSpPr>
          <p:cNvPr id="19459" name="Rectangle 3"/>
          <p:cNvSpPr>
            <a:spLocks noGrp="1" noChangeArrowheads="1"/>
          </p:cNvSpPr>
          <p:nvPr>
            <p:ph type="dt" sz="quarter" idx="1"/>
          </p:nvPr>
        </p:nvSpPr>
        <p:spPr bwMode="auto">
          <a:xfrm>
            <a:off x="3884613"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ea typeface="+mn-ea"/>
                <a:cs typeface="+mn-cs"/>
              </a:defRPr>
            </a:lvl1pPr>
          </a:lstStyle>
          <a:p>
            <a:pPr>
              <a:defRPr/>
            </a:pPr>
            <a:endParaRPr lang="en-US" dirty="0"/>
          </a:p>
        </p:txBody>
      </p:sp>
      <p:sp>
        <p:nvSpPr>
          <p:cNvPr id="19460" name="Rectangle 4"/>
          <p:cNvSpPr>
            <a:spLocks noGrp="1" noChangeArrowheads="1"/>
          </p:cNvSpPr>
          <p:nvPr>
            <p:ph type="ftr" sz="quarter" idx="2"/>
          </p:nvPr>
        </p:nvSpPr>
        <p:spPr bwMode="auto">
          <a:xfrm>
            <a:off x="0" y="8847138"/>
            <a:ext cx="2971800"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a typeface="+mn-ea"/>
                <a:cs typeface="+mn-cs"/>
              </a:defRPr>
            </a:lvl1pPr>
          </a:lstStyle>
          <a:p>
            <a:pPr>
              <a:defRPr/>
            </a:pPr>
            <a:endParaRPr lang="en-US" dirty="0"/>
          </a:p>
        </p:txBody>
      </p:sp>
      <p:sp>
        <p:nvSpPr>
          <p:cNvPr id="19461" name="Rectangle 5"/>
          <p:cNvSpPr>
            <a:spLocks noGrp="1" noChangeArrowheads="1"/>
          </p:cNvSpPr>
          <p:nvPr>
            <p:ph type="sldNum" sz="quarter" idx="3"/>
          </p:nvPr>
        </p:nvSpPr>
        <p:spPr bwMode="auto">
          <a:xfrm>
            <a:off x="3884613" y="8847138"/>
            <a:ext cx="2971800"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cs typeface="+mn-cs"/>
              </a:defRPr>
            </a:lvl1pPr>
          </a:lstStyle>
          <a:p>
            <a:pPr>
              <a:defRPr/>
            </a:pPr>
            <a:fld id="{BCC8629C-15DF-594D-9573-8586E455A949}" type="slidenum">
              <a:rPr lang="en-US"/>
              <a:pPr>
                <a:defRPr/>
              </a:pPr>
              <a:t>‹#›</a:t>
            </a:fld>
            <a:endParaRPr lang="en-US" dirty="0"/>
          </a:p>
        </p:txBody>
      </p:sp>
    </p:spTree>
    <p:extLst>
      <p:ext uri="{BB962C8B-B14F-4D97-AF65-F5344CB8AC3E}">
        <p14:creationId xmlns:p14="http://schemas.microsoft.com/office/powerpoint/2010/main" val="25829475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ea typeface="+mn-ea"/>
                <a:cs typeface="+mn-cs"/>
              </a:defRPr>
            </a:lvl1pPr>
          </a:lstStyle>
          <a:p>
            <a:pPr>
              <a:defRPr/>
            </a:pPr>
            <a:endParaRPr lang="en-US" dirty="0"/>
          </a:p>
        </p:txBody>
      </p:sp>
      <p:sp>
        <p:nvSpPr>
          <p:cNvPr id="17411" name="Rectangle 3"/>
          <p:cNvSpPr>
            <a:spLocks noGrp="1" noChangeArrowheads="1"/>
          </p:cNvSpPr>
          <p:nvPr>
            <p:ph type="dt" idx="1"/>
          </p:nvPr>
        </p:nvSpPr>
        <p:spPr bwMode="auto">
          <a:xfrm>
            <a:off x="3884613"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ea typeface="+mn-ea"/>
                <a:cs typeface="+mn-cs"/>
              </a:defRPr>
            </a:lvl1pPr>
          </a:lstStyle>
          <a:p>
            <a:pPr>
              <a:defRPr/>
            </a:pPr>
            <a:endParaRPr lang="en-US" dirty="0"/>
          </a:p>
        </p:txBody>
      </p:sp>
      <p:sp>
        <p:nvSpPr>
          <p:cNvPr id="14340" name="Rectangle 4"/>
          <p:cNvSpPr>
            <a:spLocks noGrp="1" noRot="1" noChangeAspect="1" noChangeArrowheads="1" noTextEdit="1"/>
          </p:cNvSpPr>
          <p:nvPr>
            <p:ph type="sldImg" idx="2"/>
          </p:nvPr>
        </p:nvSpPr>
        <p:spPr bwMode="auto">
          <a:xfrm>
            <a:off x="1101725" y="698500"/>
            <a:ext cx="4656138" cy="3492500"/>
          </a:xfrm>
          <a:prstGeom prst="rect">
            <a:avLst/>
          </a:prstGeom>
          <a:noFill/>
          <a:ln w="9525">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17413" name="Rectangle 5"/>
          <p:cNvSpPr>
            <a:spLocks noGrp="1" noChangeArrowheads="1"/>
          </p:cNvSpPr>
          <p:nvPr>
            <p:ph type="body" sz="quarter" idx="3"/>
          </p:nvPr>
        </p:nvSpPr>
        <p:spPr bwMode="auto">
          <a:xfrm>
            <a:off x="685800" y="4424363"/>
            <a:ext cx="5486400" cy="419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7414" name="Rectangle 6"/>
          <p:cNvSpPr>
            <a:spLocks noGrp="1" noChangeArrowheads="1"/>
          </p:cNvSpPr>
          <p:nvPr>
            <p:ph type="ftr" sz="quarter" idx="4"/>
          </p:nvPr>
        </p:nvSpPr>
        <p:spPr bwMode="auto">
          <a:xfrm>
            <a:off x="0" y="8847138"/>
            <a:ext cx="2971800"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a typeface="+mn-ea"/>
                <a:cs typeface="+mn-cs"/>
              </a:defRPr>
            </a:lvl1pPr>
          </a:lstStyle>
          <a:p>
            <a:pPr>
              <a:defRPr/>
            </a:pPr>
            <a:endParaRPr lang="en-US" dirty="0"/>
          </a:p>
        </p:txBody>
      </p:sp>
      <p:sp>
        <p:nvSpPr>
          <p:cNvPr id="17415" name="Rectangle 7"/>
          <p:cNvSpPr>
            <a:spLocks noGrp="1" noChangeArrowheads="1"/>
          </p:cNvSpPr>
          <p:nvPr>
            <p:ph type="sldNum" sz="quarter" idx="5"/>
          </p:nvPr>
        </p:nvSpPr>
        <p:spPr bwMode="auto">
          <a:xfrm>
            <a:off x="3884613" y="8847138"/>
            <a:ext cx="2971800"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cs typeface="+mn-cs"/>
              </a:defRPr>
            </a:lvl1pPr>
          </a:lstStyle>
          <a:p>
            <a:pPr>
              <a:defRPr/>
            </a:pPr>
            <a:fld id="{AD4ABCBA-FAEB-6144-A21C-7DC0593524BF}" type="slidenum">
              <a:rPr lang="en-US"/>
              <a:pPr>
                <a:defRPr/>
              </a:pPr>
              <a:t>‹#›</a:t>
            </a:fld>
            <a:endParaRPr lang="en-US" dirty="0"/>
          </a:p>
        </p:txBody>
      </p:sp>
    </p:spTree>
    <p:extLst>
      <p:ext uri="{BB962C8B-B14F-4D97-AF65-F5344CB8AC3E}">
        <p14:creationId xmlns:p14="http://schemas.microsoft.com/office/powerpoint/2010/main" val="236176760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D4ABCBA-FAEB-6144-A21C-7DC0593524BF}" type="slidenum">
              <a:rPr lang="en-US" smtClean="0"/>
              <a:pPr>
                <a:defRPr/>
              </a:pPr>
              <a:t>3</a:t>
            </a:fld>
            <a:endParaRPr lang="en-US" dirty="0"/>
          </a:p>
        </p:txBody>
      </p:sp>
    </p:spTree>
    <p:extLst>
      <p:ext uri="{BB962C8B-B14F-4D97-AF65-F5344CB8AC3E}">
        <p14:creationId xmlns:p14="http://schemas.microsoft.com/office/powerpoint/2010/main" val="2224616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a:ln/>
        </p:spPr>
      </p:sp>
      <p:sp>
        <p:nvSpPr>
          <p:cNvPr id="29698"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dirty="0"/>
          </a:p>
        </p:txBody>
      </p:sp>
      <p:sp>
        <p:nvSpPr>
          <p:cNvPr id="29699"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C9EB179-21FA-294F-BC2A-509A0054580F}" type="slidenum">
              <a:rPr lang="en-US" sz="1200"/>
              <a:pPr/>
              <a:t>13</a:t>
            </a:fld>
            <a:endParaRPr lang="en-US" sz="1200" dirty="0"/>
          </a:p>
        </p:txBody>
      </p:sp>
    </p:spTree>
    <p:extLst>
      <p:ext uri="{BB962C8B-B14F-4D97-AF65-F5344CB8AC3E}">
        <p14:creationId xmlns:p14="http://schemas.microsoft.com/office/powerpoint/2010/main" val="20422251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a:ln/>
        </p:spPr>
      </p:sp>
      <p:sp>
        <p:nvSpPr>
          <p:cNvPr id="31746"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0" baseline="0" dirty="0" smtClean="0"/>
              <a:t>NO food stays in a healthy body/stomach for weeks or even days, including gum!</a:t>
            </a:r>
            <a:endParaRPr lang="en-US" b="0" dirty="0" smtClean="0"/>
          </a:p>
          <a:p>
            <a:r>
              <a:rPr lang="en-US" dirty="0" smtClean="0"/>
              <a:t>Food in mouth ~ 1 minute….if you are a slow eater</a:t>
            </a:r>
          </a:p>
          <a:p>
            <a:r>
              <a:rPr lang="en-US" dirty="0" smtClean="0"/>
              <a:t>Esophagus….seconds to swallow; Choking is when food accidentally goes into </a:t>
            </a:r>
            <a:r>
              <a:rPr lang="en-US" b="1" dirty="0" smtClean="0"/>
              <a:t>the ‘wrong’ pipe</a:t>
            </a:r>
            <a:r>
              <a:rPr lang="en-US" dirty="0" smtClean="0"/>
              <a:t> called the  trachea (wind pipe</a:t>
            </a:r>
            <a:r>
              <a:rPr lang="en-US" dirty="0" smtClean="0">
                <a:sym typeface="Wingdings" charset="0"/>
              </a:rPr>
              <a:t> to lungs). Don’t talk and eat at the same time! </a:t>
            </a:r>
            <a:endParaRPr lang="en-US" dirty="0" smtClean="0"/>
          </a:p>
          <a:p>
            <a:r>
              <a:rPr lang="en-US" dirty="0" smtClean="0"/>
              <a:t>Stomach ~1-2 hour</a:t>
            </a:r>
          </a:p>
          <a:p>
            <a:r>
              <a:rPr lang="en-US" dirty="0" smtClean="0"/>
              <a:t>SI 7-8 hours- most digestion occurs here</a:t>
            </a:r>
          </a:p>
          <a:p>
            <a:r>
              <a:rPr lang="en-US" dirty="0" smtClean="0"/>
              <a:t>LI 12-14- most water absorption occurs here</a:t>
            </a:r>
          </a:p>
          <a:p>
            <a:endParaRPr lang="en-US" b="1" dirty="0"/>
          </a:p>
        </p:txBody>
      </p:sp>
      <p:sp>
        <p:nvSpPr>
          <p:cNvPr id="31747"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6B8A7D86-8712-B941-8799-D8A68C6B43FA}" type="slidenum">
              <a:rPr lang="en-US" sz="1200"/>
              <a:pPr/>
              <a:t>14</a:t>
            </a:fld>
            <a:endParaRPr lang="en-US" sz="1200" dirty="0"/>
          </a:p>
        </p:txBody>
      </p:sp>
    </p:spTree>
    <p:extLst>
      <p:ext uri="{BB962C8B-B14F-4D97-AF65-F5344CB8AC3E}">
        <p14:creationId xmlns:p14="http://schemas.microsoft.com/office/powerpoint/2010/main" val="4462937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What makes transit time from IN to OUT more quick?  </a:t>
            </a:r>
            <a:r>
              <a:rPr lang="en-US" b="0" dirty="0" smtClean="0"/>
              <a:t>Fiber,</a:t>
            </a:r>
            <a:r>
              <a:rPr lang="en-US" b="0" baseline="0" dirty="0" smtClean="0"/>
              <a:t> ideally from whole foods.  Avocado has fiber, but not as much as many other fruits/veg.</a:t>
            </a:r>
            <a:r>
              <a:rPr lang="en-US" dirty="0" smtClean="0"/>
              <a:t> </a:t>
            </a:r>
            <a:endParaRPr lang="en-US" b="0"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0" baseline="0" dirty="0" smtClean="0"/>
              <a:t>NO food stays in a healthy body/stomach for weeks or even days, including gum!</a:t>
            </a:r>
            <a:endParaRPr lang="en-US" b="0" dirty="0" smtClean="0"/>
          </a:p>
          <a:p>
            <a:endParaRPr lang="en-US" dirty="0"/>
          </a:p>
        </p:txBody>
      </p:sp>
      <p:sp>
        <p:nvSpPr>
          <p:cNvPr id="4" name="Slide Number Placeholder 3"/>
          <p:cNvSpPr>
            <a:spLocks noGrp="1"/>
          </p:cNvSpPr>
          <p:nvPr>
            <p:ph type="sldNum" sz="quarter" idx="10"/>
          </p:nvPr>
        </p:nvSpPr>
        <p:spPr/>
        <p:txBody>
          <a:bodyPr/>
          <a:lstStyle/>
          <a:p>
            <a:pPr>
              <a:defRPr/>
            </a:pPr>
            <a:fld id="{AD4ABCBA-FAEB-6144-A21C-7DC0593524BF}" type="slidenum">
              <a:rPr lang="en-US" smtClean="0"/>
              <a:pPr>
                <a:defRPr/>
              </a:pPr>
              <a:t>15</a:t>
            </a:fld>
            <a:endParaRPr lang="en-US" dirty="0"/>
          </a:p>
        </p:txBody>
      </p:sp>
    </p:spTree>
    <p:extLst>
      <p:ext uri="{BB962C8B-B14F-4D97-AF65-F5344CB8AC3E}">
        <p14:creationId xmlns:p14="http://schemas.microsoft.com/office/powerpoint/2010/main" val="39957903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noTextEdit="1"/>
          </p:cNvSpPr>
          <p:nvPr>
            <p:ph type="sldImg"/>
          </p:nvPr>
        </p:nvSpPr>
        <p:spPr>
          <a:ln/>
        </p:spPr>
      </p:sp>
      <p:sp>
        <p:nvSpPr>
          <p:cNvPr id="33794" name="Notes Placeholder 2"/>
          <p:cNvSpPr>
            <a:spLocks noGrp="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dirty="0" smtClean="0"/>
              <a:t>nz= enzymes</a:t>
            </a:r>
          </a:p>
          <a:p>
            <a:r>
              <a:rPr lang="en-US" dirty="0" smtClean="0"/>
              <a:t>What survival advantage did our </a:t>
            </a:r>
            <a:r>
              <a:rPr lang="en-US" baseline="0" dirty="0" smtClean="0"/>
              <a:t>storage depot of bile  found in the gall bladder offer to our hunter-gatherer relatives?  Is this still an advantage?</a:t>
            </a:r>
            <a:endParaRPr lang="en-US" dirty="0"/>
          </a:p>
        </p:txBody>
      </p:sp>
      <p:sp>
        <p:nvSpPr>
          <p:cNvPr id="33795"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125EDC5C-7B66-3549-9C6B-59EB784000AD}" type="slidenum">
              <a:rPr lang="en-US" sz="1200"/>
              <a:pPr/>
              <a:t>16</a:t>
            </a:fld>
            <a:endParaRPr lang="en-US" sz="1200" dirty="0"/>
          </a:p>
        </p:txBody>
      </p:sp>
    </p:spTree>
    <p:extLst>
      <p:ext uri="{BB962C8B-B14F-4D97-AF65-F5344CB8AC3E}">
        <p14:creationId xmlns:p14="http://schemas.microsoft.com/office/powerpoint/2010/main" val="5075302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noTextEdit="1"/>
          </p:cNvSpPr>
          <p:nvPr>
            <p:ph type="sldImg"/>
          </p:nvPr>
        </p:nvSpPr>
        <p:spPr>
          <a:ln/>
        </p:spPr>
      </p:sp>
      <p:sp>
        <p:nvSpPr>
          <p:cNvPr id="37890"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baseline="0" dirty="0" smtClean="0"/>
              <a:t> What is bariatric surgery and how is it related to GI anatomy?</a:t>
            </a:r>
            <a:endParaRPr lang="en-US" dirty="0"/>
          </a:p>
        </p:txBody>
      </p:sp>
      <p:sp>
        <p:nvSpPr>
          <p:cNvPr id="37891"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8176DB5-F4F5-3643-ABDE-B958CE1B41D0}" type="slidenum">
              <a:rPr lang="en-US" sz="1200"/>
              <a:pPr/>
              <a:t>17</a:t>
            </a:fld>
            <a:endParaRPr lang="en-US" sz="1200" dirty="0"/>
          </a:p>
        </p:txBody>
      </p:sp>
    </p:spTree>
    <p:extLst>
      <p:ext uri="{BB962C8B-B14F-4D97-AF65-F5344CB8AC3E}">
        <p14:creationId xmlns:p14="http://schemas.microsoft.com/office/powerpoint/2010/main" val="1750661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7F586357-2C47-E146-8918-8B714E562559}" type="slidenum">
              <a:rPr lang="en-US" sz="1200"/>
              <a:pPr/>
              <a:t>18</a:t>
            </a:fld>
            <a:endParaRPr lang="en-US" sz="1200" dirty="0"/>
          </a:p>
        </p:txBody>
      </p:sp>
      <p:sp>
        <p:nvSpPr>
          <p:cNvPr id="39939" name="Rectangle 2"/>
          <p:cNvSpPr>
            <a:spLocks noGrp="1" noRot="1" noChangeAspect="1" noChangeArrowheads="1" noTextEdit="1"/>
          </p:cNvSpPr>
          <p:nvPr>
            <p:ph type="sldImg"/>
          </p:nvPr>
        </p:nvSpPr>
        <p:spPr>
          <a:xfrm>
            <a:off x="1101725" y="700088"/>
            <a:ext cx="4656138" cy="3492500"/>
          </a:xfrm>
          <a:ln/>
        </p:spPr>
      </p:sp>
      <p:sp>
        <p:nvSpPr>
          <p:cNvPr id="39940" name="Rectangle 3"/>
          <p:cNvSpPr>
            <a:spLocks noGrp="1" noChangeArrowheads="1"/>
          </p:cNvSpPr>
          <p:nvPr>
            <p:ph type="body" idx="1"/>
          </p:nvPr>
        </p:nvSpPr>
        <p:spPr>
          <a:xfrm>
            <a:off x="912813" y="4424363"/>
            <a:ext cx="5032375" cy="4189412"/>
          </a:xfrm>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26" tIns="45714" rIns="91426" bIns="45714"/>
          <a:lstStyle/>
          <a:p>
            <a:r>
              <a:rPr lang="en-US" b="0" baseline="0" dirty="0" smtClean="0">
                <a:solidFill>
                  <a:srgbClr val="000000"/>
                </a:solidFill>
                <a:cs typeface="Arial" charset="0"/>
              </a:rPr>
              <a:t>If you eat a nutrient…. Count on it being absorbed into the blood.</a:t>
            </a:r>
            <a:endParaRPr lang="el-GR" b="0" dirty="0">
              <a:solidFill>
                <a:srgbClr val="000000"/>
              </a:solidFill>
              <a:cs typeface="Arial" charset="0"/>
            </a:endParaRPr>
          </a:p>
        </p:txBody>
      </p:sp>
    </p:spTree>
    <p:extLst>
      <p:ext uri="{BB962C8B-B14F-4D97-AF65-F5344CB8AC3E}">
        <p14:creationId xmlns:p14="http://schemas.microsoft.com/office/powerpoint/2010/main" val="2840690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noTextEdit="1"/>
          </p:cNvSpPr>
          <p:nvPr>
            <p:ph type="sldImg"/>
          </p:nvPr>
        </p:nvSpPr>
        <p:spPr>
          <a:ln/>
        </p:spPr>
      </p:sp>
      <p:sp>
        <p:nvSpPr>
          <p:cNvPr id="35842"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b="1" dirty="0" smtClean="0"/>
              <a:t>Prebiotics </a:t>
            </a:r>
            <a:r>
              <a:rPr lang="en-US" b="0" dirty="0" smtClean="0"/>
              <a:t>(below</a:t>
            </a:r>
            <a:r>
              <a:rPr lang="en-US" dirty="0" smtClean="0"/>
              <a:t> ) </a:t>
            </a:r>
            <a:r>
              <a:rPr lang="en-US" dirty="0"/>
              <a:t>promote growth </a:t>
            </a:r>
            <a:r>
              <a:rPr lang="en-US" dirty="0" smtClean="0"/>
              <a:t>of (act</a:t>
            </a:r>
            <a:r>
              <a:rPr lang="en-US" baseline="0" dirty="0" smtClean="0"/>
              <a:t> as a food source of)</a:t>
            </a:r>
            <a:r>
              <a:rPr lang="en-US" dirty="0" smtClean="0"/>
              <a:t> </a:t>
            </a:r>
            <a:r>
              <a:rPr lang="en-US" dirty="0"/>
              <a:t>good </a:t>
            </a:r>
            <a:r>
              <a:rPr lang="en-US" dirty="0" smtClean="0"/>
              <a:t>bacteria</a:t>
            </a:r>
            <a:r>
              <a:rPr lang="en-US" baseline="0" dirty="0" smtClean="0"/>
              <a:t> (</a:t>
            </a:r>
            <a:r>
              <a:rPr lang="en-US" baseline="0" dirty="0" err="1" smtClean="0"/>
              <a:t>e.g</a:t>
            </a:r>
            <a:r>
              <a:rPr lang="en-US" baseline="0" dirty="0" smtClean="0"/>
              <a:t> fiber)</a:t>
            </a:r>
            <a:r>
              <a:rPr lang="en-US" dirty="0" smtClean="0"/>
              <a:t> </a:t>
            </a:r>
            <a:r>
              <a:rPr lang="en-US" b="1" dirty="0"/>
              <a:t>Probiotics</a:t>
            </a:r>
            <a:r>
              <a:rPr lang="en-US" dirty="0"/>
              <a:t> are the healthy bacteria in the GI tract.  Bacterial balance in Gi increasingly being linked to health. Fecal transplants from person with healthy GI to person with GI disease has met with success. </a:t>
            </a:r>
          </a:p>
          <a:p>
            <a:endParaRPr lang="en-US" dirty="0"/>
          </a:p>
          <a:p>
            <a:r>
              <a:rPr lang="en-US" dirty="0"/>
              <a:t>Prebiotics is more or less the food (usually some type of fiber…resistant starch, </a:t>
            </a:r>
            <a:r>
              <a:rPr lang="en-US" dirty="0" smtClean="0"/>
              <a:t>fructans fructo-oligosaccharides</a:t>
            </a:r>
            <a:r>
              <a:rPr lang="en-US" dirty="0"/>
              <a:t>, maybe even inulin-chicory root a </a:t>
            </a:r>
            <a:r>
              <a:rPr lang="en-US" dirty="0" smtClean="0"/>
              <a:t>popular (not yet  proven effective) </a:t>
            </a:r>
            <a:r>
              <a:rPr lang="en-US" dirty="0"/>
              <a:t>way to fortify products with fiber) for the probiotic good bacteria</a:t>
            </a:r>
          </a:p>
        </p:txBody>
      </p:sp>
      <p:sp>
        <p:nvSpPr>
          <p:cNvPr id="35843"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8C9DC4D-D620-0941-BAB0-92A590054DC6}" type="slidenum">
              <a:rPr lang="en-US" sz="1200"/>
              <a:pPr/>
              <a:t>19</a:t>
            </a:fld>
            <a:endParaRPr lang="en-US" sz="1200" dirty="0"/>
          </a:p>
        </p:txBody>
      </p:sp>
    </p:spTree>
    <p:extLst>
      <p:ext uri="{BB962C8B-B14F-4D97-AF65-F5344CB8AC3E}">
        <p14:creationId xmlns:p14="http://schemas.microsoft.com/office/powerpoint/2010/main" val="4917205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noTextEdit="1"/>
          </p:cNvSpPr>
          <p:nvPr>
            <p:ph type="sldImg"/>
          </p:nvPr>
        </p:nvSpPr>
        <p:spPr>
          <a:ln/>
        </p:spPr>
      </p:sp>
      <p:sp>
        <p:nvSpPr>
          <p:cNvPr id="44034"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dirty="0"/>
              <a:t>Metabolism is basically what happens inside the cells </a:t>
            </a:r>
            <a:r>
              <a:rPr lang="en-US" dirty="0" smtClean="0"/>
              <a:t>e.g. </a:t>
            </a:r>
            <a:r>
              <a:rPr lang="en-US" dirty="0"/>
              <a:t>make ATP, build </a:t>
            </a:r>
            <a:r>
              <a:rPr lang="en-US" dirty="0" smtClean="0"/>
              <a:t>‘stuff’ such as proteins</a:t>
            </a:r>
            <a:r>
              <a:rPr lang="en-US" dirty="0"/>
              <a:t>, </a:t>
            </a:r>
            <a:r>
              <a:rPr lang="en-US" dirty="0" smtClean="0"/>
              <a:t>muscle, hair, insulin, blood, etc. and store fat if calories are in excess of need, </a:t>
            </a:r>
            <a:r>
              <a:rPr lang="en-US" dirty="0"/>
              <a:t>etc.</a:t>
            </a:r>
          </a:p>
        </p:txBody>
      </p:sp>
      <p:sp>
        <p:nvSpPr>
          <p:cNvPr id="44035"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192368A0-5FAC-6C4D-9479-43F2A1B3BB59}" type="slidenum">
              <a:rPr lang="en-US" sz="1200"/>
              <a:pPr/>
              <a:t>20</a:t>
            </a:fld>
            <a:endParaRPr lang="en-US" sz="1200" dirty="0"/>
          </a:p>
        </p:txBody>
      </p:sp>
    </p:spTree>
    <p:extLst>
      <p:ext uri="{BB962C8B-B14F-4D97-AF65-F5344CB8AC3E}">
        <p14:creationId xmlns:p14="http://schemas.microsoft.com/office/powerpoint/2010/main" val="8309833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noTextEdit="1"/>
          </p:cNvSpPr>
          <p:nvPr>
            <p:ph type="sldImg"/>
          </p:nvPr>
        </p:nvSpPr>
        <p:spPr>
          <a:ln/>
        </p:spPr>
      </p:sp>
      <p:sp>
        <p:nvSpPr>
          <p:cNvPr id="44034"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dirty="0" smtClean="0"/>
              <a:t>Once nutrients are digested into a form</a:t>
            </a:r>
            <a:r>
              <a:rPr lang="en-US" baseline="0" dirty="0" smtClean="0"/>
              <a:t> where they can enter the blood, then they travel to the cells. Here the cells use the raw materials to build needed items (ATP, tissues, fat, etc.) </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The</a:t>
            </a:r>
            <a:r>
              <a:rPr lang="en-US" baseline="0" dirty="0" smtClean="0"/>
              <a:t> process where our cells make ATP (chemical fuel of the body)  is called cellular respiration. </a:t>
            </a:r>
            <a:r>
              <a:rPr lang="en-US" dirty="0" smtClean="0"/>
              <a:t>Energy</a:t>
            </a:r>
            <a:r>
              <a:rPr lang="en-US" baseline="0" dirty="0" smtClean="0"/>
              <a:t> nutrient + oxygen </a:t>
            </a:r>
            <a:r>
              <a:rPr lang="en-US" baseline="0" dirty="0" smtClean="0">
                <a:sym typeface="Wingdings"/>
              </a:rPr>
              <a:t> ATP + CO2 + Water+ Heat (Review lecture 2…for review on this)  </a:t>
            </a:r>
            <a:r>
              <a:rPr lang="en-US" baseline="0" dirty="0" smtClean="0"/>
              <a:t>This is a part of metabolism.  Making ATP is</a:t>
            </a:r>
            <a:r>
              <a:rPr lang="en-US" b="1" baseline="0" dirty="0" smtClean="0"/>
              <a:t> not </a:t>
            </a:r>
            <a:r>
              <a:rPr lang="en-US" baseline="0" dirty="0" smtClean="0"/>
              <a:t>the purpose of digestion.  The </a:t>
            </a:r>
            <a:r>
              <a:rPr lang="en-US" b="1" baseline="0" dirty="0" smtClean="0"/>
              <a:t>purpose</a:t>
            </a:r>
            <a:r>
              <a:rPr lang="en-US" baseline="0" dirty="0" smtClean="0"/>
              <a:t> of digestion is to break nutrients into a form that allows them to enter our sterile blood stream and travel to cells to nourish them. </a:t>
            </a:r>
          </a:p>
        </p:txBody>
      </p:sp>
      <p:sp>
        <p:nvSpPr>
          <p:cNvPr id="44035"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192368A0-5FAC-6C4D-9479-43F2A1B3BB59}" type="slidenum">
              <a:rPr lang="en-US" sz="1200"/>
              <a:pPr/>
              <a:t>21</a:t>
            </a:fld>
            <a:endParaRPr lang="en-US" sz="1200" dirty="0"/>
          </a:p>
        </p:txBody>
      </p:sp>
    </p:spTree>
    <p:extLst>
      <p:ext uri="{BB962C8B-B14F-4D97-AF65-F5344CB8AC3E}">
        <p14:creationId xmlns:p14="http://schemas.microsoft.com/office/powerpoint/2010/main" val="12504355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noTextEdit="1"/>
          </p:cNvSpPr>
          <p:nvPr>
            <p:ph type="sldImg"/>
          </p:nvPr>
        </p:nvSpPr>
        <p:spPr>
          <a:ln/>
        </p:spPr>
      </p:sp>
      <p:sp>
        <p:nvSpPr>
          <p:cNvPr id="48130" name="Notes Placeholder 2"/>
          <p:cNvSpPr>
            <a:spLocks noGrp="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dirty="0" smtClean="0"/>
              <a:t>Remember</a:t>
            </a:r>
            <a:r>
              <a:rPr lang="en-US" baseline="0" dirty="0" smtClean="0"/>
              <a:t> you REALLY ARE what you eat…so think before you put something in your mouth to eat!</a:t>
            </a:r>
            <a:endParaRPr lang="en-US" dirty="0"/>
          </a:p>
        </p:txBody>
      </p:sp>
      <p:sp>
        <p:nvSpPr>
          <p:cNvPr id="48131"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F550564E-3133-684E-A1F1-DEBD022F1E2D}" type="slidenum">
              <a:rPr lang="en-US" sz="1200"/>
              <a:pPr/>
              <a:t>22</a:t>
            </a:fld>
            <a:endParaRPr lang="en-US" sz="1200" dirty="0"/>
          </a:p>
        </p:txBody>
      </p:sp>
    </p:spTree>
    <p:extLst>
      <p:ext uri="{BB962C8B-B14F-4D97-AF65-F5344CB8AC3E}">
        <p14:creationId xmlns:p14="http://schemas.microsoft.com/office/powerpoint/2010/main" val="7956722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Many steps are left out of the slide description of how cells keep us alive! </a:t>
            </a:r>
          </a:p>
          <a:p>
            <a:r>
              <a:rPr lang="en-US" baseline="0" dirty="0" smtClean="0"/>
              <a:t>Proteins made according to the code in our DNA (contained in the chromosomes in the cell nucleus) basically do the work of living cells.</a:t>
            </a:r>
          </a:p>
          <a:p>
            <a:endParaRPr lang="en-US" baseline="0" dirty="0" smtClean="0"/>
          </a:p>
          <a:p>
            <a:r>
              <a:rPr lang="en-US" baseline="0" dirty="0" smtClean="0"/>
              <a:t>More on this when we talk about protein and proteins are made.</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AD4ABCBA-FAEB-6144-A21C-7DC0593524BF}" type="slidenum">
              <a:rPr lang="en-US" smtClean="0"/>
              <a:pPr>
                <a:defRPr/>
              </a:pPr>
              <a:t>4</a:t>
            </a:fld>
            <a:endParaRPr lang="en-US" dirty="0"/>
          </a:p>
        </p:txBody>
      </p:sp>
    </p:spTree>
    <p:extLst>
      <p:ext uri="{BB962C8B-B14F-4D97-AF65-F5344CB8AC3E}">
        <p14:creationId xmlns:p14="http://schemas.microsoft.com/office/powerpoint/2010/main" val="8998039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noTextEdit="1"/>
          </p:cNvSpPr>
          <p:nvPr>
            <p:ph type="sldImg"/>
          </p:nvPr>
        </p:nvSpPr>
        <p:spPr>
          <a:ln/>
        </p:spPr>
      </p:sp>
      <p:sp>
        <p:nvSpPr>
          <p:cNvPr id="18434" name="Notes Placeholder 2"/>
          <p:cNvSpPr>
            <a:spLocks noGrp="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baseline="0" dirty="0" smtClean="0"/>
              <a:t>You are what you eat. We are made of about 100 trillion cells, none of which have anything to do with food. Yet, they are living and so must be fed. The cellular environment is watery, so water is required.  Plus they need fuel and oxygen to allow them to burn the fuel.  </a:t>
            </a:r>
            <a:endParaRPr lang="en-US" dirty="0"/>
          </a:p>
        </p:txBody>
      </p:sp>
      <p:sp>
        <p:nvSpPr>
          <p:cNvPr id="18435"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6146AD8-3CC6-474E-9A63-4BCB5E694959}" type="slidenum">
              <a:rPr lang="en-US" sz="1200"/>
              <a:pPr/>
              <a:t>5</a:t>
            </a:fld>
            <a:endParaRPr lang="en-US" sz="1200" dirty="0"/>
          </a:p>
        </p:txBody>
      </p:sp>
    </p:spTree>
    <p:extLst>
      <p:ext uri="{BB962C8B-B14F-4D97-AF65-F5344CB8AC3E}">
        <p14:creationId xmlns:p14="http://schemas.microsoft.com/office/powerpoint/2010/main" val="15064164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a:ln/>
        </p:spPr>
      </p:sp>
      <p:sp>
        <p:nvSpPr>
          <p:cNvPr id="21506"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nSpc>
                <a:spcPct val="90000"/>
              </a:lnSpc>
            </a:pPr>
            <a:r>
              <a:rPr lang="en-US" sz="1200" dirty="0"/>
              <a:t>Discuss with neighbors and write on board to share</a:t>
            </a:r>
          </a:p>
          <a:p>
            <a:pPr marL="0" marR="0" indent="0" algn="l" defTabSz="914400" rtl="0" eaLnBrk="0" fontAlgn="base" latinLnBrk="0" hangingPunct="0">
              <a:lnSpc>
                <a:spcPct val="90000"/>
              </a:lnSpc>
              <a:spcBef>
                <a:spcPct val="30000"/>
              </a:spcBef>
              <a:spcAft>
                <a:spcPct val="0"/>
              </a:spcAft>
              <a:buClrTx/>
              <a:buSzTx/>
              <a:buFontTx/>
              <a:buNone/>
              <a:tabLst/>
              <a:defRPr/>
            </a:pPr>
            <a:r>
              <a:rPr lang="en-US" sz="1200" dirty="0"/>
              <a:t>Availability	Beliefs	</a:t>
            </a:r>
            <a:r>
              <a:rPr lang="en-US" sz="1200" dirty="0" smtClean="0"/>
              <a:t>Convenience</a:t>
            </a:r>
            <a:r>
              <a:rPr lang="en-US" sz="1200" baseline="0" dirty="0" smtClean="0"/>
              <a:t>   </a:t>
            </a:r>
            <a:r>
              <a:rPr lang="en-US" sz="1200" dirty="0" smtClean="0"/>
              <a:t>Cost</a:t>
            </a:r>
            <a:r>
              <a:rPr lang="en-US" sz="1200" dirty="0"/>
              <a:t>	 </a:t>
            </a:r>
            <a:r>
              <a:rPr lang="en-US" sz="1200" dirty="0" smtClean="0"/>
              <a:t>Culture  </a:t>
            </a:r>
            <a:r>
              <a:rPr lang="en-US" sz="1200" baseline="0" dirty="0" smtClean="0"/>
              <a:t>             </a:t>
            </a:r>
            <a:r>
              <a:rPr lang="en-US" sz="1200" dirty="0" smtClean="0"/>
              <a:t>Education           Habit</a:t>
            </a:r>
            <a:r>
              <a:rPr lang="en-US" sz="1200" baseline="0" dirty="0" smtClean="0"/>
              <a:t>                 </a:t>
            </a:r>
            <a:r>
              <a:rPr lang="en-US" sz="1200" dirty="0" smtClean="0"/>
              <a:t>Family</a:t>
            </a:r>
            <a:r>
              <a:rPr lang="en-US" sz="1200" dirty="0"/>
              <a:t>	</a:t>
            </a:r>
            <a:r>
              <a:rPr lang="en-US" sz="1200" dirty="0" smtClean="0"/>
              <a:t>Health     Hunger</a:t>
            </a:r>
            <a:r>
              <a:rPr lang="en-US" sz="1200" dirty="0">
                <a:sym typeface="Wingdings" charset="0"/>
              </a:rPr>
              <a:t> taste, aroma, appearance, companions</a:t>
            </a:r>
            <a:r>
              <a:rPr lang="en-US" dirty="0">
                <a:sym typeface="Wingdings" charset="0"/>
              </a:rPr>
              <a:t>	</a:t>
            </a:r>
            <a:r>
              <a:rPr lang="en-US" dirty="0"/>
              <a:t>Mood…etc</a:t>
            </a:r>
            <a:r>
              <a:rPr lang="en-US" dirty="0" smtClean="0"/>
              <a:t>. </a:t>
            </a:r>
            <a:endParaRPr lang="en-US" dirty="0"/>
          </a:p>
          <a:p>
            <a:endParaRPr lang="en-US" dirty="0"/>
          </a:p>
        </p:txBody>
      </p:sp>
      <p:sp>
        <p:nvSpPr>
          <p:cNvPr id="4" name="Slide Number Placeholder 3"/>
          <p:cNvSpPr>
            <a:spLocks noGrp="1"/>
          </p:cNvSpPr>
          <p:nvPr>
            <p:ph type="sldNum" sz="quarter" idx="5"/>
          </p:nvPr>
        </p:nvSpPr>
        <p:spPr/>
        <p:txBody>
          <a:bodyPr/>
          <a:lstStyle/>
          <a:p>
            <a:pPr>
              <a:defRPr/>
            </a:pPr>
            <a:fld id="{987F4622-2379-B047-B342-7428F2E1B3ED}" type="slidenum">
              <a:rPr lang="en-US" smtClean="0"/>
              <a:pPr>
                <a:defRPr/>
              </a:pPr>
              <a:t>7</a:t>
            </a:fld>
            <a:endParaRPr lang="en-US" dirty="0"/>
          </a:p>
        </p:txBody>
      </p:sp>
    </p:spTree>
    <p:extLst>
      <p:ext uri="{BB962C8B-B14F-4D97-AF65-F5344CB8AC3E}">
        <p14:creationId xmlns:p14="http://schemas.microsoft.com/office/powerpoint/2010/main" val="16570816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Digestion: The process of breaking down food</a:t>
            </a:r>
            <a:r>
              <a:rPr lang="en-US" baseline="0" dirty="0" smtClean="0"/>
              <a:t> into its component parts so that these components can be absorbed into the blood for transfer to all parts of the body.</a:t>
            </a:r>
          </a:p>
          <a:p>
            <a:r>
              <a:rPr lang="en-US" baseline="0" dirty="0"/>
              <a:t> </a:t>
            </a:r>
            <a:endParaRPr lang="en-US" baseline="0" dirty="0" smtClean="0"/>
          </a:p>
          <a:p>
            <a:r>
              <a:rPr lang="en-US" baseline="0" dirty="0" smtClean="0"/>
              <a:t>It is NOT the job of the GI tract to make ATP for the body. Cells do this for themselves from the nutrients released into the blood a a result of digestion.  Once the nutrients reach the cell, the cells can do many different things with them…use the nrg nutrients to make ATP, use the nutrients to build molecules the cells need and ….if the calories delivered are in excess of needs, then the extra calories will be converted to fat and stored as body fat (a.k.a. storage triglyceride)</a:t>
            </a:r>
          </a:p>
        </p:txBody>
      </p:sp>
      <p:sp>
        <p:nvSpPr>
          <p:cNvPr id="4" name="Slide Number Placeholder 3"/>
          <p:cNvSpPr>
            <a:spLocks noGrp="1"/>
          </p:cNvSpPr>
          <p:nvPr>
            <p:ph type="sldNum" sz="quarter" idx="10"/>
          </p:nvPr>
        </p:nvSpPr>
        <p:spPr/>
        <p:txBody>
          <a:bodyPr/>
          <a:lstStyle/>
          <a:p>
            <a:pPr>
              <a:defRPr/>
            </a:pPr>
            <a:fld id="{AD4ABCBA-FAEB-6144-A21C-7DC0593524BF}" type="slidenum">
              <a:rPr lang="en-US" smtClean="0"/>
              <a:pPr>
                <a:defRPr/>
              </a:pPr>
              <a:t>8</a:t>
            </a:fld>
            <a:endParaRPr lang="en-US" dirty="0"/>
          </a:p>
        </p:txBody>
      </p:sp>
    </p:spTree>
    <p:extLst>
      <p:ext uri="{BB962C8B-B14F-4D97-AF65-F5344CB8AC3E}">
        <p14:creationId xmlns:p14="http://schemas.microsoft.com/office/powerpoint/2010/main" val="4872083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a:ln/>
        </p:spPr>
      </p:sp>
      <p:sp>
        <p:nvSpPr>
          <p:cNvPr id="25602"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dirty="0" smtClean="0"/>
              <a:t>GI</a:t>
            </a:r>
            <a:r>
              <a:rPr lang="en-US" baseline="0" dirty="0" smtClean="0"/>
              <a:t> is 1</a:t>
            </a:r>
            <a:r>
              <a:rPr lang="en-US" baseline="30000" dirty="0" smtClean="0"/>
              <a:t>st</a:t>
            </a:r>
            <a:r>
              <a:rPr lang="en-US" baseline="0" dirty="0" smtClean="0"/>
              <a:t> line of defense against ‘bad stuff’ in the real world non-food, poison, disease, etc.</a:t>
            </a:r>
          </a:p>
          <a:p>
            <a:r>
              <a:rPr lang="en-US" baseline="0" dirty="0" smtClean="0"/>
              <a:t>GI is dirty  (as are the feces), Blood is sterile (as is urine)</a:t>
            </a:r>
            <a:endParaRPr lang="en-US" dirty="0" smtClean="0"/>
          </a:p>
          <a:p>
            <a:r>
              <a:rPr lang="en-US" dirty="0" smtClean="0"/>
              <a:t>Component parts=ENs</a:t>
            </a:r>
          </a:p>
          <a:p>
            <a:r>
              <a:rPr lang="en-US" dirty="0" smtClean="0"/>
              <a:t>Carb</a:t>
            </a:r>
            <a:r>
              <a:rPr lang="en-US" dirty="0" smtClean="0">
                <a:sym typeface="Wingdings"/>
              </a:rPr>
              <a:t> glucose</a:t>
            </a:r>
          </a:p>
          <a:p>
            <a:r>
              <a:rPr lang="en-US" dirty="0" smtClean="0">
                <a:sym typeface="Wingdings"/>
              </a:rPr>
              <a:t>Protein amino acids</a:t>
            </a:r>
          </a:p>
          <a:p>
            <a:r>
              <a:rPr lang="en-US" dirty="0" smtClean="0">
                <a:sym typeface="Wingdings"/>
              </a:rPr>
              <a:t>Fats/Oils specially</a:t>
            </a:r>
            <a:r>
              <a:rPr lang="en-US" baseline="0" dirty="0" smtClean="0">
                <a:sym typeface="Wingdings"/>
              </a:rPr>
              <a:t> packaged (as a type of lipoprotein, called </a:t>
            </a:r>
            <a:r>
              <a:rPr lang="en-US" dirty="0" smtClean="0">
                <a:sym typeface="Wingdings"/>
              </a:rPr>
              <a:t>chylomicrons.  Other lipoproteins</a:t>
            </a:r>
            <a:r>
              <a:rPr lang="en-US" baseline="0" dirty="0" smtClean="0">
                <a:sym typeface="Wingdings"/>
              </a:rPr>
              <a:t> include, LDL and HDL often referred to as bad and good cholesterol, </a:t>
            </a:r>
            <a:r>
              <a:rPr lang="en-US" baseline="0" dirty="0" err="1" smtClean="0">
                <a:sym typeface="Wingdings"/>
              </a:rPr>
              <a:t>respoectively</a:t>
            </a:r>
            <a:r>
              <a:rPr lang="en-US" dirty="0" smtClean="0">
                <a:sym typeface="Wingdings"/>
              </a:rPr>
              <a:t>)</a:t>
            </a:r>
            <a:endParaRPr lang="en-US" dirty="0"/>
          </a:p>
        </p:txBody>
      </p:sp>
      <p:sp>
        <p:nvSpPr>
          <p:cNvPr id="25603"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68356F46-B02C-8C4E-B751-3991DEB0AF9D}" type="slidenum">
              <a:rPr lang="en-US" sz="1200"/>
              <a:pPr/>
              <a:t>9</a:t>
            </a:fld>
            <a:endParaRPr lang="en-US" sz="1200" dirty="0"/>
          </a:p>
        </p:txBody>
      </p:sp>
    </p:spTree>
    <p:extLst>
      <p:ext uri="{BB962C8B-B14F-4D97-AF65-F5344CB8AC3E}">
        <p14:creationId xmlns:p14="http://schemas.microsoft.com/office/powerpoint/2010/main" val="10434905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a:ln/>
        </p:spPr>
      </p:sp>
      <p:sp>
        <p:nvSpPr>
          <p:cNvPr id="25602"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dirty="0"/>
          </a:p>
        </p:txBody>
      </p:sp>
      <p:sp>
        <p:nvSpPr>
          <p:cNvPr id="25603"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68356F46-B02C-8C4E-B751-3991DEB0AF9D}" type="slidenum">
              <a:rPr lang="en-US" sz="1200"/>
              <a:pPr/>
              <a:t>10</a:t>
            </a:fld>
            <a:endParaRPr lang="en-US" sz="1200" dirty="0"/>
          </a:p>
        </p:txBody>
      </p:sp>
    </p:spTree>
    <p:extLst>
      <p:ext uri="{BB962C8B-B14F-4D97-AF65-F5344CB8AC3E}">
        <p14:creationId xmlns:p14="http://schemas.microsoft.com/office/powerpoint/2010/main" val="15940947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a:ln/>
        </p:spPr>
      </p:sp>
      <p:sp>
        <p:nvSpPr>
          <p:cNvPr id="27650"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dirty="0"/>
              <a:t>Peristalsis…rhythmic muscle contractions moving food down the GI tract…even if you stand on your </a:t>
            </a:r>
            <a:r>
              <a:rPr lang="en-US" dirty="0" smtClean="0"/>
              <a:t>head!</a:t>
            </a:r>
            <a:r>
              <a:rPr lang="en-US" dirty="0"/>
              <a:t/>
            </a:r>
            <a:br>
              <a:rPr lang="en-US" dirty="0"/>
            </a:br>
            <a:r>
              <a:rPr lang="en-US" dirty="0"/>
              <a:t>Acids in stomach are very low pH (acidic and would burn your skin…stomach has a protective lining. </a:t>
            </a:r>
            <a:r>
              <a:rPr lang="en-US" dirty="0" smtClean="0"/>
              <a:t>If lining damaged</a:t>
            </a:r>
            <a:r>
              <a:rPr lang="en-US" dirty="0" smtClean="0">
                <a:sym typeface="Wingdings" charset="0"/>
              </a:rPr>
              <a:t> </a:t>
            </a:r>
            <a:r>
              <a:rPr lang="en-US" dirty="0">
                <a:sym typeface="Wingdings" charset="0"/>
              </a:rPr>
              <a:t>ulcers </a:t>
            </a:r>
            <a:r>
              <a:rPr lang="en-US" dirty="0" smtClean="0">
                <a:sym typeface="Wingdings" charset="0"/>
              </a:rPr>
              <a:t>develop.</a:t>
            </a:r>
            <a:r>
              <a:rPr lang="en-US" baseline="0" dirty="0" smtClean="0">
                <a:sym typeface="Wingdings" charset="0"/>
              </a:rPr>
              <a:t>  Acids (and heat</a:t>
            </a:r>
            <a:r>
              <a:rPr lang="en-US" b="1" baseline="0" dirty="0" smtClean="0">
                <a:sym typeface="Wingdings" charset="0"/>
              </a:rPr>
              <a:t>) ‘denature’ </a:t>
            </a:r>
            <a:r>
              <a:rPr lang="en-US" baseline="0" dirty="0" smtClean="0">
                <a:sym typeface="Wingdings" charset="0"/>
              </a:rPr>
              <a:t>(change) proteins irreversibly which is an important step in digestion</a:t>
            </a:r>
            <a:endParaRPr lang="en-US" dirty="0" smtClean="0">
              <a:sym typeface="Wingdings" charset="0"/>
            </a:endParaRPr>
          </a:p>
          <a:p>
            <a:r>
              <a:rPr lang="en-US" dirty="0" smtClean="0"/>
              <a:t>Proton pump inhibitors/ H2 inhibitors/tums (antacids)</a:t>
            </a:r>
            <a:endParaRPr lang="en-US" dirty="0"/>
          </a:p>
          <a:p>
            <a:r>
              <a:rPr lang="en-US" dirty="0"/>
              <a:t>YouTube  https://www.youtube.com/watch?v=</a:t>
            </a:r>
            <a:r>
              <a:rPr lang="en-US" dirty="0" smtClean="0"/>
              <a:t>b20VRR9C37Q</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a:defRPr/>
            </a:pPr>
            <a:fld id="{683766BD-B59B-1F47-B0D6-79602A3F18AB}" type="slidenum">
              <a:rPr lang="en-US" smtClean="0"/>
              <a:pPr>
                <a:defRPr/>
              </a:pPr>
              <a:t>11</a:t>
            </a:fld>
            <a:endParaRPr lang="en-US" dirty="0"/>
          </a:p>
        </p:txBody>
      </p:sp>
    </p:spTree>
    <p:extLst>
      <p:ext uri="{BB962C8B-B14F-4D97-AF65-F5344CB8AC3E}">
        <p14:creationId xmlns:p14="http://schemas.microsoft.com/office/powerpoint/2010/main" val="20927904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F758451E-C96A-1A47-BE7B-960A87A9F031}" type="slidenum">
              <a:rPr lang="en-US" altLang="x-none" sz="1200"/>
              <a:pPr/>
              <a:t>12</a:t>
            </a:fld>
            <a:endParaRPr lang="en-US" altLang="x-none" sz="1200"/>
          </a:p>
        </p:txBody>
      </p:sp>
      <p:sp>
        <p:nvSpPr>
          <p:cNvPr id="23555" name="Rectangle 2"/>
          <p:cNvSpPr>
            <a:spLocks noGrp="1" noRot="1" noChangeAspect="1" noChangeArrowheads="1" noTextEdit="1"/>
          </p:cNvSpPr>
          <p:nvPr>
            <p:ph type="sldImg"/>
          </p:nvPr>
        </p:nvSpPr>
        <p:spPr>
          <a:xfrm>
            <a:off x="1101725" y="700088"/>
            <a:ext cx="4656138" cy="3492500"/>
          </a:xfrm>
          <a:ln/>
        </p:spPr>
      </p:sp>
      <p:sp>
        <p:nvSpPr>
          <p:cNvPr id="23556" name="Rectangle 3"/>
          <p:cNvSpPr>
            <a:spLocks noGrp="1" noChangeArrowheads="1"/>
          </p:cNvSpPr>
          <p:nvPr>
            <p:ph type="body" idx="1"/>
          </p:nvPr>
        </p:nvSpPr>
        <p:spPr>
          <a:xfrm>
            <a:off x="912813" y="4424363"/>
            <a:ext cx="5032375" cy="41894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4" rIns="91426" bIns="45714"/>
          <a:lstStyle/>
          <a:p>
            <a:r>
              <a:rPr lang="el-GR" altLang="x-none" b="1" dirty="0">
                <a:solidFill>
                  <a:srgbClr val="000000"/>
                </a:solidFill>
                <a:ea typeface="ＭＳ Ｐゴシック" charset="-128"/>
              </a:rPr>
              <a:t>Figure 3.11: </a:t>
            </a:r>
            <a:r>
              <a:rPr lang="el-GR" altLang="x-none" b="1" dirty="0" err="1">
                <a:solidFill>
                  <a:srgbClr val="000000"/>
                </a:solidFill>
                <a:ea typeface="ＭＳ Ｐゴシック" charset="-128"/>
              </a:rPr>
              <a:t>pH</a:t>
            </a:r>
            <a:r>
              <a:rPr lang="el-GR" altLang="x-none" b="1" dirty="0">
                <a:solidFill>
                  <a:srgbClr val="000000"/>
                </a:solidFill>
                <a:ea typeface="ＭＳ Ｐゴシック" charset="-128"/>
              </a:rPr>
              <a:t> </a:t>
            </a:r>
            <a:r>
              <a:rPr lang="el-GR" altLang="x-none" b="1" dirty="0" err="1">
                <a:solidFill>
                  <a:srgbClr val="000000"/>
                </a:solidFill>
                <a:ea typeface="ＭＳ Ｐゴシック" charset="-128"/>
              </a:rPr>
              <a:t>Values</a:t>
            </a:r>
            <a:r>
              <a:rPr lang="el-GR" altLang="x-none" b="1" dirty="0">
                <a:solidFill>
                  <a:srgbClr val="000000"/>
                </a:solidFill>
                <a:ea typeface="ＭＳ Ｐゴシック" charset="-128"/>
              </a:rPr>
              <a:t> of </a:t>
            </a:r>
            <a:r>
              <a:rPr lang="el-GR" altLang="x-none" b="1" dirty="0" err="1">
                <a:solidFill>
                  <a:srgbClr val="000000"/>
                </a:solidFill>
                <a:ea typeface="ＭＳ Ｐゴシック" charset="-128"/>
              </a:rPr>
              <a:t>Digestive</a:t>
            </a:r>
            <a:r>
              <a:rPr lang="el-GR" altLang="x-none" b="1" dirty="0">
                <a:solidFill>
                  <a:srgbClr val="000000"/>
                </a:solidFill>
                <a:ea typeface="ＭＳ Ｐゴシック" charset="-128"/>
              </a:rPr>
              <a:t> </a:t>
            </a:r>
            <a:r>
              <a:rPr lang="el-GR" altLang="x-none" b="1" dirty="0" err="1">
                <a:solidFill>
                  <a:srgbClr val="000000"/>
                </a:solidFill>
                <a:ea typeface="ＭＳ Ｐゴシック" charset="-128"/>
              </a:rPr>
              <a:t>Juices</a:t>
            </a:r>
            <a:r>
              <a:rPr lang="el-GR" altLang="x-none" b="1" dirty="0">
                <a:solidFill>
                  <a:srgbClr val="000000"/>
                </a:solidFill>
                <a:ea typeface="ＭＳ Ｐゴシック" charset="-128"/>
              </a:rPr>
              <a:t> and </a:t>
            </a:r>
            <a:r>
              <a:rPr lang="el-GR" altLang="x-none" b="1" dirty="0" err="1">
                <a:solidFill>
                  <a:srgbClr val="000000"/>
                </a:solidFill>
                <a:ea typeface="ＭＳ Ｐゴシック" charset="-128"/>
              </a:rPr>
              <a:t>Other</a:t>
            </a:r>
            <a:r>
              <a:rPr lang="el-GR" altLang="x-none" b="1" dirty="0">
                <a:solidFill>
                  <a:srgbClr val="000000"/>
                </a:solidFill>
                <a:ea typeface="ＭＳ Ｐゴシック" charset="-128"/>
              </a:rPr>
              <a:t> Common </a:t>
            </a:r>
            <a:r>
              <a:rPr lang="el-GR" altLang="x-none" b="1" dirty="0" err="1">
                <a:solidFill>
                  <a:srgbClr val="000000"/>
                </a:solidFill>
                <a:ea typeface="ＭＳ Ｐゴシック" charset="-128"/>
              </a:rPr>
              <a:t>Fluids</a:t>
            </a:r>
            <a:r>
              <a:rPr lang="el-GR" altLang="x-none" b="1" dirty="0">
                <a:solidFill>
                  <a:srgbClr val="000000"/>
                </a:solidFill>
                <a:ea typeface="ＭＳ Ｐゴシック" charset="-128"/>
              </a:rPr>
              <a:t>.</a:t>
            </a:r>
          </a:p>
          <a:p>
            <a:r>
              <a:rPr lang="el-GR" altLang="x-none" dirty="0">
                <a:solidFill>
                  <a:srgbClr val="000000"/>
                </a:solidFill>
                <a:ea typeface="ＭＳ Ｐゴシック" charset="-128"/>
              </a:rPr>
              <a:t>A </a:t>
            </a:r>
            <a:r>
              <a:rPr lang="el-GR" altLang="x-none" dirty="0" err="1">
                <a:solidFill>
                  <a:srgbClr val="000000"/>
                </a:solidFill>
                <a:ea typeface="ＭＳ Ｐゴシック" charset="-128"/>
              </a:rPr>
              <a:t>substance</a:t>
            </a:r>
            <a:r>
              <a:rPr lang="el-GR" altLang="en-US" dirty="0" err="1">
                <a:solidFill>
                  <a:srgbClr val="000000"/>
                </a:solidFill>
                <a:ea typeface="ＭＳ Ｐゴシック" charset="-128"/>
              </a:rPr>
              <a:t>’</a:t>
            </a:r>
            <a:r>
              <a:rPr lang="el-GR" altLang="x-none" dirty="0" err="1">
                <a:solidFill>
                  <a:srgbClr val="000000"/>
                </a:solidFill>
                <a:ea typeface="ＭＳ Ｐゴシック" charset="-128"/>
              </a:rPr>
              <a:t>s</a:t>
            </a:r>
            <a:r>
              <a:rPr lang="el-GR" altLang="x-none" dirty="0">
                <a:solidFill>
                  <a:srgbClr val="000000"/>
                </a:solidFill>
                <a:ea typeface="ＭＳ Ｐゴシック" charset="-128"/>
              </a:rPr>
              <a:t> </a:t>
            </a:r>
            <a:r>
              <a:rPr lang="el-GR" altLang="x-none" dirty="0" err="1">
                <a:solidFill>
                  <a:srgbClr val="000000"/>
                </a:solidFill>
                <a:ea typeface="ＭＳ Ｐゴシック" charset="-128"/>
              </a:rPr>
              <a:t>acidity</a:t>
            </a:r>
            <a:r>
              <a:rPr lang="el-GR" altLang="x-none" dirty="0">
                <a:solidFill>
                  <a:srgbClr val="000000"/>
                </a:solidFill>
                <a:ea typeface="ＭＳ Ｐゴシック" charset="-128"/>
              </a:rPr>
              <a:t> </a:t>
            </a:r>
            <a:r>
              <a:rPr lang="el-GR" altLang="x-none" dirty="0" err="1">
                <a:solidFill>
                  <a:srgbClr val="000000"/>
                </a:solidFill>
                <a:ea typeface="ＭＳ Ｐゴシック" charset="-128"/>
              </a:rPr>
              <a:t>or</a:t>
            </a:r>
            <a:r>
              <a:rPr lang="el-GR" altLang="x-none" dirty="0">
                <a:solidFill>
                  <a:srgbClr val="000000"/>
                </a:solidFill>
                <a:ea typeface="ＭＳ Ｐゴシック" charset="-128"/>
              </a:rPr>
              <a:t> </a:t>
            </a:r>
            <a:r>
              <a:rPr lang="el-GR" altLang="x-none" dirty="0" err="1">
                <a:solidFill>
                  <a:srgbClr val="000000"/>
                </a:solidFill>
                <a:ea typeface="ＭＳ Ｐゴシック" charset="-128"/>
              </a:rPr>
              <a:t>alkalinity</a:t>
            </a:r>
            <a:r>
              <a:rPr lang="el-GR" altLang="x-none" dirty="0">
                <a:solidFill>
                  <a:srgbClr val="000000"/>
                </a:solidFill>
                <a:ea typeface="ＭＳ Ｐゴシック" charset="-128"/>
              </a:rPr>
              <a:t> </a:t>
            </a:r>
            <a:r>
              <a:rPr lang="el-GR" altLang="x-none" dirty="0" err="1">
                <a:solidFill>
                  <a:srgbClr val="000000"/>
                </a:solidFill>
                <a:ea typeface="ＭＳ Ｐゴシック" charset="-128"/>
              </a:rPr>
              <a:t>is</a:t>
            </a:r>
            <a:r>
              <a:rPr lang="el-GR" altLang="x-none" dirty="0">
                <a:solidFill>
                  <a:srgbClr val="000000"/>
                </a:solidFill>
                <a:ea typeface="ＭＳ Ｐゴシック" charset="-128"/>
              </a:rPr>
              <a:t> </a:t>
            </a:r>
            <a:r>
              <a:rPr lang="el-GR" altLang="x-none" dirty="0" err="1">
                <a:solidFill>
                  <a:srgbClr val="000000"/>
                </a:solidFill>
                <a:ea typeface="ＭＳ Ｐゴシック" charset="-128"/>
              </a:rPr>
              <a:t>measured</a:t>
            </a:r>
            <a:r>
              <a:rPr lang="el-GR" altLang="x-none" dirty="0">
                <a:solidFill>
                  <a:srgbClr val="000000"/>
                </a:solidFill>
                <a:ea typeface="ＭＳ Ｐゴシック" charset="-128"/>
              </a:rPr>
              <a:t> in </a:t>
            </a:r>
            <a:r>
              <a:rPr lang="el-GR" altLang="x-none" dirty="0" err="1">
                <a:solidFill>
                  <a:srgbClr val="000000"/>
                </a:solidFill>
                <a:ea typeface="ＭＳ Ｐゴシック" charset="-128"/>
              </a:rPr>
              <a:t>pH</a:t>
            </a:r>
            <a:r>
              <a:rPr lang="el-GR" altLang="x-none" dirty="0">
                <a:solidFill>
                  <a:srgbClr val="000000"/>
                </a:solidFill>
                <a:ea typeface="ＭＳ Ｐゴシック" charset="-128"/>
              </a:rPr>
              <a:t> </a:t>
            </a:r>
            <a:r>
              <a:rPr lang="el-GR" altLang="x-none" dirty="0" err="1">
                <a:solidFill>
                  <a:srgbClr val="000000"/>
                </a:solidFill>
                <a:ea typeface="ＭＳ Ｐゴシック" charset="-128"/>
              </a:rPr>
              <a:t>units</a:t>
            </a:r>
            <a:r>
              <a:rPr lang="el-GR" altLang="x-none" dirty="0">
                <a:solidFill>
                  <a:srgbClr val="000000"/>
                </a:solidFill>
                <a:ea typeface="ＭＳ Ｐゴシック" charset="-128"/>
              </a:rPr>
              <a:t>. </a:t>
            </a:r>
            <a:r>
              <a:rPr lang="el-GR" altLang="x-none" dirty="0" err="1">
                <a:solidFill>
                  <a:srgbClr val="000000"/>
                </a:solidFill>
                <a:ea typeface="ＭＳ Ｐゴシック" charset="-128"/>
              </a:rPr>
              <a:t>Each</a:t>
            </a:r>
            <a:r>
              <a:rPr lang="el-GR" altLang="x-none" dirty="0">
                <a:solidFill>
                  <a:srgbClr val="000000"/>
                </a:solidFill>
                <a:ea typeface="ＭＳ Ｐゴシック" charset="-128"/>
              </a:rPr>
              <a:t> </a:t>
            </a:r>
            <a:r>
              <a:rPr lang="el-GR" altLang="x-none" dirty="0" err="1">
                <a:solidFill>
                  <a:srgbClr val="000000"/>
                </a:solidFill>
                <a:ea typeface="ＭＳ Ｐゴシック" charset="-128"/>
              </a:rPr>
              <a:t>step</a:t>
            </a:r>
            <a:r>
              <a:rPr lang="el-GR" altLang="x-none" dirty="0">
                <a:solidFill>
                  <a:srgbClr val="000000"/>
                </a:solidFill>
                <a:ea typeface="ＭＳ Ｐゴシック" charset="-128"/>
              </a:rPr>
              <a:t> </a:t>
            </a:r>
            <a:r>
              <a:rPr lang="el-GR" altLang="x-none" dirty="0" err="1" smtClean="0">
                <a:solidFill>
                  <a:srgbClr val="000000"/>
                </a:solidFill>
                <a:ea typeface="ＭＳ Ｐゴシック" charset="-128"/>
              </a:rPr>
              <a:t>down</a:t>
            </a:r>
            <a:r>
              <a:rPr lang="en-US" altLang="x-none" dirty="0" smtClean="0">
                <a:solidFill>
                  <a:srgbClr val="000000"/>
                </a:solidFill>
                <a:ea typeface="ＭＳ Ｐゴシック" charset="-128"/>
              </a:rPr>
              <a:t> (14 high to 1 low)</a:t>
            </a:r>
            <a:r>
              <a:rPr lang="el-GR" altLang="x-none" dirty="0" smtClean="0">
                <a:solidFill>
                  <a:srgbClr val="000000"/>
                </a:solidFill>
                <a:ea typeface="ＭＳ Ｐゴシック" charset="-128"/>
              </a:rPr>
              <a:t> </a:t>
            </a:r>
            <a:r>
              <a:rPr lang="el-GR" altLang="x-none" dirty="0">
                <a:solidFill>
                  <a:srgbClr val="000000"/>
                </a:solidFill>
                <a:ea typeface="ＭＳ Ｐゴシック" charset="-128"/>
              </a:rPr>
              <a:t>the </a:t>
            </a:r>
            <a:r>
              <a:rPr lang="el-GR" altLang="x-none" dirty="0" err="1">
                <a:solidFill>
                  <a:srgbClr val="000000"/>
                </a:solidFill>
                <a:ea typeface="ＭＳ Ｐゴシック" charset="-128"/>
              </a:rPr>
              <a:t>scale</a:t>
            </a:r>
            <a:r>
              <a:rPr lang="el-GR" altLang="x-none" dirty="0">
                <a:solidFill>
                  <a:srgbClr val="000000"/>
                </a:solidFill>
                <a:ea typeface="ＭＳ Ｐゴシック" charset="-128"/>
              </a:rPr>
              <a:t> </a:t>
            </a:r>
            <a:r>
              <a:rPr lang="el-GR" altLang="x-none" dirty="0" err="1">
                <a:solidFill>
                  <a:srgbClr val="000000"/>
                </a:solidFill>
                <a:ea typeface="ＭＳ Ｐゴシック" charset="-128"/>
              </a:rPr>
              <a:t>indicates</a:t>
            </a:r>
            <a:r>
              <a:rPr lang="el-GR" altLang="x-none" dirty="0">
                <a:solidFill>
                  <a:srgbClr val="000000"/>
                </a:solidFill>
                <a:ea typeface="ＭＳ Ｐゴシック" charset="-128"/>
              </a:rPr>
              <a:t> a </a:t>
            </a:r>
            <a:r>
              <a:rPr lang="el-GR" altLang="x-none" dirty="0" err="1">
                <a:solidFill>
                  <a:srgbClr val="000000"/>
                </a:solidFill>
                <a:ea typeface="ＭＳ Ｐゴシック" charset="-128"/>
              </a:rPr>
              <a:t>tenfold</a:t>
            </a:r>
            <a:r>
              <a:rPr lang="el-GR" altLang="x-none" dirty="0">
                <a:solidFill>
                  <a:srgbClr val="000000"/>
                </a:solidFill>
                <a:ea typeface="ＭＳ Ｐゴシック" charset="-128"/>
              </a:rPr>
              <a:t> increase in </a:t>
            </a:r>
            <a:r>
              <a:rPr lang="el-GR" altLang="x-none" dirty="0" err="1">
                <a:solidFill>
                  <a:srgbClr val="000000"/>
                </a:solidFill>
                <a:ea typeface="ＭＳ Ｐゴシック" charset="-128"/>
              </a:rPr>
              <a:t>concentration</a:t>
            </a:r>
            <a:r>
              <a:rPr lang="el-GR" altLang="x-none" dirty="0">
                <a:solidFill>
                  <a:srgbClr val="000000"/>
                </a:solidFill>
                <a:ea typeface="ＭＳ Ｐゴシック" charset="-128"/>
              </a:rPr>
              <a:t> of </a:t>
            </a:r>
            <a:r>
              <a:rPr lang="el-GR" altLang="x-none" dirty="0" err="1">
                <a:solidFill>
                  <a:srgbClr val="000000"/>
                </a:solidFill>
                <a:ea typeface="ＭＳ Ｐゴシック" charset="-128"/>
              </a:rPr>
              <a:t>hydrogen</a:t>
            </a:r>
            <a:r>
              <a:rPr lang="el-GR" altLang="x-none" dirty="0">
                <a:solidFill>
                  <a:srgbClr val="000000"/>
                </a:solidFill>
                <a:ea typeface="ＭＳ Ｐゴシック" charset="-128"/>
              </a:rPr>
              <a:t> </a:t>
            </a:r>
            <a:r>
              <a:rPr lang="el-GR" altLang="x-none" dirty="0" err="1">
                <a:solidFill>
                  <a:srgbClr val="000000"/>
                </a:solidFill>
                <a:ea typeface="ＭＳ Ｐゴシック" charset="-128"/>
              </a:rPr>
              <a:t>particles</a:t>
            </a:r>
            <a:r>
              <a:rPr lang="el-GR" altLang="x-none" dirty="0">
                <a:solidFill>
                  <a:srgbClr val="000000"/>
                </a:solidFill>
                <a:ea typeface="ＭＳ Ｐゴシック" charset="-128"/>
              </a:rPr>
              <a:t>, </a:t>
            </a:r>
            <a:r>
              <a:rPr lang="el-GR" altLang="x-none" dirty="0" err="1">
                <a:solidFill>
                  <a:srgbClr val="000000"/>
                </a:solidFill>
                <a:ea typeface="ＭＳ Ｐゴシック" charset="-128"/>
              </a:rPr>
              <a:t>which</a:t>
            </a:r>
            <a:r>
              <a:rPr lang="el-GR" altLang="x-none" dirty="0">
                <a:solidFill>
                  <a:srgbClr val="000000"/>
                </a:solidFill>
                <a:ea typeface="ＭＳ Ｐゴシック" charset="-128"/>
              </a:rPr>
              <a:t> </a:t>
            </a:r>
            <a:r>
              <a:rPr lang="el-GR" altLang="x-none" dirty="0" err="1">
                <a:solidFill>
                  <a:srgbClr val="000000"/>
                </a:solidFill>
                <a:ea typeface="ＭＳ Ｐゴシック" charset="-128"/>
              </a:rPr>
              <a:t>determine</a:t>
            </a:r>
            <a:r>
              <a:rPr lang="el-GR" altLang="x-none" dirty="0">
                <a:solidFill>
                  <a:srgbClr val="000000"/>
                </a:solidFill>
                <a:ea typeface="ＭＳ Ｐゴシック" charset="-128"/>
              </a:rPr>
              <a:t> </a:t>
            </a:r>
            <a:r>
              <a:rPr lang="el-GR" altLang="x-none" dirty="0" err="1">
                <a:solidFill>
                  <a:srgbClr val="000000"/>
                </a:solidFill>
                <a:ea typeface="ＭＳ Ｐゴシック" charset="-128"/>
              </a:rPr>
              <a:t>acidity</a:t>
            </a:r>
            <a:r>
              <a:rPr lang="el-GR" altLang="x-none" dirty="0">
                <a:solidFill>
                  <a:srgbClr val="000000"/>
                </a:solidFill>
                <a:ea typeface="ＭＳ Ｐゴシック" charset="-128"/>
              </a:rPr>
              <a:t>. For </a:t>
            </a:r>
            <a:r>
              <a:rPr lang="el-GR" altLang="x-none" dirty="0" err="1">
                <a:solidFill>
                  <a:srgbClr val="000000"/>
                </a:solidFill>
                <a:ea typeface="ＭＳ Ｐゴシック" charset="-128"/>
              </a:rPr>
              <a:t>example</a:t>
            </a:r>
            <a:r>
              <a:rPr lang="el-GR" altLang="x-none" dirty="0">
                <a:solidFill>
                  <a:srgbClr val="000000"/>
                </a:solidFill>
                <a:ea typeface="ＭＳ Ｐゴシック" charset="-128"/>
              </a:rPr>
              <a:t>, a </a:t>
            </a:r>
            <a:r>
              <a:rPr lang="el-GR" altLang="x-none" dirty="0" err="1">
                <a:solidFill>
                  <a:srgbClr val="000000"/>
                </a:solidFill>
                <a:ea typeface="ＭＳ Ｐゴシック" charset="-128"/>
              </a:rPr>
              <a:t>pH</a:t>
            </a:r>
            <a:r>
              <a:rPr lang="el-GR" altLang="x-none" dirty="0">
                <a:solidFill>
                  <a:srgbClr val="000000"/>
                </a:solidFill>
                <a:ea typeface="ＭＳ Ｐゴシック" charset="-128"/>
              </a:rPr>
              <a:t> of 2 </a:t>
            </a:r>
            <a:r>
              <a:rPr lang="el-GR" altLang="x-none" dirty="0" err="1">
                <a:solidFill>
                  <a:srgbClr val="000000"/>
                </a:solidFill>
                <a:ea typeface="ＭＳ Ｐゴシック" charset="-128"/>
              </a:rPr>
              <a:t>is</a:t>
            </a:r>
            <a:r>
              <a:rPr lang="el-GR" altLang="x-none" dirty="0">
                <a:solidFill>
                  <a:srgbClr val="000000"/>
                </a:solidFill>
                <a:ea typeface="ＭＳ Ｐゴシック" charset="-128"/>
              </a:rPr>
              <a:t> 1,000 </a:t>
            </a:r>
            <a:r>
              <a:rPr lang="el-GR" altLang="x-none" dirty="0" err="1">
                <a:solidFill>
                  <a:srgbClr val="000000"/>
                </a:solidFill>
                <a:ea typeface="ＭＳ Ｐゴシック" charset="-128"/>
              </a:rPr>
              <a:t>times</a:t>
            </a:r>
            <a:r>
              <a:rPr lang="el-GR" altLang="x-none" dirty="0">
                <a:solidFill>
                  <a:srgbClr val="000000"/>
                </a:solidFill>
                <a:ea typeface="ＭＳ Ｐゴシック" charset="-128"/>
              </a:rPr>
              <a:t> </a:t>
            </a:r>
            <a:r>
              <a:rPr lang="el-GR" altLang="x-none" dirty="0" err="1">
                <a:solidFill>
                  <a:srgbClr val="000000"/>
                </a:solidFill>
                <a:ea typeface="ＭＳ Ｐゴシック" charset="-128"/>
              </a:rPr>
              <a:t>stronger</a:t>
            </a:r>
            <a:r>
              <a:rPr lang="el-GR" altLang="x-none" dirty="0">
                <a:solidFill>
                  <a:srgbClr val="000000"/>
                </a:solidFill>
                <a:ea typeface="ＭＳ Ｐゴシック" charset="-128"/>
              </a:rPr>
              <a:t> </a:t>
            </a:r>
            <a:r>
              <a:rPr lang="el-GR" altLang="x-none" dirty="0" err="1">
                <a:solidFill>
                  <a:srgbClr val="000000"/>
                </a:solidFill>
                <a:ea typeface="ＭＳ Ｐゴシック" charset="-128"/>
              </a:rPr>
              <a:t>than</a:t>
            </a:r>
            <a:r>
              <a:rPr lang="el-GR" altLang="x-none" dirty="0">
                <a:solidFill>
                  <a:srgbClr val="000000"/>
                </a:solidFill>
                <a:ea typeface="ＭＳ Ｐゴシック" charset="-128"/>
              </a:rPr>
              <a:t> a </a:t>
            </a:r>
            <a:r>
              <a:rPr lang="el-GR" altLang="x-none" dirty="0" err="1">
                <a:solidFill>
                  <a:srgbClr val="000000"/>
                </a:solidFill>
                <a:ea typeface="ＭＳ Ｐゴシック" charset="-128"/>
              </a:rPr>
              <a:t>pH</a:t>
            </a:r>
            <a:r>
              <a:rPr lang="el-GR" altLang="x-none" dirty="0">
                <a:solidFill>
                  <a:srgbClr val="000000"/>
                </a:solidFill>
                <a:ea typeface="ＭＳ Ｐゴシック" charset="-128"/>
              </a:rPr>
              <a:t> of 5.</a:t>
            </a:r>
          </a:p>
        </p:txBody>
      </p:sp>
    </p:spTree>
    <p:extLst>
      <p:ext uri="{BB962C8B-B14F-4D97-AF65-F5344CB8AC3E}">
        <p14:creationId xmlns:p14="http://schemas.microsoft.com/office/powerpoint/2010/main" val="17715090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fld id="{E1C63D81-E167-B344-951B-B9EFE86DCD86}" type="datetimeFigureOut">
              <a:rPr lang="en-US" smtClean="0"/>
              <a:pPr>
                <a:defRPr/>
              </a:pPr>
              <a:t>4/23/17</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29513EEB-25C9-A34A-A2E0-84446297E48F}" type="slidenum">
              <a:rPr lang="en-US" smtClean="0"/>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B23BEB66-4120-FA49-B0A6-C5674AE3FAE1}" type="datetimeFigureOut">
              <a:rPr lang="en-US" smtClean="0"/>
              <a:pPr>
                <a:defRPr/>
              </a:pPr>
              <a:t>4/23/17</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E33002CE-B612-0240-8C0C-30D75861E735}" type="slidenum">
              <a:rPr lang="en-US" smtClean="0"/>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614A43D1-CD4D-9B4D-AD95-DE01BF15BF91}" type="datetimeFigureOut">
              <a:rPr lang="en-US" smtClean="0"/>
              <a:pPr>
                <a:defRPr/>
              </a:pPr>
              <a:t>4/23/17</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8B66B76D-E0EE-2941-A608-661C0FD662DA}" type="slidenum">
              <a:rPr lang="en-US" smtClean="0"/>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60912AFA-9361-2744-8799-D7DB563D3D23}" type="datetimeFigureOut">
              <a:rPr lang="en-US" smtClean="0"/>
              <a:pPr>
                <a:defRPr/>
              </a:pPr>
              <a:t>4/23/17</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F5DD234D-6C08-664F-8C68-D3CC22D3B27A}" type="slidenum">
              <a:rPr lang="en-US" smtClean="0"/>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7584E44C-1092-544A-A7CA-63412A410C9F}" type="datetimeFigureOut">
              <a:rPr lang="en-US" smtClean="0"/>
              <a:pPr>
                <a:defRPr/>
              </a:pPr>
              <a:t>4/23/17</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7B749FA6-31AF-654A-B0ED-6E86C9B05C79}" type="slidenum">
              <a:rPr lang="en-US" smtClean="0"/>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fld id="{E5AE83CF-072D-EB4B-9322-7CB74EC45C4E}" type="datetimeFigureOut">
              <a:rPr lang="en-US" smtClean="0"/>
              <a:pPr>
                <a:defRPr/>
              </a:pPr>
              <a:t>4/23/17</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FCA7120D-F53E-4346-8E5C-3DB4CD51169E}" type="slidenum">
              <a:rPr lang="en-US" smtClean="0"/>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fld id="{DFBD6482-0CA8-B148-8B4D-4A7A17C86D22}" type="datetimeFigureOut">
              <a:rPr lang="en-US" smtClean="0"/>
              <a:pPr>
                <a:defRPr/>
              </a:pPr>
              <a:t>4/23/17</a:t>
            </a:fld>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80279D31-7151-E645-A20C-863169D6A9C8}" type="slidenum">
              <a:rPr lang="en-US" smtClean="0"/>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1B8DCE0C-F5B2-BF45-A57E-3D378D012D13}" type="datetimeFigureOut">
              <a:rPr lang="en-US" smtClean="0"/>
              <a:pPr>
                <a:defRPr/>
              </a:pPr>
              <a:t>4/23/17</a:t>
            </a:fld>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8F00E7D4-F3F4-5D4F-B6D3-2A1B1E7F40E6}" type="slidenum">
              <a:rPr lang="en-US" smtClean="0"/>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1C948EBE-EB55-8A44-A673-FD738FE2B1C8}" type="datetimeFigureOut">
              <a:rPr lang="en-US" smtClean="0"/>
              <a:pPr>
                <a:defRPr/>
              </a:pPr>
              <a:t>4/23/17</a:t>
            </a:fld>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FFC2843A-B4BA-FC43-9D62-AFA376BD6F9C}" type="slidenum">
              <a:rPr lang="en-US" smtClean="0"/>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9544D684-655A-E646-ACAA-9D13EFC7EB90}" type="datetimeFigureOut">
              <a:rPr lang="en-US" smtClean="0"/>
              <a:pPr>
                <a:defRPr/>
              </a:pPr>
              <a:t>4/23/17</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976F8CAD-BF5E-9747-B3F1-979821E45F41}" type="slidenum">
              <a:rPr lang="en-US" smtClean="0"/>
              <a:pPr>
                <a:defRPr/>
              </a:pPr>
              <a:t>‹#›</a:t>
            </a:fld>
            <a:endParaRPr lang="en-US" dirty="0"/>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pPr>
              <a:defRPr/>
            </a:pPr>
            <a:fld id="{6CB5EEEC-53D1-2545-80B9-7287DEF0D6E2}" type="datetimeFigureOut">
              <a:rPr lang="en-US" smtClean="0"/>
              <a:pPr>
                <a:defRPr/>
              </a:pPr>
              <a:t>4/23/17</a:t>
            </a:fld>
            <a:endParaRPr lang="en-US" dirty="0"/>
          </a:p>
        </p:txBody>
      </p:sp>
      <p:sp>
        <p:nvSpPr>
          <p:cNvPr id="9" name="Slide Number Placeholder 8"/>
          <p:cNvSpPr>
            <a:spLocks noGrp="1"/>
          </p:cNvSpPr>
          <p:nvPr>
            <p:ph type="sldNum" sz="quarter" idx="11"/>
          </p:nvPr>
        </p:nvSpPr>
        <p:spPr/>
        <p:txBody>
          <a:bodyPr/>
          <a:lstStyle/>
          <a:p>
            <a:pPr>
              <a:defRPr/>
            </a:pPr>
            <a:fld id="{88BB7180-3662-0646-9794-F2C59F8E5D24}" type="slidenum">
              <a:rPr lang="en-US" smtClean="0"/>
              <a:pPr>
                <a:defRPr/>
              </a:pPr>
              <a:t>‹#›</a:t>
            </a:fld>
            <a:endParaRPr lang="en-US" dirty="0"/>
          </a:p>
        </p:txBody>
      </p:sp>
      <p:sp>
        <p:nvSpPr>
          <p:cNvPr id="10" name="Footer Placeholder 9"/>
          <p:cNvSpPr>
            <a:spLocks noGrp="1"/>
          </p:cNvSpPr>
          <p:nvPr>
            <p:ph type="ftr" sz="quarter" idx="12"/>
          </p:nvPr>
        </p:nvSpPr>
        <p:spPr/>
        <p:txBody>
          <a:bodyPr/>
          <a:lstStyle/>
          <a:p>
            <a:pPr>
              <a:defRPr/>
            </a:pP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pPr>
              <a:defRPr/>
            </a:pPr>
            <a:fld id="{6FC1A25D-A95F-AB49-89BA-76D57AA18541}" type="slidenum">
              <a:rPr lang="en-US" smtClean="0"/>
              <a:pPr>
                <a:defRPr/>
              </a:pPr>
              <a:t>‹#›</a:t>
            </a:fld>
            <a:endParaRPr lang="en-US" dirty="0"/>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pPr>
              <a:defRPr/>
            </a:pPr>
            <a:endParaRPr lang="en-US" dirty="0"/>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pPr>
              <a:defRPr/>
            </a:pPr>
            <a:fld id="{4E089C0A-3E25-FD42-BF5C-98C78B4402E8}" type="datetimeFigureOut">
              <a:rPr lang="en-US" smtClean="0"/>
              <a:pPr>
                <a:defRPr/>
              </a:pPr>
              <a:t>4/23/17</a:t>
            </a:fld>
            <a:endParaRPr lang="en-US" dirty="0"/>
          </a:p>
        </p:txBody>
      </p:sp>
    </p:spTree>
  </p:cSld>
  <p:clrMap bg1="lt1" tx1="dk1" bg2="lt2" tx2="dk2" accent1="accent1" accent2="accent2" accent3="accent3" accent4="accent4" accent5="accent5" accent6="accent6" hlink="hlink" folHlink="folHlink"/>
  <p:sldLayoutIdLst>
    <p:sldLayoutId id="2147484105" r:id="rId1"/>
    <p:sldLayoutId id="2147484106" r:id="rId2"/>
    <p:sldLayoutId id="2147484107" r:id="rId3"/>
    <p:sldLayoutId id="2147484108" r:id="rId4"/>
    <p:sldLayoutId id="2147484109" r:id="rId5"/>
    <p:sldLayoutId id="2147484110" r:id="rId6"/>
    <p:sldLayoutId id="2147484111" r:id="rId7"/>
    <p:sldLayoutId id="2147484112" r:id="rId8"/>
    <p:sldLayoutId id="2147484113" r:id="rId9"/>
    <p:sldLayoutId id="2147484114" r:id="rId10"/>
    <p:sldLayoutId id="2147484115"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microsoft.com/office/2007/relationships/hdphoto" Target="../media/hdphoto1.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hyperlink" Target="http://www.npr.org/blogs/thesalt/2013/12/03/248347009/cookie-baking-chemistry-how-to-engineer-your-perfect-sweet-treat?utm_content=socialflow&amp;utm_campaign=nprfacebook&amp;utm_source=npr&amp;utm_medium=facebook"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4" Type="http://schemas.microsoft.com/office/2007/relationships/hdphoto" Target="../media/hdphoto5.wdp"/><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4" Type="http://schemas.microsoft.com/office/2007/relationships/hdphoto" Target="../media/hdphoto6.wdp"/><Relationship Id="rId1" Type="http://schemas.openxmlformats.org/officeDocument/2006/relationships/slideLayout" Target="../slideLayouts/slideLayout9.xml"/><Relationship Id="rId2" Type="http://schemas.openxmlformats.org/officeDocument/2006/relationships/notesSlide" Target="../notesSlides/notesSlide1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4" Type="http://schemas.microsoft.com/office/2007/relationships/hdphoto" Target="../media/hdphoto7.wdp"/><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4" Type="http://schemas.microsoft.com/office/2007/relationships/hdphoto" Target="../media/hdphoto8.wdp"/><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jpeg"/><Relationship Id="rId5" Type="http://schemas.microsoft.com/office/2007/relationships/hdphoto" Target="../media/hdphoto9.wdp"/><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4" Type="http://schemas.microsoft.com/office/2007/relationships/hdphoto" Target="../media/hdphoto10.wdp"/><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4" Type="http://schemas.microsoft.com/office/2007/relationships/hdphoto" Target="../media/hdphoto11.wdp"/><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4" Type="http://schemas.microsoft.com/office/2007/relationships/hdphoto" Target="../media/hdphoto12.wdp"/><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4" Type="http://schemas.microsoft.com/office/2007/relationships/hdphoto" Target="../media/hdphoto13.wdp"/><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4" Type="http://schemas.microsoft.com/office/2007/relationships/hdphoto" Target="../media/hdphoto2.wdp"/><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b20VRR9C37Q" TargetMode="External"/><Relationship Id="rId4" Type="http://schemas.openxmlformats.org/officeDocument/2006/relationships/image" Target="../media/image5.jpeg"/><Relationship Id="rId5" Type="http://schemas.microsoft.com/office/2007/relationships/hdphoto" Target="../media/hdphoto3.wdp"/><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4" Type="http://schemas.microsoft.com/office/2007/relationships/hdphoto" Target="../media/hdphoto4.wdp"/><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6019800" y="228600"/>
            <a:ext cx="1947329" cy="1947329"/>
          </a:xfrm>
          <a:prstGeom prst="rect">
            <a:avLst/>
          </a:prstGeom>
        </p:spPr>
      </p:pic>
      <p:sp>
        <p:nvSpPr>
          <p:cNvPr id="5" name="Title 4"/>
          <p:cNvSpPr>
            <a:spLocks noGrp="1"/>
          </p:cNvSpPr>
          <p:nvPr>
            <p:ph type="title"/>
          </p:nvPr>
        </p:nvSpPr>
        <p:spPr/>
        <p:txBody>
          <a:bodyPr/>
          <a:lstStyle/>
          <a:p>
            <a:r>
              <a:rPr lang="en-US" sz="4000" b="1" dirty="0" smtClean="0">
                <a:latin typeface="+mn-lt"/>
              </a:rPr>
              <a:t>Class Calendar</a:t>
            </a:r>
            <a:endParaRPr lang="en-US" sz="4000" b="1" dirty="0">
              <a:latin typeface="+mn-lt"/>
            </a:endParaRPr>
          </a:p>
        </p:txBody>
      </p:sp>
      <p:sp>
        <p:nvSpPr>
          <p:cNvPr id="6" name="Content Placeholder 5"/>
          <p:cNvSpPr>
            <a:spLocks noGrp="1"/>
          </p:cNvSpPr>
          <p:nvPr>
            <p:ph idx="1"/>
          </p:nvPr>
        </p:nvSpPr>
        <p:spPr>
          <a:xfrm>
            <a:off x="457200" y="1202264"/>
            <a:ext cx="7620000" cy="5274736"/>
          </a:xfrm>
        </p:spPr>
        <p:txBody>
          <a:bodyPr>
            <a:normAutofit/>
          </a:bodyPr>
          <a:lstStyle/>
          <a:p>
            <a:r>
              <a:rPr lang="en-US" sz="3200" b="1" dirty="0" smtClean="0"/>
              <a:t>Today</a:t>
            </a:r>
            <a:r>
              <a:rPr lang="en-US" sz="3200" dirty="0" smtClean="0"/>
              <a:t> Tues Apr. 25</a:t>
            </a:r>
          </a:p>
          <a:p>
            <a:pPr lvl="1"/>
            <a:r>
              <a:rPr lang="en-US" sz="2600" dirty="0" smtClean="0"/>
              <a:t>Finish </a:t>
            </a:r>
            <a:r>
              <a:rPr lang="en-US" sz="2600" dirty="0"/>
              <a:t>Label Lecture </a:t>
            </a:r>
          </a:p>
          <a:p>
            <a:pPr lvl="1"/>
            <a:r>
              <a:rPr lang="en-US" sz="2600" dirty="0" smtClean="0"/>
              <a:t>Gastro-Intestinal Tract (GI Tract)</a:t>
            </a:r>
          </a:p>
          <a:p>
            <a:r>
              <a:rPr lang="en-US" sz="3200" dirty="0" smtClean="0"/>
              <a:t>Thurs. Apr. 27</a:t>
            </a:r>
          </a:p>
          <a:p>
            <a:pPr lvl="1"/>
            <a:r>
              <a:rPr lang="en-US" sz="2800" dirty="0"/>
              <a:t>Finish GI </a:t>
            </a:r>
            <a:r>
              <a:rPr lang="en-US" sz="2800" dirty="0" smtClean="0"/>
              <a:t>Tract</a:t>
            </a:r>
          </a:p>
          <a:p>
            <a:pPr lvl="1"/>
            <a:r>
              <a:rPr lang="en-US" sz="2800" dirty="0" smtClean="0"/>
              <a:t>Supermarket </a:t>
            </a:r>
            <a:r>
              <a:rPr lang="en-US" sz="2800" dirty="0"/>
              <a:t>Savvy </a:t>
            </a:r>
            <a:endParaRPr lang="en-US" sz="2800" dirty="0" smtClean="0"/>
          </a:p>
          <a:p>
            <a:pPr lvl="1"/>
            <a:r>
              <a:rPr lang="en-US" sz="2800" dirty="0" smtClean="0"/>
              <a:t>Exam 1 Review Sheet posted</a:t>
            </a:r>
          </a:p>
          <a:p>
            <a:r>
              <a:rPr lang="en-US" sz="3200" dirty="0" smtClean="0"/>
              <a:t>Upcoming:</a:t>
            </a:r>
          </a:p>
          <a:p>
            <a:pPr lvl="1"/>
            <a:r>
              <a:rPr lang="en-US" sz="2800" dirty="0" smtClean="0"/>
              <a:t>Exam 1 Tues. May 2</a:t>
            </a:r>
          </a:p>
          <a:p>
            <a:pPr lvl="1"/>
            <a:endParaRPr lang="en-US" sz="2600" dirty="0" smtClean="0"/>
          </a:p>
          <a:p>
            <a:endParaRPr lang="en-US" sz="2800" dirty="0"/>
          </a:p>
        </p:txBody>
      </p:sp>
    </p:spTree>
    <p:extLst>
      <p:ext uri="{BB962C8B-B14F-4D97-AF65-F5344CB8AC3E}">
        <p14:creationId xmlns:p14="http://schemas.microsoft.com/office/powerpoint/2010/main" val="19395635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457200" y="457200"/>
            <a:ext cx="8229600" cy="685800"/>
          </a:xfrm>
        </p:spPr>
        <p:txBody>
          <a:bodyPr>
            <a:noAutofit/>
          </a:bodyPr>
          <a:lstStyle/>
          <a:p>
            <a:r>
              <a:rPr lang="en-US" sz="4000" b="1" dirty="0" smtClean="0">
                <a:solidFill>
                  <a:srgbClr val="2F2B20"/>
                </a:solidFill>
                <a:latin typeface="Calibri"/>
                <a:cs typeface="Calibri"/>
              </a:rPr>
              <a:t>The Food Tube</a:t>
            </a:r>
            <a:r>
              <a:rPr lang="en-US" sz="4000" dirty="0" smtClean="0">
                <a:solidFill>
                  <a:srgbClr val="2F2B20"/>
                </a:solidFill>
                <a:latin typeface="Calibri"/>
                <a:cs typeface="Calibri"/>
              </a:rPr>
              <a:t>-</a:t>
            </a:r>
            <a:r>
              <a:rPr lang="en-US" sz="3200" dirty="0" smtClean="0">
                <a:solidFill>
                  <a:srgbClr val="2F2B20"/>
                </a:solidFill>
                <a:latin typeface="Calibri"/>
                <a:cs typeface="Calibri"/>
              </a:rPr>
              <a:t>Gastrointestinal </a:t>
            </a:r>
            <a:r>
              <a:rPr lang="en-US" sz="3200" dirty="0">
                <a:solidFill>
                  <a:srgbClr val="2F2B20"/>
                </a:solidFill>
                <a:latin typeface="Calibri"/>
                <a:cs typeface="Calibri"/>
              </a:rPr>
              <a:t>Tract (GI)</a:t>
            </a:r>
            <a:br>
              <a:rPr lang="en-US" sz="3200" dirty="0">
                <a:solidFill>
                  <a:srgbClr val="2F2B20"/>
                </a:solidFill>
                <a:latin typeface="Calibri"/>
                <a:cs typeface="Calibri"/>
              </a:rPr>
            </a:br>
            <a:endParaRPr lang="en-US" sz="3200" b="1" dirty="0">
              <a:solidFill>
                <a:srgbClr val="2F2B20"/>
              </a:solidFill>
              <a:latin typeface="Calibri"/>
              <a:cs typeface="Calibri"/>
            </a:endParaRPr>
          </a:p>
        </p:txBody>
      </p:sp>
      <p:sp>
        <p:nvSpPr>
          <p:cNvPr id="20482" name="Content Placeholder 2"/>
          <p:cNvSpPr>
            <a:spLocks noGrp="1"/>
          </p:cNvSpPr>
          <p:nvPr>
            <p:ph idx="1"/>
          </p:nvPr>
        </p:nvSpPr>
        <p:spPr>
          <a:xfrm>
            <a:off x="457200" y="1143000"/>
            <a:ext cx="8229600" cy="5334000"/>
          </a:xfrm>
        </p:spPr>
        <p:txBody>
          <a:bodyPr>
            <a:normAutofit/>
          </a:bodyPr>
          <a:lstStyle/>
          <a:p>
            <a:pPr lvl="1">
              <a:buSzPct val="85000"/>
              <a:buFont typeface="Wingdings" charset="2"/>
              <a:buChar char="§"/>
            </a:pPr>
            <a:r>
              <a:rPr lang="en-US" altLang="ja-JP" sz="3200" dirty="0" smtClean="0">
                <a:solidFill>
                  <a:srgbClr val="2F2B20"/>
                </a:solidFill>
                <a:latin typeface="Calibri"/>
                <a:cs typeface="Calibri"/>
              </a:rPr>
              <a:t>Runs through the body</a:t>
            </a:r>
          </a:p>
          <a:p>
            <a:pPr lvl="1">
              <a:buSzPct val="85000"/>
              <a:buFont typeface="Wingdings" charset="2"/>
              <a:buChar char="§"/>
            </a:pPr>
            <a:r>
              <a:rPr lang="en-US" sz="3200" dirty="0" smtClean="0">
                <a:solidFill>
                  <a:srgbClr val="2F2B20"/>
                </a:solidFill>
                <a:latin typeface="Calibri"/>
                <a:cs typeface="Calibri"/>
              </a:rPr>
              <a:t>Gatekeeper </a:t>
            </a:r>
            <a:r>
              <a:rPr lang="en-US" sz="3200" dirty="0">
                <a:solidFill>
                  <a:srgbClr val="2F2B20"/>
                </a:solidFill>
                <a:latin typeface="Calibri"/>
                <a:cs typeface="Calibri"/>
              </a:rPr>
              <a:t>to the </a:t>
            </a:r>
            <a:r>
              <a:rPr lang="en-US" sz="3200" dirty="0" smtClean="0">
                <a:solidFill>
                  <a:srgbClr val="2F2B20"/>
                </a:solidFill>
                <a:latin typeface="Calibri"/>
                <a:cs typeface="Calibri"/>
              </a:rPr>
              <a:t>blood</a:t>
            </a:r>
          </a:p>
          <a:p>
            <a:pPr lvl="1">
              <a:buSzPct val="85000"/>
              <a:buFont typeface="Wingdings" charset="2"/>
              <a:buChar char="§"/>
            </a:pPr>
            <a:r>
              <a:rPr lang="en-US" sz="3200" dirty="0">
                <a:solidFill>
                  <a:srgbClr val="2F2B20"/>
                </a:solidFill>
                <a:latin typeface="Calibri"/>
                <a:cs typeface="Calibri"/>
              </a:rPr>
              <a:t>Whole foods</a:t>
            </a:r>
            <a:r>
              <a:rPr lang="en-US" sz="3200" dirty="0">
                <a:solidFill>
                  <a:srgbClr val="2F2B20"/>
                </a:solidFill>
                <a:latin typeface="Calibri"/>
                <a:cs typeface="Calibri"/>
                <a:sym typeface="Wingdings" charset="0"/>
              </a:rPr>
              <a:t>component parts</a:t>
            </a:r>
          </a:p>
          <a:p>
            <a:pPr lvl="2">
              <a:buSzPct val="85000"/>
              <a:buFont typeface="Wingdings" charset="2"/>
              <a:buChar char="§"/>
            </a:pPr>
            <a:r>
              <a:rPr lang="en-US" sz="3200" dirty="0">
                <a:solidFill>
                  <a:srgbClr val="2F2B20"/>
                </a:solidFill>
                <a:latin typeface="Calibri"/>
                <a:cs typeface="Calibri"/>
              </a:rPr>
              <a:t>Proteins </a:t>
            </a:r>
            <a:r>
              <a:rPr lang="en-US" sz="3200" dirty="0" smtClean="0">
                <a:solidFill>
                  <a:srgbClr val="2F2B20"/>
                </a:solidFill>
                <a:latin typeface="Calibri"/>
                <a:cs typeface="Calibri"/>
                <a:sym typeface="Wingdings" charset="0"/>
              </a:rPr>
              <a:t> </a:t>
            </a:r>
            <a:r>
              <a:rPr lang="en-US" sz="3200" b="1" i="1" dirty="0" smtClean="0">
                <a:solidFill>
                  <a:schemeClr val="accent2">
                    <a:lumMod val="75000"/>
                  </a:schemeClr>
                </a:solidFill>
                <a:latin typeface="Calibri"/>
                <a:cs typeface="Calibri"/>
                <a:sym typeface="Wingdings" charset="0"/>
              </a:rPr>
              <a:t>amino acids</a:t>
            </a:r>
            <a:endParaRPr lang="en-US" sz="3200" b="1" i="1" dirty="0">
              <a:solidFill>
                <a:schemeClr val="accent2">
                  <a:lumMod val="75000"/>
                </a:schemeClr>
              </a:solidFill>
              <a:latin typeface="Calibri"/>
              <a:cs typeface="Calibri"/>
              <a:sym typeface="Wingdings" charset="0"/>
            </a:endParaRPr>
          </a:p>
          <a:p>
            <a:pPr lvl="2">
              <a:buSzPct val="85000"/>
              <a:buFont typeface="Wingdings" charset="2"/>
              <a:buChar char="§"/>
            </a:pPr>
            <a:r>
              <a:rPr lang="en-US" sz="3200" dirty="0">
                <a:solidFill>
                  <a:srgbClr val="2F2B20"/>
                </a:solidFill>
                <a:latin typeface="Calibri"/>
                <a:cs typeface="Calibri"/>
              </a:rPr>
              <a:t>Fats/Oils </a:t>
            </a:r>
            <a:r>
              <a:rPr lang="en-US" sz="3200" dirty="0" smtClean="0">
                <a:solidFill>
                  <a:srgbClr val="2F2B20"/>
                </a:solidFill>
                <a:latin typeface="Calibri"/>
                <a:cs typeface="Calibri"/>
                <a:sym typeface="Wingdings"/>
              </a:rPr>
              <a:t></a:t>
            </a:r>
            <a:r>
              <a:rPr lang="en-US" sz="3200" dirty="0">
                <a:solidFill>
                  <a:srgbClr val="2F2B20"/>
                </a:solidFill>
                <a:latin typeface="Calibri"/>
                <a:cs typeface="Calibri"/>
                <a:sym typeface="Wingdings"/>
              </a:rPr>
              <a:t> </a:t>
            </a:r>
            <a:r>
              <a:rPr lang="en-US" sz="3200" b="1" i="1" dirty="0" smtClean="0">
                <a:solidFill>
                  <a:srgbClr val="689C9A"/>
                </a:solidFill>
                <a:latin typeface="Calibri"/>
                <a:cs typeface="Calibri"/>
                <a:sym typeface="Wingdings"/>
              </a:rPr>
              <a:t>fatty acids + glycerol          </a:t>
            </a:r>
            <a:r>
              <a:rPr lang="en-US" sz="3200" b="1" i="1" dirty="0" smtClean="0">
                <a:solidFill>
                  <a:schemeClr val="accent5">
                    <a:lumMod val="75000"/>
                  </a:schemeClr>
                </a:solidFill>
                <a:latin typeface="Calibri"/>
                <a:cs typeface="Calibri"/>
                <a:sym typeface="Wingdings"/>
              </a:rPr>
              <a:t>		</a:t>
            </a:r>
            <a:r>
              <a:rPr lang="en-US" sz="3000" i="1" dirty="0">
                <a:latin typeface="Calibri"/>
                <a:cs typeface="Calibri"/>
                <a:sym typeface="Wingdings"/>
              </a:rPr>
              <a:t> </a:t>
            </a:r>
            <a:r>
              <a:rPr lang="en-US" sz="3000" i="1" dirty="0" smtClean="0">
                <a:latin typeface="Calibri"/>
                <a:cs typeface="Calibri"/>
                <a:sym typeface="Wingdings"/>
              </a:rPr>
              <a:t>    </a:t>
            </a:r>
            <a:r>
              <a:rPr lang="en-US" sz="2400" i="1" dirty="0" smtClean="0">
                <a:latin typeface="Calibri"/>
                <a:cs typeface="Calibri"/>
                <a:sym typeface="Wingdings"/>
              </a:rPr>
              <a:t>(specially packaged)</a:t>
            </a:r>
            <a:endParaRPr lang="en-US" sz="2400" i="1" dirty="0">
              <a:latin typeface="Calibri"/>
              <a:cs typeface="Calibri"/>
            </a:endParaRPr>
          </a:p>
          <a:p>
            <a:pPr lvl="2">
              <a:buSzPct val="85000"/>
              <a:buFont typeface="Wingdings" charset="2"/>
              <a:buChar char="§"/>
            </a:pPr>
            <a:r>
              <a:rPr lang="en-US" sz="3200" dirty="0" smtClean="0">
                <a:solidFill>
                  <a:srgbClr val="2F2B20"/>
                </a:solidFill>
                <a:latin typeface="Calibri"/>
                <a:cs typeface="Calibri"/>
                <a:sym typeface="Wingdings" charset="0"/>
              </a:rPr>
              <a:t>Carbs</a:t>
            </a:r>
            <a:r>
              <a:rPr lang="en-US" sz="3200" dirty="0">
                <a:solidFill>
                  <a:srgbClr val="2F2B20"/>
                </a:solidFill>
                <a:latin typeface="Calibri"/>
                <a:cs typeface="Calibri"/>
                <a:sym typeface="Wingdings" charset="0"/>
              </a:rPr>
              <a:t> </a:t>
            </a:r>
            <a:r>
              <a:rPr lang="en-US" sz="3200" b="1" i="1" dirty="0" smtClean="0">
                <a:solidFill>
                  <a:schemeClr val="accent2">
                    <a:lumMod val="75000"/>
                  </a:schemeClr>
                </a:solidFill>
                <a:latin typeface="Calibri"/>
                <a:cs typeface="Calibri"/>
                <a:sym typeface="Wingdings" charset="0"/>
              </a:rPr>
              <a:t>glucose</a:t>
            </a:r>
            <a:endParaRPr lang="en-US" sz="3200" b="1" i="1" dirty="0">
              <a:solidFill>
                <a:schemeClr val="accent2">
                  <a:lumMod val="75000"/>
                </a:schemeClr>
              </a:solidFill>
              <a:latin typeface="Calibri"/>
              <a:cs typeface="Calibri"/>
            </a:endParaRPr>
          </a:p>
          <a:p>
            <a:pPr lvl="2">
              <a:buSzPct val="85000"/>
              <a:buFont typeface="Wingdings" charset="2"/>
              <a:buChar char="§"/>
            </a:pPr>
            <a:r>
              <a:rPr lang="en-US" sz="3200" dirty="0" smtClean="0">
                <a:solidFill>
                  <a:srgbClr val="2F2B20"/>
                </a:solidFill>
                <a:latin typeface="Calibri"/>
                <a:cs typeface="Calibri"/>
              </a:rPr>
              <a:t>Vits</a:t>
            </a:r>
            <a:r>
              <a:rPr lang="en-US" sz="3200" dirty="0">
                <a:solidFill>
                  <a:srgbClr val="2F2B20"/>
                </a:solidFill>
                <a:latin typeface="Calibri"/>
                <a:cs typeface="Calibri"/>
              </a:rPr>
              <a:t>, </a:t>
            </a:r>
            <a:r>
              <a:rPr lang="en-US" sz="3200" dirty="0" err="1">
                <a:solidFill>
                  <a:srgbClr val="2F2B20"/>
                </a:solidFill>
                <a:latin typeface="Calibri"/>
                <a:cs typeface="Calibri"/>
              </a:rPr>
              <a:t>M</a:t>
            </a:r>
            <a:r>
              <a:rPr lang="en-US" sz="3200" dirty="0" err="1" smtClean="0">
                <a:solidFill>
                  <a:srgbClr val="2F2B20"/>
                </a:solidFill>
                <a:latin typeface="Calibri"/>
                <a:cs typeface="Calibri"/>
              </a:rPr>
              <a:t>ins</a:t>
            </a:r>
            <a:r>
              <a:rPr lang="en-US" sz="3200" dirty="0">
                <a:solidFill>
                  <a:srgbClr val="2F2B20"/>
                </a:solidFill>
                <a:latin typeface="Calibri"/>
                <a:cs typeface="Calibri"/>
              </a:rPr>
              <a:t>, W</a:t>
            </a:r>
            <a:r>
              <a:rPr lang="en-US" sz="3200" dirty="0" smtClean="0">
                <a:solidFill>
                  <a:srgbClr val="2F2B20"/>
                </a:solidFill>
                <a:latin typeface="Calibri"/>
                <a:cs typeface="Calibri"/>
              </a:rPr>
              <a:t>ater</a:t>
            </a:r>
            <a:r>
              <a:rPr lang="en-US" sz="3200" dirty="0" smtClean="0">
                <a:solidFill>
                  <a:srgbClr val="2F2B20"/>
                </a:solidFill>
                <a:latin typeface="Calibri"/>
                <a:cs typeface="Calibri"/>
                <a:sym typeface="Wingdings"/>
              </a:rPr>
              <a:t></a:t>
            </a:r>
            <a:r>
              <a:rPr lang="en-US" sz="3200" dirty="0">
                <a:solidFill>
                  <a:srgbClr val="2F2B20"/>
                </a:solidFill>
                <a:latin typeface="Calibri"/>
                <a:cs typeface="Calibri"/>
                <a:sym typeface="Wingdings"/>
              </a:rPr>
              <a:t> </a:t>
            </a:r>
            <a:r>
              <a:rPr lang="en-US" sz="3200" b="1" i="1" dirty="0" smtClean="0">
                <a:solidFill>
                  <a:schemeClr val="accent2">
                    <a:lumMod val="75000"/>
                  </a:schemeClr>
                </a:solidFill>
                <a:latin typeface="Calibri"/>
                <a:cs typeface="Calibri"/>
                <a:sym typeface="Wingdings"/>
              </a:rPr>
              <a:t>basically… as is</a:t>
            </a:r>
            <a:endParaRPr lang="en-US" b="1" i="1" dirty="0" smtClean="0">
              <a:solidFill>
                <a:schemeClr val="accent2">
                  <a:lumMod val="75000"/>
                </a:schemeClr>
              </a:solidFill>
              <a:latin typeface="Arial" charset="0"/>
              <a:sym typeface="Wingdings" charset="0"/>
            </a:endParaRPr>
          </a:p>
        </p:txBody>
      </p:sp>
    </p:spTree>
    <p:extLst>
      <p:ext uri="{BB962C8B-B14F-4D97-AF65-F5344CB8AC3E}">
        <p14:creationId xmlns:p14="http://schemas.microsoft.com/office/powerpoint/2010/main" val="2278574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8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48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48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48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a:xfrm>
            <a:off x="381000" y="304800"/>
            <a:ext cx="8229600" cy="1143000"/>
          </a:xfrm>
        </p:spPr>
        <p:txBody>
          <a:bodyPr>
            <a:normAutofit/>
          </a:bodyPr>
          <a:lstStyle/>
          <a:p>
            <a:pPr>
              <a:defRPr/>
            </a:pPr>
            <a:r>
              <a:rPr lang="en-US" sz="4000" b="1" dirty="0" smtClean="0">
                <a:solidFill>
                  <a:srgbClr val="2F2B20"/>
                </a:solidFill>
                <a:latin typeface="Calibri"/>
                <a:cs typeface="Calibri"/>
              </a:rPr>
              <a:t>The Action Packed GI Tract</a:t>
            </a:r>
            <a:endParaRPr lang="en-US" sz="4000" b="1" dirty="0">
              <a:solidFill>
                <a:srgbClr val="2F2B20"/>
              </a:solidFill>
              <a:latin typeface="Calibri"/>
              <a:cs typeface="Calibri"/>
            </a:endParaRPr>
          </a:p>
        </p:txBody>
      </p:sp>
      <p:sp>
        <p:nvSpPr>
          <p:cNvPr id="16" name="Text Placeholder 15"/>
          <p:cNvSpPr>
            <a:spLocks noGrp="1"/>
          </p:cNvSpPr>
          <p:nvPr>
            <p:ph type="body" idx="1"/>
          </p:nvPr>
        </p:nvSpPr>
        <p:spPr>
          <a:xfrm>
            <a:off x="-457200" y="1524000"/>
            <a:ext cx="4040188" cy="639763"/>
          </a:xfrm>
        </p:spPr>
        <p:txBody>
          <a:bodyPr/>
          <a:lstStyle/>
          <a:p>
            <a:r>
              <a:rPr lang="en-US" sz="3200" dirty="0">
                <a:solidFill>
                  <a:srgbClr val="2F2B20"/>
                </a:solidFill>
                <a:latin typeface="Calibri"/>
                <a:cs typeface="Calibri"/>
              </a:rPr>
              <a:t>Mechanical </a:t>
            </a:r>
          </a:p>
        </p:txBody>
      </p:sp>
      <p:sp>
        <p:nvSpPr>
          <p:cNvPr id="24580" name="Content Placeholder 1"/>
          <p:cNvSpPr>
            <a:spLocks noGrp="1"/>
          </p:cNvSpPr>
          <p:nvPr>
            <p:ph sz="half" idx="2"/>
          </p:nvPr>
        </p:nvSpPr>
        <p:spPr>
          <a:xfrm>
            <a:off x="457200" y="2174875"/>
            <a:ext cx="2286000" cy="1787525"/>
          </a:xfrm>
        </p:spPr>
        <p:txBody>
          <a:bodyPr/>
          <a:lstStyle/>
          <a:p>
            <a:pPr>
              <a:buSzPct val="105000"/>
              <a:buFont typeface="Wingdings" charset="2"/>
              <a:buChar char="§"/>
            </a:pPr>
            <a:r>
              <a:rPr lang="en-US" dirty="0">
                <a:solidFill>
                  <a:srgbClr val="000000"/>
                </a:solidFill>
                <a:latin typeface="Arial" charset="0"/>
              </a:rPr>
              <a:t>Chewing</a:t>
            </a:r>
          </a:p>
          <a:p>
            <a:pPr>
              <a:buSzPct val="105000"/>
              <a:buFont typeface="Wingdings" charset="2"/>
              <a:buChar char="§"/>
            </a:pPr>
            <a:r>
              <a:rPr lang="en-US" dirty="0">
                <a:solidFill>
                  <a:srgbClr val="000000"/>
                </a:solidFill>
                <a:latin typeface="Arial" charset="0"/>
              </a:rPr>
              <a:t>Peristalsis</a:t>
            </a:r>
          </a:p>
          <a:p>
            <a:endParaRPr lang="en-US" dirty="0">
              <a:latin typeface="Arial" charset="0"/>
            </a:endParaRPr>
          </a:p>
        </p:txBody>
      </p:sp>
      <p:sp>
        <p:nvSpPr>
          <p:cNvPr id="6" name="Text Placeholder 5"/>
          <p:cNvSpPr>
            <a:spLocks noGrp="1"/>
          </p:cNvSpPr>
          <p:nvPr>
            <p:ph type="body" sz="quarter" idx="3"/>
          </p:nvPr>
        </p:nvSpPr>
        <p:spPr>
          <a:xfrm>
            <a:off x="1676400" y="1524000"/>
            <a:ext cx="4041775" cy="639763"/>
          </a:xfrm>
        </p:spPr>
        <p:txBody>
          <a:bodyPr/>
          <a:lstStyle/>
          <a:p>
            <a:r>
              <a:rPr lang="en-US" sz="3200" dirty="0">
                <a:solidFill>
                  <a:srgbClr val="2F2B20"/>
                </a:solidFill>
                <a:latin typeface="Calibri"/>
                <a:cs typeface="Calibri"/>
              </a:rPr>
              <a:t>Chemical</a:t>
            </a:r>
          </a:p>
        </p:txBody>
      </p:sp>
      <p:sp>
        <p:nvSpPr>
          <p:cNvPr id="24581" name="Content Placeholder 2"/>
          <p:cNvSpPr>
            <a:spLocks noGrp="1"/>
          </p:cNvSpPr>
          <p:nvPr>
            <p:ph sz="quarter" idx="4"/>
          </p:nvPr>
        </p:nvSpPr>
        <p:spPr>
          <a:xfrm>
            <a:off x="2743200" y="2133601"/>
            <a:ext cx="2438400" cy="2286000"/>
          </a:xfrm>
        </p:spPr>
        <p:txBody>
          <a:bodyPr>
            <a:normAutofit/>
          </a:bodyPr>
          <a:lstStyle/>
          <a:p>
            <a:pPr>
              <a:buSzPct val="105000"/>
              <a:buFont typeface="Wingdings" charset="2"/>
              <a:buChar char="§"/>
              <a:defRPr/>
            </a:pPr>
            <a:r>
              <a:rPr lang="en-US" dirty="0" smtClean="0">
                <a:solidFill>
                  <a:srgbClr val="000000"/>
                </a:solidFill>
                <a:latin typeface="Arial" charset="0"/>
              </a:rPr>
              <a:t>Emulsifiers </a:t>
            </a:r>
          </a:p>
          <a:p>
            <a:pPr>
              <a:buSzPct val="105000"/>
              <a:buFont typeface="Wingdings" charset="2"/>
              <a:buChar char="§"/>
              <a:defRPr/>
            </a:pPr>
            <a:r>
              <a:rPr lang="en-US" dirty="0" smtClean="0">
                <a:solidFill>
                  <a:srgbClr val="000000"/>
                </a:solidFill>
                <a:latin typeface="Arial" charset="0"/>
              </a:rPr>
              <a:t>Bases</a:t>
            </a:r>
          </a:p>
          <a:p>
            <a:pPr>
              <a:buSzPct val="105000"/>
              <a:buFont typeface="Wingdings" charset="2"/>
              <a:buChar char="§"/>
              <a:defRPr/>
            </a:pPr>
            <a:r>
              <a:rPr lang="en-US" dirty="0" smtClean="0">
                <a:solidFill>
                  <a:srgbClr val="000000"/>
                </a:solidFill>
                <a:latin typeface="Arial" charset="0"/>
              </a:rPr>
              <a:t>Water</a:t>
            </a:r>
          </a:p>
          <a:p>
            <a:pPr>
              <a:buSzPct val="105000"/>
              <a:buFont typeface="Wingdings" charset="2"/>
              <a:buChar char="§"/>
              <a:defRPr/>
            </a:pPr>
            <a:r>
              <a:rPr lang="en-US" dirty="0" smtClean="0">
                <a:solidFill>
                  <a:srgbClr val="000000"/>
                </a:solidFill>
                <a:latin typeface="Arial" charset="0"/>
              </a:rPr>
              <a:t>Enzymes (nz)</a:t>
            </a:r>
          </a:p>
          <a:p>
            <a:pPr>
              <a:buSzPct val="105000"/>
              <a:buFont typeface="Wingdings" charset="2"/>
              <a:buChar char="§"/>
              <a:defRPr/>
            </a:pPr>
            <a:r>
              <a:rPr lang="en-US" dirty="0" smtClean="0">
                <a:solidFill>
                  <a:srgbClr val="000000"/>
                </a:solidFill>
                <a:latin typeface="Arial" charset="0"/>
              </a:rPr>
              <a:t>Acids</a:t>
            </a:r>
          </a:p>
          <a:p>
            <a:pPr marL="0" indent="0">
              <a:buFont typeface="Wingdings" charset="0"/>
              <a:buNone/>
              <a:defRPr/>
            </a:pPr>
            <a:endParaRPr lang="en-US" dirty="0" smtClean="0">
              <a:latin typeface="Arial" charset="0"/>
            </a:endParaRPr>
          </a:p>
          <a:p>
            <a:pPr>
              <a:defRPr/>
            </a:pPr>
            <a:endParaRPr lang="en-US" dirty="0">
              <a:latin typeface="Arial" charset="0"/>
            </a:endParaRPr>
          </a:p>
        </p:txBody>
      </p:sp>
      <p:sp>
        <p:nvSpPr>
          <p:cNvPr id="2" name="TextBox 1"/>
          <p:cNvSpPr txBox="1"/>
          <p:nvPr/>
        </p:nvSpPr>
        <p:spPr>
          <a:xfrm>
            <a:off x="5181600" y="1600200"/>
            <a:ext cx="3236784" cy="2431435"/>
          </a:xfrm>
          <a:prstGeom prst="rect">
            <a:avLst/>
          </a:prstGeom>
          <a:noFill/>
        </p:spPr>
        <p:txBody>
          <a:bodyPr wrap="none">
            <a:spAutoFit/>
          </a:bodyPr>
          <a:lstStyle/>
          <a:p>
            <a:pPr>
              <a:defRPr/>
            </a:pPr>
            <a:r>
              <a:rPr lang="en-US" sz="3200" b="1" dirty="0">
                <a:latin typeface="Calibri"/>
                <a:cs typeface="Calibri"/>
              </a:rPr>
              <a:t>Relevant terms</a:t>
            </a:r>
          </a:p>
          <a:p>
            <a:pPr marL="457200" indent="-457200">
              <a:buSzPct val="105000"/>
              <a:buFont typeface="Wingdings" charset="2"/>
              <a:buChar char="§"/>
              <a:defRPr/>
            </a:pPr>
            <a:r>
              <a:rPr lang="en-US" sz="2400" dirty="0">
                <a:solidFill>
                  <a:srgbClr val="2F2B20"/>
                </a:solidFill>
              </a:rPr>
              <a:t>Reverse peristalsis</a:t>
            </a:r>
          </a:p>
          <a:p>
            <a:pPr marL="457200" indent="-457200">
              <a:buSzPct val="105000"/>
              <a:buFont typeface="Wingdings" charset="2"/>
              <a:buChar char="§"/>
              <a:defRPr/>
            </a:pPr>
            <a:r>
              <a:rPr lang="en-US" sz="2400" dirty="0">
                <a:solidFill>
                  <a:srgbClr val="2F2B20"/>
                </a:solidFill>
              </a:rPr>
              <a:t>Emulsification</a:t>
            </a:r>
          </a:p>
          <a:p>
            <a:pPr marL="457200" indent="-457200">
              <a:buSzPct val="105000"/>
              <a:buFont typeface="Wingdings" charset="2"/>
              <a:buChar char="§"/>
              <a:defRPr/>
            </a:pPr>
            <a:r>
              <a:rPr lang="en-US" sz="2400" dirty="0">
                <a:solidFill>
                  <a:srgbClr val="2F2B20"/>
                </a:solidFill>
              </a:rPr>
              <a:t>Denaturation</a:t>
            </a:r>
          </a:p>
          <a:p>
            <a:pPr marL="457200" indent="-457200">
              <a:buSzPct val="105000"/>
              <a:buFont typeface="Wingdings" charset="2"/>
              <a:buChar char="§"/>
              <a:defRPr/>
            </a:pPr>
            <a:r>
              <a:rPr lang="en-US" sz="2400" dirty="0">
                <a:solidFill>
                  <a:srgbClr val="2F2B20"/>
                </a:solidFill>
              </a:rPr>
              <a:t>Hydrolysis</a:t>
            </a:r>
          </a:p>
          <a:p>
            <a:pPr>
              <a:defRPr/>
            </a:pPr>
            <a:endParaRPr lang="en-US" sz="2400" dirty="0">
              <a:solidFill>
                <a:srgbClr val="2F2B20"/>
              </a:solidFill>
            </a:endParaRPr>
          </a:p>
        </p:txBody>
      </p:sp>
      <p:sp>
        <p:nvSpPr>
          <p:cNvPr id="3" name="TextBox 2"/>
          <p:cNvSpPr txBox="1"/>
          <p:nvPr/>
        </p:nvSpPr>
        <p:spPr>
          <a:xfrm>
            <a:off x="533400" y="4419600"/>
            <a:ext cx="8153400" cy="1077218"/>
          </a:xfrm>
          <a:prstGeom prst="rect">
            <a:avLst/>
          </a:prstGeom>
          <a:noFill/>
        </p:spPr>
        <p:txBody>
          <a:bodyPr wrap="square" rtlCol="0">
            <a:spAutoFit/>
          </a:bodyPr>
          <a:lstStyle/>
          <a:p>
            <a:r>
              <a:rPr lang="en-US" sz="3200" u="sng" dirty="0" smtClean="0">
                <a:solidFill>
                  <a:srgbClr val="000000"/>
                </a:solidFill>
                <a:latin typeface="Calibri"/>
                <a:cs typeface="Calibri"/>
              </a:rPr>
              <a:t>The Cookie Baker </a:t>
            </a:r>
            <a:r>
              <a:rPr lang="en-US" sz="3200" dirty="0" smtClean="0">
                <a:solidFill>
                  <a:srgbClr val="000000"/>
                </a:solidFill>
                <a:latin typeface="Calibri"/>
                <a:cs typeface="Calibri"/>
              </a:rPr>
              <a:t>YouTube</a:t>
            </a:r>
          </a:p>
          <a:p>
            <a:r>
              <a:rPr lang="en-US" sz="3200" dirty="0" smtClean="0">
                <a:solidFill>
                  <a:srgbClr val="000000"/>
                </a:solidFill>
                <a:latin typeface="Calibri"/>
                <a:cs typeface="Calibri"/>
              </a:rPr>
              <a:t>A</a:t>
            </a:r>
            <a:r>
              <a:rPr lang="en-US" sz="3200" dirty="0" smtClean="0">
                <a:solidFill>
                  <a:srgbClr val="000000"/>
                </a:solidFill>
                <a:latin typeface="Calibri"/>
                <a:cs typeface="Calibri"/>
                <a:hlinkClick r:id="rId3"/>
              </a:rPr>
              <a:t> practical application</a:t>
            </a:r>
            <a:r>
              <a:rPr lang="en-US" sz="3200" dirty="0" smtClean="0">
                <a:solidFill>
                  <a:srgbClr val="000000"/>
                </a:solidFill>
                <a:latin typeface="Calibri"/>
                <a:cs typeface="Calibri"/>
              </a:rPr>
              <a:t> of some of these terms.</a:t>
            </a:r>
            <a:endParaRPr lang="en-US" sz="3200" dirty="0">
              <a:solidFill>
                <a:srgbClr val="000000"/>
              </a:solidFill>
              <a:latin typeface="Calibri"/>
              <a:cs typeface="Calibri"/>
            </a:endParaRPr>
          </a:p>
        </p:txBody>
      </p:sp>
      <p:sp>
        <p:nvSpPr>
          <p:cNvPr id="4" name="TextBox 3"/>
          <p:cNvSpPr txBox="1"/>
          <p:nvPr/>
        </p:nvSpPr>
        <p:spPr>
          <a:xfrm>
            <a:off x="3962400" y="3886200"/>
            <a:ext cx="4543231" cy="461665"/>
          </a:xfrm>
          <a:prstGeom prst="rect">
            <a:avLst/>
          </a:prstGeom>
          <a:noFill/>
        </p:spPr>
        <p:txBody>
          <a:bodyPr wrap="none" rtlCol="0">
            <a:spAutoFit/>
          </a:bodyPr>
          <a:lstStyle/>
          <a:p>
            <a:r>
              <a:rPr lang="en-US" sz="2400" b="1" dirty="0" smtClean="0"/>
              <a:t>Stomach acids can </a:t>
            </a:r>
            <a:r>
              <a:rPr lang="en-US" sz="2400" b="1" dirty="0" smtClean="0">
                <a:solidFill>
                  <a:srgbClr val="FF0000"/>
                </a:solidFill>
              </a:rPr>
              <a:t>burn</a:t>
            </a:r>
            <a:r>
              <a:rPr lang="en-US" sz="2400" b="1" dirty="0" smtClean="0"/>
              <a:t> skin!</a:t>
            </a:r>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4580">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4580">
                                            <p:txEl>
                                              <p:pRg st="1" end="1"/>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24581">
                                            <p:txEl>
                                              <p:pRg st="0" end="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4581">
                                            <p:txEl>
                                              <p:pRg st="1" end="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4581">
                                            <p:txEl>
                                              <p:pRg st="2" end="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4581">
                                            <p:txEl>
                                              <p:pRg st="3" end="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4581">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2" presetClass="entr" presetSubtype="8" fill="hold" nodeType="clickEffect">
                                  <p:stCondLst>
                                    <p:cond delay="0"/>
                                  </p:stCondLst>
                                  <p:childTnLst>
                                    <p:set>
                                      <p:cBhvr>
                                        <p:cTn id="56" dur="1" fill="hold">
                                          <p:stCondLst>
                                            <p:cond delay="0"/>
                                          </p:stCondLst>
                                        </p:cTn>
                                        <p:tgtEl>
                                          <p:spTgt spid="4">
                                            <p:txEl>
                                              <p:pRg st="0" end="0"/>
                                            </p:txEl>
                                          </p:spTgt>
                                        </p:tgtEl>
                                        <p:attrNameLst>
                                          <p:attrName>style.visibility</p:attrName>
                                        </p:attrNameLst>
                                      </p:cBhvr>
                                      <p:to>
                                        <p:strVal val="visible"/>
                                      </p:to>
                                    </p:set>
                                    <p:anim calcmode="lin" valueType="num">
                                      <p:cBhvr additive="base">
                                        <p:cTn id="57" dur="10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58" dur="10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P spid="6" grpId="0" build="p"/>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1" descr="0311"/>
          <p:cNvPicPr preferRelativeResize="0">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604963" y="381000"/>
            <a:ext cx="5938837"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0" name="Rectangle 2" hidden="1"/>
          <p:cNvSpPr>
            <a:spLocks noGrp="1" noChangeArrowheads="1"/>
          </p:cNvSpPr>
          <p:nvPr>
            <p:ph type="title"/>
          </p:nvPr>
        </p:nvSpPr>
        <p:spPr/>
        <p:txBody>
          <a:bodyPr/>
          <a:lstStyle/>
          <a:p>
            <a:pPr eaLnBrk="1" hangingPunct="1"/>
            <a:endParaRPr lang="x-none" altLang="x-none">
              <a:ea typeface="ＭＳ Ｐゴシック" charset="-128"/>
            </a:endParaRPr>
          </a:p>
        </p:txBody>
      </p:sp>
      <p:sp>
        <p:nvSpPr>
          <p:cNvPr id="22531" name="Rectangle 3"/>
          <p:cNvSpPr>
            <a:spLocks noChangeArrowheads="1"/>
          </p:cNvSpPr>
          <p:nvPr/>
        </p:nvSpPr>
        <p:spPr bwMode="auto">
          <a:xfrm>
            <a:off x="7761288" y="6562725"/>
            <a:ext cx="1382712"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058" tIns="41029" rIns="82058" bIns="41029"/>
          <a:lstStyle>
            <a:lvl1pPr defTabSz="820738">
              <a:defRPr sz="2400">
                <a:solidFill>
                  <a:schemeClr val="tx1"/>
                </a:solidFill>
                <a:latin typeface="Arial" charset="0"/>
                <a:ea typeface="ＭＳ Ｐゴシック" charset="-128"/>
              </a:defRPr>
            </a:lvl1pPr>
            <a:lvl2pPr marL="742950" indent="-285750" defTabSz="820738">
              <a:defRPr sz="2400">
                <a:solidFill>
                  <a:schemeClr val="tx1"/>
                </a:solidFill>
                <a:latin typeface="Arial" charset="0"/>
                <a:ea typeface="ＭＳ Ｐゴシック" charset="-128"/>
              </a:defRPr>
            </a:lvl2pPr>
            <a:lvl3pPr marL="1143000" indent="-228600" defTabSz="820738">
              <a:defRPr sz="2400">
                <a:solidFill>
                  <a:schemeClr val="tx1"/>
                </a:solidFill>
                <a:latin typeface="Arial" charset="0"/>
                <a:ea typeface="ＭＳ Ｐゴシック" charset="-128"/>
              </a:defRPr>
            </a:lvl3pPr>
            <a:lvl4pPr marL="1600200" indent="-228600" defTabSz="820738">
              <a:defRPr sz="2400">
                <a:solidFill>
                  <a:schemeClr val="tx1"/>
                </a:solidFill>
                <a:latin typeface="Arial" charset="0"/>
                <a:ea typeface="ＭＳ Ｐゴシック" charset="-128"/>
              </a:defRPr>
            </a:lvl4pPr>
            <a:lvl5pPr marL="2057400" indent="-228600" defTabSz="820738">
              <a:defRPr sz="2400">
                <a:solidFill>
                  <a:schemeClr val="tx1"/>
                </a:solidFill>
                <a:latin typeface="Arial" charset="0"/>
                <a:ea typeface="ＭＳ Ｐゴシック" charset="-128"/>
              </a:defRPr>
            </a:lvl5pPr>
            <a:lvl6pPr marL="2514600" indent="-228600" defTabSz="820738"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820738"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820738"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820738" eaLnBrk="0" fontAlgn="base" hangingPunct="0">
              <a:spcBef>
                <a:spcPct val="0"/>
              </a:spcBef>
              <a:spcAft>
                <a:spcPct val="0"/>
              </a:spcAft>
              <a:defRPr sz="2400">
                <a:solidFill>
                  <a:schemeClr val="tx1"/>
                </a:solidFill>
                <a:latin typeface="Arial" charset="0"/>
                <a:ea typeface="ＭＳ Ｐゴシック" charset="-128"/>
              </a:defRPr>
            </a:lvl9pPr>
          </a:lstStyle>
          <a:p>
            <a:pPr algn="r"/>
            <a:r>
              <a:rPr lang="en-US" altLang="x-none" sz="1400" b="1"/>
              <a:t>Fig. 3-11, p. 82</a:t>
            </a:r>
          </a:p>
        </p:txBody>
      </p:sp>
      <p:sp>
        <p:nvSpPr>
          <p:cNvPr id="2" name="TextBox 1"/>
          <p:cNvSpPr txBox="1"/>
          <p:nvPr/>
        </p:nvSpPr>
        <p:spPr>
          <a:xfrm>
            <a:off x="152400" y="1447800"/>
            <a:ext cx="1814407" cy="1077218"/>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sz="3200" b="1" dirty="0" smtClean="0">
                <a:latin typeface="+mn-lt"/>
              </a:rPr>
              <a:t>pH Scale</a:t>
            </a:r>
          </a:p>
          <a:p>
            <a:r>
              <a:rPr lang="en-US" sz="3200" b="1" dirty="0" smtClean="0">
                <a:latin typeface="+mn-lt"/>
              </a:rPr>
              <a:t>Overview</a:t>
            </a:r>
            <a:endParaRPr lang="en-US" sz="3200" b="1" dirty="0">
              <a:latin typeface="+mn-lt"/>
            </a:endParaRPr>
          </a:p>
        </p:txBody>
      </p:sp>
    </p:spTree>
    <p:extLst>
      <p:ext uri="{BB962C8B-B14F-4D97-AF65-F5344CB8AC3E}">
        <p14:creationId xmlns:p14="http://schemas.microsoft.com/office/powerpoint/2010/main" val="2332914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a:xfrm>
            <a:off x="228600" y="457200"/>
            <a:ext cx="8458200" cy="838200"/>
          </a:xfrm>
        </p:spPr>
        <p:txBody>
          <a:bodyPr/>
          <a:lstStyle/>
          <a:p>
            <a:r>
              <a:rPr lang="en-US" sz="4000" b="1" dirty="0">
                <a:solidFill>
                  <a:srgbClr val="2F2B20"/>
                </a:solidFill>
                <a:latin typeface="Calibri"/>
                <a:cs typeface="Calibri"/>
              </a:rPr>
              <a:t>In ‘N Out</a:t>
            </a:r>
          </a:p>
        </p:txBody>
      </p:sp>
      <p:sp>
        <p:nvSpPr>
          <p:cNvPr id="24578" name="Content Placeholder 2"/>
          <p:cNvSpPr>
            <a:spLocks noGrp="1"/>
          </p:cNvSpPr>
          <p:nvPr>
            <p:ph sz="half" idx="1"/>
          </p:nvPr>
        </p:nvSpPr>
        <p:spPr>
          <a:xfrm>
            <a:off x="228600" y="1447800"/>
            <a:ext cx="5667114" cy="3581400"/>
          </a:xfrm>
        </p:spPr>
        <p:txBody>
          <a:bodyPr>
            <a:normAutofit/>
          </a:bodyPr>
          <a:lstStyle/>
          <a:p>
            <a:pPr>
              <a:buSzPct val="95000"/>
              <a:buFont typeface="Wingdings" charset="2"/>
              <a:buChar char="§"/>
            </a:pPr>
            <a:r>
              <a:rPr lang="en-US" sz="3200" dirty="0" smtClean="0">
                <a:solidFill>
                  <a:srgbClr val="000000"/>
                </a:solidFill>
                <a:latin typeface="Calibri"/>
                <a:cs typeface="Calibri"/>
              </a:rPr>
              <a:t>~ 30’ long</a:t>
            </a:r>
            <a:r>
              <a:rPr lang="en-US" altLang="ja-JP" sz="3200" dirty="0" smtClean="0">
                <a:solidFill>
                  <a:srgbClr val="000000"/>
                </a:solidFill>
                <a:latin typeface="Calibri"/>
                <a:cs typeface="Calibri"/>
              </a:rPr>
              <a:t> muscular tube,</a:t>
            </a:r>
            <a:br>
              <a:rPr lang="en-US" altLang="ja-JP" sz="3200" dirty="0" smtClean="0">
                <a:solidFill>
                  <a:srgbClr val="000000"/>
                </a:solidFill>
                <a:latin typeface="Calibri"/>
                <a:cs typeface="Calibri"/>
              </a:rPr>
            </a:br>
            <a:r>
              <a:rPr lang="en-US" altLang="ja-JP" sz="3200" dirty="0" smtClean="0">
                <a:solidFill>
                  <a:srgbClr val="000000"/>
                </a:solidFill>
                <a:latin typeface="Calibri"/>
                <a:cs typeface="Calibri"/>
              </a:rPr>
              <a:t>nerves, secretory organs</a:t>
            </a:r>
          </a:p>
          <a:p>
            <a:pPr>
              <a:buSzPct val="95000"/>
              <a:buFont typeface="Wingdings" charset="2"/>
              <a:buChar char="§"/>
            </a:pPr>
            <a:r>
              <a:rPr lang="en-US" sz="3200" dirty="0" smtClean="0">
                <a:solidFill>
                  <a:srgbClr val="000000"/>
                </a:solidFill>
                <a:latin typeface="Calibri"/>
                <a:cs typeface="Calibri"/>
              </a:rPr>
              <a:t>Mouth, Esophagus, Stomach</a:t>
            </a:r>
            <a:endParaRPr lang="en-US" sz="3200" dirty="0">
              <a:solidFill>
                <a:srgbClr val="000000"/>
              </a:solidFill>
              <a:latin typeface="Calibri"/>
              <a:cs typeface="Calibri"/>
            </a:endParaRPr>
          </a:p>
          <a:p>
            <a:pPr>
              <a:buSzPct val="95000"/>
              <a:buFont typeface="Wingdings" charset="2"/>
              <a:buChar char="§"/>
            </a:pPr>
            <a:r>
              <a:rPr lang="en-US" sz="3200" dirty="0">
                <a:solidFill>
                  <a:srgbClr val="000000"/>
                </a:solidFill>
                <a:latin typeface="Calibri"/>
                <a:cs typeface="Calibri"/>
              </a:rPr>
              <a:t>Small Intestine (SI)</a:t>
            </a:r>
          </a:p>
          <a:p>
            <a:pPr>
              <a:buSzPct val="95000"/>
              <a:buFont typeface="Wingdings" charset="2"/>
              <a:buChar char="§"/>
            </a:pPr>
            <a:r>
              <a:rPr lang="en-US" sz="3200" dirty="0">
                <a:solidFill>
                  <a:srgbClr val="000000"/>
                </a:solidFill>
                <a:latin typeface="Calibri"/>
                <a:cs typeface="Calibri"/>
              </a:rPr>
              <a:t>Large Intestine (LI) </a:t>
            </a:r>
          </a:p>
          <a:p>
            <a:pPr>
              <a:buSzPct val="95000"/>
              <a:buFont typeface="Wingdings" charset="2"/>
              <a:buChar char="§"/>
            </a:pPr>
            <a:r>
              <a:rPr lang="en-US" sz="3200" dirty="0" smtClean="0">
                <a:solidFill>
                  <a:srgbClr val="000000"/>
                </a:solidFill>
                <a:latin typeface="Calibri"/>
                <a:cs typeface="Calibri"/>
              </a:rPr>
              <a:t>Rectum/Anus</a:t>
            </a:r>
            <a:endParaRPr lang="en-US" sz="3200" dirty="0">
              <a:solidFill>
                <a:srgbClr val="000000"/>
              </a:solidFill>
              <a:latin typeface="Arial" charset="0"/>
            </a:endParaRPr>
          </a:p>
        </p:txBody>
      </p:sp>
      <p:pic>
        <p:nvPicPr>
          <p:cNvPr id="28675" name="Picture 15" descr="0701"/>
          <p:cNvPicPr>
            <a:picLocks noGrp="1" noChangeAspect="1" noChangeArrowheads="1"/>
          </p:cNvPicPr>
          <p:nvPr>
            <p:ph sz="half" idx="2"/>
          </p:nvPr>
        </p:nvPicPr>
        <p:blipFill rotWithShape="1">
          <a:blip r:embed="rId3" cstate="email">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t="-1" b="6424"/>
          <a:stretch/>
        </p:blipFill>
        <p:spPr>
          <a:xfrm>
            <a:off x="5715000" y="1119203"/>
            <a:ext cx="3248286" cy="4853087"/>
          </a:xfrm>
          <a:noFill/>
        </p:spPr>
      </p:pic>
      <p:sp>
        <p:nvSpPr>
          <p:cNvPr id="2" name="TextBox 1"/>
          <p:cNvSpPr txBox="1"/>
          <p:nvPr/>
        </p:nvSpPr>
        <p:spPr>
          <a:xfrm>
            <a:off x="2133600" y="611371"/>
            <a:ext cx="5810437" cy="1015663"/>
          </a:xfrm>
          <a:prstGeom prst="rect">
            <a:avLst/>
          </a:prstGeom>
          <a:noFill/>
        </p:spPr>
        <p:txBody>
          <a:bodyPr wrap="none" rtlCol="0">
            <a:spAutoFit/>
          </a:bodyPr>
          <a:lstStyle/>
          <a:p>
            <a:r>
              <a:rPr lang="en-US" sz="3200" b="1" smtClean="0">
                <a:solidFill>
                  <a:srgbClr val="C00000"/>
                </a:solidFill>
                <a:latin typeface="Calibri"/>
                <a:cs typeface="Calibri"/>
                <a:sym typeface="Wingdings"/>
              </a:rPr>
              <a:t></a:t>
            </a:r>
            <a:r>
              <a:rPr lang="en-US" sz="3200" b="1" smtClean="0">
                <a:solidFill>
                  <a:srgbClr val="C00000"/>
                </a:solidFill>
                <a:latin typeface="Calibri"/>
                <a:cs typeface="Calibri"/>
              </a:rPr>
              <a:t>How </a:t>
            </a:r>
            <a:r>
              <a:rPr lang="en-US" sz="3200" b="1" dirty="0">
                <a:solidFill>
                  <a:srgbClr val="C00000"/>
                </a:solidFill>
                <a:latin typeface="Calibri"/>
                <a:cs typeface="Calibri"/>
              </a:rPr>
              <a:t>long does this ‘trip’ take?</a:t>
            </a:r>
          </a:p>
          <a:p>
            <a:endParaRPr lang="en-US" sz="2800" b="1" dirty="0">
              <a:solidFill>
                <a:schemeClr val="accent1">
                  <a:lumMod val="5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457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9"/>
                                          </p:stCondLst>
                                        </p:cTn>
                                        <p:tgtEl>
                                          <p:spTgt spid="2457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57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57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457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p:txBody>
          <a:bodyPr/>
          <a:lstStyle/>
          <a:p>
            <a:r>
              <a:rPr lang="en-US" sz="4000" b="1" dirty="0" smtClean="0">
                <a:solidFill>
                  <a:srgbClr val="2F2B20"/>
                </a:solidFill>
                <a:latin typeface="Calibri"/>
                <a:cs typeface="Calibri"/>
              </a:rPr>
              <a:t>Ready. Set. Go!</a:t>
            </a:r>
            <a:endParaRPr lang="en-US" sz="4000" b="1" dirty="0">
              <a:solidFill>
                <a:srgbClr val="2F2B20"/>
              </a:solidFill>
              <a:latin typeface="Calibri"/>
              <a:cs typeface="Calibri"/>
            </a:endParaRPr>
          </a:p>
        </p:txBody>
      </p:sp>
      <p:sp>
        <p:nvSpPr>
          <p:cNvPr id="30722" name="Content Placeholder 2"/>
          <p:cNvSpPr>
            <a:spLocks noGrp="1"/>
          </p:cNvSpPr>
          <p:nvPr>
            <p:ph idx="1"/>
          </p:nvPr>
        </p:nvSpPr>
        <p:spPr>
          <a:xfrm>
            <a:off x="457200" y="1600200"/>
            <a:ext cx="7620000" cy="3886200"/>
          </a:xfrm>
        </p:spPr>
        <p:txBody>
          <a:bodyPr>
            <a:noAutofit/>
          </a:bodyPr>
          <a:lstStyle/>
          <a:p>
            <a:pPr>
              <a:buSzPct val="95000"/>
              <a:buFont typeface="Wingdings" charset="2"/>
              <a:buChar char="§"/>
            </a:pPr>
            <a:r>
              <a:rPr lang="en-US" sz="3200" dirty="0" smtClean="0">
                <a:solidFill>
                  <a:srgbClr val="000000"/>
                </a:solidFill>
                <a:latin typeface="Calibri"/>
                <a:cs typeface="Calibri"/>
              </a:rPr>
              <a:t>~24 hour trip! </a:t>
            </a:r>
            <a:endParaRPr lang="en-US" sz="3200" dirty="0">
              <a:solidFill>
                <a:srgbClr val="000000"/>
              </a:solidFill>
              <a:latin typeface="Calibri"/>
              <a:cs typeface="Calibri"/>
            </a:endParaRPr>
          </a:p>
          <a:p>
            <a:pPr>
              <a:buSzPct val="95000"/>
              <a:buFont typeface="Wingdings" charset="2"/>
              <a:buChar char="§"/>
            </a:pPr>
            <a:r>
              <a:rPr lang="en-US" sz="3200" dirty="0" smtClean="0">
                <a:solidFill>
                  <a:srgbClr val="000000"/>
                </a:solidFill>
                <a:latin typeface="Calibri"/>
                <a:cs typeface="Calibri"/>
              </a:rPr>
              <a:t>A minute in the mouth : (</a:t>
            </a:r>
          </a:p>
          <a:p>
            <a:pPr>
              <a:buSzPct val="95000"/>
              <a:buFont typeface="Wingdings" charset="2"/>
              <a:buChar char="§"/>
            </a:pPr>
            <a:r>
              <a:rPr lang="en-US" sz="3200" dirty="0">
                <a:solidFill>
                  <a:srgbClr val="000000"/>
                </a:solidFill>
                <a:latin typeface="Calibri"/>
                <a:cs typeface="Calibri"/>
              </a:rPr>
              <a:t>~</a:t>
            </a:r>
            <a:r>
              <a:rPr lang="en-US" sz="3200" dirty="0" smtClean="0">
                <a:solidFill>
                  <a:srgbClr val="000000"/>
                </a:solidFill>
                <a:latin typeface="Calibri"/>
                <a:cs typeface="Calibri"/>
              </a:rPr>
              <a:t> 1-2 hrs. in the stomach!!</a:t>
            </a:r>
            <a:endParaRPr lang="en-US" sz="3200" dirty="0">
              <a:solidFill>
                <a:srgbClr val="000000"/>
              </a:solidFill>
              <a:latin typeface="Calibri"/>
              <a:cs typeface="Calibri"/>
            </a:endParaRPr>
          </a:p>
          <a:p>
            <a:pPr>
              <a:buSzPct val="95000"/>
              <a:buFont typeface="Wingdings" charset="2"/>
              <a:buChar char="§"/>
            </a:pPr>
            <a:r>
              <a:rPr lang="en-US" sz="3200" b="1" dirty="0" smtClean="0">
                <a:solidFill>
                  <a:srgbClr val="2F2B20"/>
                </a:solidFill>
                <a:latin typeface="Calibri"/>
                <a:cs typeface="Calibri"/>
              </a:rPr>
              <a:t>~7-8 hrs. in SI</a:t>
            </a:r>
          </a:p>
          <a:p>
            <a:pPr lvl="1">
              <a:buSzPct val="95000"/>
              <a:buFont typeface="Wingdings" charset="2"/>
              <a:buChar char="§"/>
            </a:pPr>
            <a:r>
              <a:rPr lang="en-US" sz="3200" b="1" i="1" dirty="0" smtClean="0">
                <a:solidFill>
                  <a:srgbClr val="FF6600"/>
                </a:solidFill>
                <a:latin typeface="Calibri"/>
                <a:cs typeface="Calibri"/>
              </a:rPr>
              <a:t>#1 site of absorption </a:t>
            </a:r>
            <a:endParaRPr lang="en-US" sz="3200" b="1" i="1" dirty="0" smtClean="0">
              <a:solidFill>
                <a:srgbClr val="FF6600"/>
              </a:solidFill>
              <a:latin typeface="Calibri"/>
              <a:cs typeface="Calibri"/>
            </a:endParaRPr>
          </a:p>
          <a:p>
            <a:pPr>
              <a:buSzPct val="95000"/>
              <a:buFont typeface="Wingdings" charset="2"/>
              <a:buChar char="§"/>
            </a:pPr>
            <a:r>
              <a:rPr lang="en-US" sz="3200" dirty="0" smtClean="0">
                <a:solidFill>
                  <a:srgbClr val="000000"/>
                </a:solidFill>
                <a:latin typeface="Calibri"/>
                <a:cs typeface="Calibri"/>
              </a:rPr>
              <a:t>~12-14 in LI </a:t>
            </a:r>
            <a:endParaRPr lang="en-US" sz="3200" dirty="0">
              <a:solidFill>
                <a:srgbClr val="000000"/>
              </a:solidFill>
              <a:latin typeface="Calibri"/>
              <a:cs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2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2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2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72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72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2" presetClass="entr" presetSubtype="1" fill="hold" nodeType="clickEffect">
                                  <p:stCondLst>
                                    <p:cond delay="0"/>
                                  </p:stCondLst>
                                  <p:childTnLst>
                                    <p:set>
                                      <p:cBhvr>
                                        <p:cTn id="26" dur="1" fill="hold">
                                          <p:stCondLst>
                                            <p:cond delay="0"/>
                                          </p:stCondLst>
                                        </p:cTn>
                                        <p:tgtEl>
                                          <p:spTgt spid="30722">
                                            <p:txEl>
                                              <p:pRg st="4" end="4"/>
                                            </p:txEl>
                                          </p:spTgt>
                                        </p:tgtEl>
                                        <p:attrNameLst>
                                          <p:attrName>style.visibility</p:attrName>
                                        </p:attrNameLst>
                                      </p:cBhvr>
                                      <p:to>
                                        <p:strVal val="visible"/>
                                      </p:to>
                                    </p:set>
                                    <p:anim calcmode="lin" valueType="num">
                                      <p:cBhvr additive="base">
                                        <p:cTn id="27" dur="700"/>
                                        <p:tgtEl>
                                          <p:spTgt spid="30722">
                                            <p:txEl>
                                              <p:pRg st="4" end="4"/>
                                            </p:txEl>
                                          </p:spTgt>
                                        </p:tgtEl>
                                        <p:attrNameLst>
                                          <p:attrName>ppt_y</p:attrName>
                                        </p:attrNameLst>
                                      </p:cBhvr>
                                      <p:tavLst>
                                        <p:tav tm="0">
                                          <p:val>
                                            <p:strVal val="#ppt_y-#ppt_h*1.125000"/>
                                          </p:val>
                                        </p:tav>
                                        <p:tav tm="100000">
                                          <p:val>
                                            <p:strVal val="#ppt_y"/>
                                          </p:val>
                                        </p:tav>
                                      </p:tavLst>
                                    </p:anim>
                                    <p:animEffect transition="in" filter="wipe(down)">
                                      <p:cBhvr>
                                        <p:cTn id="28" dur="700"/>
                                        <p:tgtEl>
                                          <p:spTgt spid="3072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28600" y="685800"/>
            <a:ext cx="8077200" cy="533400"/>
          </a:xfrm>
        </p:spPr>
        <p:txBody>
          <a:bodyPr>
            <a:noAutofit/>
          </a:bodyPr>
          <a:lstStyle/>
          <a:p>
            <a:r>
              <a:rPr lang="en-US" sz="4000" dirty="0">
                <a:solidFill>
                  <a:schemeClr val="tx1"/>
                </a:solidFill>
                <a:latin typeface="Calibri"/>
                <a:cs typeface="Calibri"/>
              </a:rPr>
              <a:t>C</a:t>
            </a:r>
            <a:r>
              <a:rPr lang="en-US" sz="4000" dirty="0" smtClean="0">
                <a:solidFill>
                  <a:schemeClr val="tx1"/>
                </a:solidFill>
                <a:latin typeface="Calibri"/>
                <a:cs typeface="Calibri"/>
              </a:rPr>
              <a:t>hoices to Shorten </a:t>
            </a:r>
            <a:r>
              <a:rPr lang="en-US" sz="4000" dirty="0">
                <a:solidFill>
                  <a:srgbClr val="2F2B20"/>
                </a:solidFill>
                <a:latin typeface="Calibri"/>
                <a:cs typeface="Calibri"/>
              </a:rPr>
              <a:t>T</a:t>
            </a:r>
            <a:r>
              <a:rPr lang="en-US" sz="4000" dirty="0" smtClean="0">
                <a:solidFill>
                  <a:srgbClr val="2F2B20"/>
                </a:solidFill>
                <a:latin typeface="Calibri"/>
                <a:cs typeface="Calibri"/>
              </a:rPr>
              <a:t>rip </a:t>
            </a:r>
            <a:r>
              <a:rPr lang="en-US" sz="4000" dirty="0">
                <a:solidFill>
                  <a:srgbClr val="2F2B20"/>
                </a:solidFill>
                <a:latin typeface="Calibri"/>
                <a:cs typeface="Calibri"/>
              </a:rPr>
              <a:t>I</a:t>
            </a:r>
            <a:r>
              <a:rPr lang="en-US" sz="4000" dirty="0" smtClean="0">
                <a:solidFill>
                  <a:srgbClr val="2F2B20"/>
                </a:solidFill>
                <a:latin typeface="Calibri"/>
                <a:cs typeface="Calibri"/>
              </a:rPr>
              <a:t>n ‘n Out</a:t>
            </a:r>
            <a:endParaRPr lang="en-US" sz="4000" dirty="0">
              <a:solidFill>
                <a:srgbClr val="2F2B20"/>
              </a:solidFill>
              <a:latin typeface="Calibri"/>
              <a:cs typeface="Calibri"/>
            </a:endParaRPr>
          </a:p>
        </p:txBody>
      </p:sp>
      <p:pic>
        <p:nvPicPr>
          <p:cNvPr id="15" name="Content Placeholder 14" descr="images.jpeg"/>
          <p:cNvPicPr>
            <a:picLocks noGrp="1" noChangeAspect="1"/>
          </p:cNvPicPr>
          <p:nvPr>
            <p:ph type="pic" idx="1"/>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t="1704" b="1704"/>
          <a:stretch>
            <a:fillRect/>
          </a:stretch>
        </p:blipFill>
        <p:spPr>
          <a:xfrm>
            <a:off x="2133600" y="1524000"/>
            <a:ext cx="4171950" cy="2706129"/>
          </a:xfrm>
        </p:spPr>
      </p:pic>
      <p:sp>
        <p:nvSpPr>
          <p:cNvPr id="16" name="Text Placeholder 15"/>
          <p:cNvSpPr>
            <a:spLocks noGrp="1"/>
          </p:cNvSpPr>
          <p:nvPr>
            <p:ph type="body" sz="half" idx="2"/>
          </p:nvPr>
        </p:nvSpPr>
        <p:spPr>
          <a:xfrm>
            <a:off x="35389" y="1143000"/>
            <a:ext cx="8382000" cy="609600"/>
          </a:xfrm>
        </p:spPr>
        <p:txBody>
          <a:bodyPr>
            <a:normAutofit fontScale="85000" lnSpcReduction="10000"/>
          </a:bodyPr>
          <a:lstStyle/>
          <a:p>
            <a:r>
              <a:rPr lang="en-US" sz="2800" b="1" dirty="0" smtClean="0">
                <a:solidFill>
                  <a:srgbClr val="FF0000"/>
                </a:solidFill>
              </a:rPr>
              <a:t> </a:t>
            </a:r>
            <a:r>
              <a:rPr lang="en-US" sz="4100" i="1" dirty="0">
                <a:solidFill>
                  <a:srgbClr val="008000"/>
                </a:solidFill>
              </a:rPr>
              <a:t>H</a:t>
            </a:r>
            <a:r>
              <a:rPr lang="en-US" sz="4100" i="1" dirty="0" smtClean="0">
                <a:solidFill>
                  <a:srgbClr val="008000"/>
                </a:solidFill>
              </a:rPr>
              <a:t>igh fiber plant-based foods shorten the trip!</a:t>
            </a:r>
            <a:endParaRPr lang="en-US" sz="4100" i="1" dirty="0">
              <a:solidFill>
                <a:srgbClr val="008000"/>
              </a:solidFill>
            </a:endParaRPr>
          </a:p>
        </p:txBody>
      </p:sp>
      <p:sp>
        <p:nvSpPr>
          <p:cNvPr id="2" name="TextBox 1"/>
          <p:cNvSpPr txBox="1"/>
          <p:nvPr/>
        </p:nvSpPr>
        <p:spPr>
          <a:xfrm>
            <a:off x="1066800" y="4230129"/>
            <a:ext cx="6902187" cy="1569660"/>
          </a:xfrm>
          <a:prstGeom prst="rect">
            <a:avLst/>
          </a:prstGeom>
          <a:noFill/>
        </p:spPr>
        <p:txBody>
          <a:bodyPr wrap="none" rtlCol="0">
            <a:spAutoFit/>
          </a:bodyPr>
          <a:lstStyle/>
          <a:p>
            <a:r>
              <a:rPr lang="en-US" sz="3200" i="1" dirty="0" smtClean="0">
                <a:solidFill>
                  <a:srgbClr val="2F2B20"/>
                </a:solidFill>
                <a:latin typeface="Calibri"/>
                <a:cs typeface="Calibri"/>
              </a:rPr>
              <a:t>Meat</a:t>
            </a:r>
            <a:r>
              <a:rPr lang="en-US" sz="3200" i="1" dirty="0">
                <a:solidFill>
                  <a:srgbClr val="2F2B20"/>
                </a:solidFill>
                <a:latin typeface="Calibri"/>
                <a:cs typeface="Calibri"/>
              </a:rPr>
              <a:t>/</a:t>
            </a:r>
            <a:r>
              <a:rPr lang="en-US" sz="3200" i="1" dirty="0" smtClean="0">
                <a:solidFill>
                  <a:srgbClr val="2F2B20"/>
                </a:solidFill>
                <a:latin typeface="Calibri"/>
                <a:cs typeface="Calibri"/>
              </a:rPr>
              <a:t>eggs/cheese/dairy have</a:t>
            </a:r>
            <a:r>
              <a:rPr lang="en-US" sz="3200" i="1" dirty="0" smtClean="0">
                <a:solidFill>
                  <a:srgbClr val="008000"/>
                </a:solidFill>
                <a:latin typeface="Calibri"/>
                <a:cs typeface="Calibri"/>
              </a:rPr>
              <a:t> </a:t>
            </a:r>
            <a:r>
              <a:rPr lang="en-US" sz="3200" b="1" i="1" dirty="0" smtClean="0">
                <a:solidFill>
                  <a:srgbClr val="008000"/>
                </a:solidFill>
                <a:latin typeface="Calibri"/>
                <a:cs typeface="Calibri"/>
              </a:rPr>
              <a:t>NO</a:t>
            </a:r>
            <a:r>
              <a:rPr lang="en-US" sz="3200" i="1" dirty="0" smtClean="0">
                <a:solidFill>
                  <a:srgbClr val="008000"/>
                </a:solidFill>
                <a:latin typeface="Calibri"/>
                <a:cs typeface="Calibri"/>
              </a:rPr>
              <a:t> </a:t>
            </a:r>
            <a:r>
              <a:rPr lang="en-US" sz="3200" i="1" dirty="0" smtClean="0">
                <a:solidFill>
                  <a:srgbClr val="2F2B20"/>
                </a:solidFill>
                <a:latin typeface="Calibri"/>
                <a:cs typeface="Calibri"/>
              </a:rPr>
              <a:t>fiber; </a:t>
            </a:r>
          </a:p>
          <a:p>
            <a:r>
              <a:rPr lang="en-US" sz="3200" i="1" dirty="0" smtClean="0">
                <a:solidFill>
                  <a:srgbClr val="2F2B20"/>
                </a:solidFill>
                <a:latin typeface="Calibri"/>
                <a:cs typeface="Calibri"/>
              </a:rPr>
              <a:t>       lengthen travel time thru the GI! </a:t>
            </a:r>
          </a:p>
          <a:p>
            <a:pPr algn="ctr"/>
            <a:r>
              <a:rPr lang="en-US" sz="3200" i="1" dirty="0" smtClean="0">
                <a:solidFill>
                  <a:srgbClr val="2F2B20"/>
                </a:solidFill>
                <a:latin typeface="Calibri"/>
                <a:cs typeface="Calibri"/>
              </a:rPr>
              <a:t> (animal-based foods)</a:t>
            </a:r>
          </a:p>
        </p:txBody>
      </p:sp>
    </p:spTree>
    <p:extLst>
      <p:ext uri="{BB962C8B-B14F-4D97-AF65-F5344CB8AC3E}">
        <p14:creationId xmlns:p14="http://schemas.microsoft.com/office/powerpoint/2010/main" val="797400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a:xfrm>
            <a:off x="457200" y="457200"/>
            <a:ext cx="8534400" cy="914400"/>
          </a:xfrm>
        </p:spPr>
        <p:txBody>
          <a:bodyPr/>
          <a:lstStyle/>
          <a:p>
            <a:r>
              <a:rPr lang="en-US" sz="4000" b="1" dirty="0">
                <a:solidFill>
                  <a:schemeClr val="tx1"/>
                </a:solidFill>
                <a:latin typeface="Calibri"/>
                <a:cs typeface="Calibri"/>
              </a:rPr>
              <a:t>Digestive Brew </a:t>
            </a:r>
            <a:r>
              <a:rPr lang="en-US" sz="4000" b="1" dirty="0" smtClean="0">
                <a:solidFill>
                  <a:schemeClr val="tx1"/>
                </a:solidFill>
                <a:latin typeface="Calibri"/>
                <a:cs typeface="Calibri"/>
              </a:rPr>
              <a:t>Hastens SI Action</a:t>
            </a:r>
            <a:endParaRPr lang="en-US" sz="4000" b="1" dirty="0">
              <a:solidFill>
                <a:schemeClr val="tx1"/>
              </a:solidFill>
              <a:latin typeface="Calibri"/>
              <a:cs typeface="Calibri"/>
            </a:endParaRPr>
          </a:p>
        </p:txBody>
      </p:sp>
      <p:sp>
        <p:nvSpPr>
          <p:cNvPr id="32770" name="Content Placeholder 2"/>
          <p:cNvSpPr>
            <a:spLocks noGrp="1"/>
          </p:cNvSpPr>
          <p:nvPr>
            <p:ph idx="1"/>
          </p:nvPr>
        </p:nvSpPr>
        <p:spPr>
          <a:xfrm>
            <a:off x="450998" y="1371600"/>
            <a:ext cx="8686800" cy="3886200"/>
          </a:xfrm>
        </p:spPr>
        <p:txBody>
          <a:bodyPr>
            <a:normAutofit/>
          </a:bodyPr>
          <a:lstStyle/>
          <a:p>
            <a:pPr>
              <a:buSzPct val="95000"/>
              <a:buFont typeface="Wingdings" charset="2"/>
              <a:buChar char="§"/>
            </a:pPr>
            <a:r>
              <a:rPr lang="en-US" sz="3200" b="1" dirty="0">
                <a:latin typeface="Calibri"/>
                <a:cs typeface="Calibri"/>
              </a:rPr>
              <a:t>Liver</a:t>
            </a:r>
            <a:r>
              <a:rPr lang="en-US" sz="3200" dirty="0">
                <a:latin typeface="Calibri"/>
                <a:cs typeface="Calibri"/>
                <a:sym typeface="Wingdings" charset="0"/>
              </a:rPr>
              <a:t> </a:t>
            </a:r>
            <a:r>
              <a:rPr lang="en-US" sz="3200" dirty="0" smtClean="0">
                <a:latin typeface="Calibri"/>
                <a:cs typeface="Calibri"/>
                <a:sym typeface="Wingdings" charset="0"/>
              </a:rPr>
              <a:t>makes </a:t>
            </a:r>
            <a:r>
              <a:rPr lang="en-US" sz="3200" dirty="0">
                <a:latin typeface="Calibri"/>
                <a:cs typeface="Calibri"/>
                <a:sym typeface="Wingdings" charset="0"/>
              </a:rPr>
              <a:t>bile to </a:t>
            </a:r>
            <a:r>
              <a:rPr lang="en-US" sz="3200" i="1" dirty="0">
                <a:solidFill>
                  <a:srgbClr val="0033CC"/>
                </a:solidFill>
                <a:latin typeface="Calibri"/>
                <a:cs typeface="Calibri"/>
                <a:sym typeface="Wingdings" charset="0"/>
              </a:rPr>
              <a:t>emulsify</a:t>
            </a:r>
            <a:r>
              <a:rPr lang="en-US" sz="3200" dirty="0">
                <a:latin typeface="Calibri"/>
                <a:cs typeface="Calibri"/>
                <a:sym typeface="Wingdings" charset="0"/>
              </a:rPr>
              <a:t> </a:t>
            </a:r>
            <a:r>
              <a:rPr lang="en-US" sz="3200" dirty="0" smtClean="0">
                <a:latin typeface="Calibri"/>
                <a:cs typeface="Calibri"/>
                <a:sym typeface="Wingdings" charset="0"/>
              </a:rPr>
              <a:t>lipids</a:t>
            </a:r>
            <a:endParaRPr lang="en-US" sz="3200" dirty="0">
              <a:latin typeface="Calibri"/>
              <a:cs typeface="Calibri"/>
              <a:sym typeface="Wingdings" charset="0"/>
            </a:endParaRPr>
          </a:p>
          <a:p>
            <a:pPr>
              <a:buSzPct val="95000"/>
              <a:buFont typeface="Wingdings" charset="2"/>
              <a:buChar char="§"/>
            </a:pPr>
            <a:r>
              <a:rPr lang="en-US" sz="3200" b="1" dirty="0">
                <a:latin typeface="Calibri"/>
                <a:cs typeface="Calibri"/>
              </a:rPr>
              <a:t>Gall </a:t>
            </a:r>
            <a:r>
              <a:rPr lang="en-US" sz="3200" b="1" dirty="0" smtClean="0">
                <a:latin typeface="Calibri"/>
                <a:cs typeface="Calibri"/>
              </a:rPr>
              <a:t>Bladder</a:t>
            </a:r>
            <a:r>
              <a:rPr lang="en-US" sz="3200" dirty="0" smtClean="0">
                <a:latin typeface="Calibri"/>
                <a:cs typeface="Calibri"/>
                <a:sym typeface="Wingdings" charset="0"/>
              </a:rPr>
              <a:t>concentrate/store/secrete </a:t>
            </a:r>
            <a:r>
              <a:rPr lang="en-US" sz="3200" dirty="0">
                <a:latin typeface="Calibri"/>
                <a:cs typeface="Calibri"/>
              </a:rPr>
              <a:t>bile</a:t>
            </a:r>
          </a:p>
          <a:p>
            <a:pPr>
              <a:buSzPct val="95000"/>
              <a:buFont typeface="Wingdings" charset="2"/>
              <a:buChar char="§"/>
            </a:pPr>
            <a:r>
              <a:rPr lang="en-US" sz="3200" b="1" dirty="0">
                <a:latin typeface="Calibri"/>
                <a:cs typeface="Calibri"/>
              </a:rPr>
              <a:t>Pancreas </a:t>
            </a:r>
            <a:r>
              <a:rPr lang="en-US" sz="3200" dirty="0" smtClean="0">
                <a:latin typeface="Calibri"/>
                <a:cs typeface="Calibri"/>
                <a:sym typeface="Wingdings" charset="0"/>
              </a:rPr>
              <a:t>make/secrete </a:t>
            </a:r>
            <a:r>
              <a:rPr lang="en-US" sz="3200" dirty="0">
                <a:latin typeface="Calibri"/>
                <a:cs typeface="Calibri"/>
                <a:sym typeface="Wingdings" charset="0"/>
              </a:rPr>
              <a:t>digestive nz</a:t>
            </a:r>
          </a:p>
          <a:p>
            <a:pPr>
              <a:buSzPct val="95000"/>
              <a:buFont typeface="Wingdings" charset="2"/>
              <a:buChar char="§"/>
            </a:pPr>
            <a:r>
              <a:rPr lang="en-US" sz="3200" b="1" dirty="0">
                <a:latin typeface="Calibri"/>
                <a:cs typeface="Calibri"/>
                <a:sym typeface="Wingdings" charset="0"/>
              </a:rPr>
              <a:t>SI</a:t>
            </a:r>
            <a:r>
              <a:rPr lang="en-US" sz="3200" dirty="0">
                <a:latin typeface="Calibri"/>
                <a:cs typeface="Calibri"/>
                <a:sym typeface="Wingdings" charset="0"/>
              </a:rPr>
              <a:t> </a:t>
            </a:r>
            <a:r>
              <a:rPr lang="en-US" sz="3200" dirty="0" smtClean="0">
                <a:latin typeface="Calibri"/>
                <a:cs typeface="Calibri"/>
                <a:sym typeface="Wingdings" charset="0"/>
              </a:rPr>
              <a:t>make </a:t>
            </a:r>
            <a:r>
              <a:rPr lang="en-US" sz="3200" dirty="0">
                <a:latin typeface="Calibri"/>
                <a:cs typeface="Calibri"/>
                <a:sym typeface="Wingdings" charset="0"/>
              </a:rPr>
              <a:t>digestive </a:t>
            </a:r>
            <a:r>
              <a:rPr lang="en-US" sz="3200" dirty="0" smtClean="0">
                <a:latin typeface="Calibri"/>
                <a:cs typeface="Calibri"/>
                <a:sym typeface="Wingdings" charset="0"/>
              </a:rPr>
              <a:t>nz and other chemicals </a:t>
            </a:r>
            <a:endParaRPr lang="en-US" sz="3200" dirty="0">
              <a:latin typeface="Calibri"/>
              <a:cs typeface="Calibri"/>
              <a:sym typeface="Wingdings" charset="0"/>
            </a:endParaRPr>
          </a:p>
        </p:txBody>
      </p:sp>
      <p:pic>
        <p:nvPicPr>
          <p:cNvPr id="32771" name="Picture 2" descr="brew.jpg"/>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b="12134"/>
          <a:stretch/>
        </p:blipFill>
        <p:spPr bwMode="auto">
          <a:xfrm>
            <a:off x="3352800" y="3810000"/>
            <a:ext cx="2216150" cy="2667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277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2770">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2770">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277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ChangeArrowheads="1"/>
          </p:cNvSpPr>
          <p:nvPr>
            <p:ph type="title"/>
          </p:nvPr>
        </p:nvSpPr>
        <p:spPr>
          <a:xfrm>
            <a:off x="457200" y="457200"/>
            <a:ext cx="3810000" cy="914400"/>
          </a:xfrm>
        </p:spPr>
        <p:txBody>
          <a:bodyPr>
            <a:normAutofit/>
          </a:bodyPr>
          <a:lstStyle/>
          <a:p>
            <a:pPr eaLnBrk="1" hangingPunct="1"/>
            <a:r>
              <a:rPr lang="en-US" sz="4000" b="1" dirty="0" smtClean="0">
                <a:solidFill>
                  <a:schemeClr val="tx1"/>
                </a:solidFill>
                <a:latin typeface="+mn-lt"/>
              </a:rPr>
              <a:t>Small Intestine</a:t>
            </a:r>
            <a:endParaRPr lang="en-US" sz="4000" b="1" dirty="0">
              <a:solidFill>
                <a:schemeClr val="tx1"/>
              </a:solidFill>
              <a:latin typeface="+mn-lt"/>
            </a:endParaRPr>
          </a:p>
        </p:txBody>
      </p:sp>
      <p:sp>
        <p:nvSpPr>
          <p:cNvPr id="36866" name="Rectangle 3"/>
          <p:cNvSpPr>
            <a:spLocks noGrp="1" noChangeArrowheads="1"/>
          </p:cNvSpPr>
          <p:nvPr>
            <p:ph idx="1"/>
          </p:nvPr>
        </p:nvSpPr>
        <p:spPr>
          <a:xfrm>
            <a:off x="457200" y="1447800"/>
            <a:ext cx="8660952" cy="5181600"/>
          </a:xfrm>
        </p:spPr>
        <p:txBody>
          <a:bodyPr>
            <a:normAutofit/>
          </a:bodyPr>
          <a:lstStyle/>
          <a:p>
            <a:pPr eaLnBrk="1" hangingPunct="1">
              <a:buSzPct val="95000"/>
              <a:buFont typeface="Wingdings" charset="2"/>
              <a:buChar char="§"/>
            </a:pPr>
            <a:r>
              <a:rPr lang="en-US" sz="3200" dirty="0" smtClean="0"/>
              <a:t>Why is SI #1 site of nutrient absorption?</a:t>
            </a:r>
          </a:p>
          <a:p>
            <a:pPr eaLnBrk="1" hangingPunct="1">
              <a:buSzPct val="95000"/>
              <a:buFont typeface="Wingdings" charset="2"/>
              <a:buChar char="§"/>
            </a:pPr>
            <a:r>
              <a:rPr lang="en-US" sz="3200" b="1" dirty="0" smtClean="0"/>
              <a:t>Area ~size of basketball court</a:t>
            </a:r>
            <a:r>
              <a:rPr lang="en-US" sz="3200" b="1" dirty="0"/>
              <a:t> </a:t>
            </a:r>
            <a:endParaRPr lang="en-US" sz="3200" b="1" dirty="0" smtClean="0"/>
          </a:p>
          <a:p>
            <a:pPr eaLnBrk="1" hangingPunct="1">
              <a:buSzPct val="95000"/>
              <a:buFont typeface="Wingdings" charset="2"/>
              <a:buChar char="§"/>
            </a:pPr>
            <a:r>
              <a:rPr lang="en-US" sz="3200" dirty="0" smtClean="0"/>
              <a:t>Digested </a:t>
            </a:r>
            <a:r>
              <a:rPr lang="en-US" sz="3200" dirty="0"/>
              <a:t>nutrients </a:t>
            </a:r>
            <a:r>
              <a:rPr lang="en-US" sz="3200" dirty="0" smtClean="0"/>
              <a:t>move </a:t>
            </a:r>
            <a:r>
              <a:rPr lang="en-US" sz="3200" dirty="0" smtClean="0">
                <a:sym typeface="Wingdings" charset="0"/>
              </a:rPr>
              <a:t>into bloodstream</a:t>
            </a:r>
          </a:p>
          <a:p>
            <a:pPr eaLnBrk="1" hangingPunct="1">
              <a:buSzPct val="95000"/>
              <a:buFont typeface="Wingdings" charset="2"/>
              <a:buChar char="§"/>
            </a:pPr>
            <a:r>
              <a:rPr lang="en-US" sz="3200" dirty="0" smtClean="0">
                <a:sym typeface="Wingdings" charset="0"/>
              </a:rPr>
              <a:t>Heart pumps blood/nutrients to/from cells</a:t>
            </a:r>
            <a:endParaRPr lang="en-US" sz="3200" dirty="0">
              <a:sym typeface="Wingdings" charset="0"/>
            </a:endParaRPr>
          </a:p>
        </p:txBody>
      </p:sp>
      <p:sp>
        <p:nvSpPr>
          <p:cNvPr id="2" name="TextBox 1"/>
          <p:cNvSpPr txBox="1"/>
          <p:nvPr/>
        </p:nvSpPr>
        <p:spPr>
          <a:xfrm>
            <a:off x="3581400" y="533400"/>
            <a:ext cx="3462807" cy="707886"/>
          </a:xfrm>
          <a:prstGeom prst="rect">
            <a:avLst/>
          </a:prstGeom>
          <a:noFill/>
        </p:spPr>
        <p:txBody>
          <a:bodyPr wrap="none" rtlCol="0">
            <a:spAutoFit/>
          </a:bodyPr>
          <a:lstStyle/>
          <a:p>
            <a:r>
              <a:rPr lang="en-US" sz="4000" b="1" dirty="0" smtClean="0">
                <a:solidFill>
                  <a:srgbClr val="3366FF"/>
                </a:solidFill>
                <a:latin typeface="+mn-lt"/>
              </a:rPr>
              <a:t>….isn’t small </a:t>
            </a:r>
            <a:r>
              <a:rPr lang="en-US" sz="4000" b="1" dirty="0" smtClean="0">
                <a:solidFill>
                  <a:srgbClr val="2F2B20"/>
                </a:solidFill>
                <a:latin typeface="+mn-lt"/>
              </a:rPr>
              <a:t>!!!</a:t>
            </a:r>
            <a:r>
              <a:rPr lang="en-US" sz="4000" b="1" dirty="0" smtClean="0">
                <a:solidFill>
                  <a:srgbClr val="3366FF"/>
                </a:solidFill>
                <a:latin typeface="+mn-lt"/>
              </a:rPr>
              <a:t> </a:t>
            </a:r>
            <a:endParaRPr lang="en-US" sz="4000" b="1" dirty="0">
              <a:solidFill>
                <a:srgbClr val="3366FF"/>
              </a:solidFill>
              <a:latin typeface="+mn-lt"/>
            </a:endParaRPr>
          </a:p>
        </p:txBody>
      </p:sp>
      <p:pic>
        <p:nvPicPr>
          <p:cNvPr id="9" name="Picture 8"/>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2133600" y="3733800"/>
            <a:ext cx="4064000" cy="1993900"/>
          </a:xfrm>
          <a:prstGeom prst="rect">
            <a:avLst/>
          </a:prstGeom>
        </p:spPr>
      </p:pic>
      <p:sp>
        <p:nvSpPr>
          <p:cNvPr id="3" name="TextBox 2"/>
          <p:cNvSpPr txBox="1"/>
          <p:nvPr/>
        </p:nvSpPr>
        <p:spPr>
          <a:xfrm>
            <a:off x="6889898" y="4508205"/>
            <a:ext cx="184731" cy="369332"/>
          </a:xfrm>
          <a:prstGeom prst="rect">
            <a:avLst/>
          </a:prstGeom>
          <a:noFill/>
        </p:spPr>
        <p:txBody>
          <a:bodyPr wrap="none" rtlCol="0">
            <a:spAutoFit/>
          </a:bodyPr>
          <a:lstStyle/>
          <a:p>
            <a:endParaRPr lang="en-US" dirty="0"/>
          </a:p>
        </p:txBody>
      </p:sp>
      <p:sp>
        <p:nvSpPr>
          <p:cNvPr id="4" name="TextBox 3"/>
          <p:cNvSpPr txBox="1"/>
          <p:nvPr/>
        </p:nvSpPr>
        <p:spPr>
          <a:xfrm>
            <a:off x="7357730" y="467833"/>
            <a:ext cx="184731" cy="369332"/>
          </a:xfrm>
          <a:prstGeom prst="rect">
            <a:avLst/>
          </a:prstGeom>
          <a:noFill/>
        </p:spPr>
        <p:txBody>
          <a:bodyPr wrap="none" rtlCol="0">
            <a:spAutoFit/>
          </a:bodyP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86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86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6866">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686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1" descr="0310"/>
          <p:cNvPicPr preferRelativeResize="0">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667000" y="1295400"/>
            <a:ext cx="2819400" cy="37439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Title 3"/>
          <p:cNvSpPr>
            <a:spLocks noGrp="1"/>
          </p:cNvSpPr>
          <p:nvPr>
            <p:ph type="title"/>
          </p:nvPr>
        </p:nvSpPr>
        <p:spPr/>
        <p:txBody>
          <a:bodyPr/>
          <a:lstStyle/>
          <a:p>
            <a:r>
              <a:rPr lang="en-US" sz="4000" b="1" dirty="0" smtClean="0">
                <a:latin typeface="+mn-lt"/>
              </a:rPr>
              <a:t>A Closer Look at the SI</a:t>
            </a:r>
            <a:endParaRPr lang="en-US" sz="4000" b="1" dirty="0">
              <a:latin typeface="+mn-lt"/>
            </a:endParaRPr>
          </a:p>
        </p:txBody>
      </p:sp>
      <p:grpSp>
        <p:nvGrpSpPr>
          <p:cNvPr id="38915" name="Group 37"/>
          <p:cNvGrpSpPr>
            <a:grpSpLocks/>
          </p:cNvGrpSpPr>
          <p:nvPr/>
        </p:nvGrpSpPr>
        <p:grpSpPr bwMode="auto">
          <a:xfrm>
            <a:off x="1676400" y="1676400"/>
            <a:ext cx="5638800" cy="4419600"/>
            <a:chOff x="1056" y="16"/>
            <a:chExt cx="3609" cy="4304"/>
          </a:xfrm>
        </p:grpSpPr>
        <p:pic>
          <p:nvPicPr>
            <p:cNvPr id="38917" name="Picture 2"/>
            <p:cNvPicPr>
              <a:picLocks noChangeAspect="1" noChangeArrowheads="1"/>
            </p:cNvPicPr>
            <p:nvPr/>
          </p:nvPicPr>
          <p:blipFill>
            <a:blip r:embed="rId4" cstate="email">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095" y="16"/>
              <a:ext cx="3570" cy="42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8918" name="Rectangle 36"/>
            <p:cNvSpPr>
              <a:spLocks noChangeArrowheads="1"/>
            </p:cNvSpPr>
            <p:nvPr/>
          </p:nvSpPr>
          <p:spPr bwMode="auto">
            <a:xfrm>
              <a:off x="1056" y="4224"/>
              <a:ext cx="864" cy="9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dirty="0"/>
            </a:p>
          </p:txBody>
        </p:sp>
      </p:grpSp>
      <p:sp>
        <p:nvSpPr>
          <p:cNvPr id="38916" name="Rectangle 3"/>
          <p:cNvSpPr>
            <a:spLocks noChangeArrowheads="1"/>
          </p:cNvSpPr>
          <p:nvPr/>
        </p:nvSpPr>
        <p:spPr bwMode="auto">
          <a:xfrm>
            <a:off x="7761288" y="6562725"/>
            <a:ext cx="1382712" cy="295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2058" tIns="41029" rIns="82058" bIns="41029"/>
          <a:lstStyle/>
          <a:p>
            <a:pPr algn="r" defTabSz="820738"/>
            <a:r>
              <a:rPr lang="en-US" sz="1400" b="1" dirty="0"/>
              <a:t>Fig. 3-10, p. 81</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p:txBody>
          <a:bodyPr/>
          <a:lstStyle/>
          <a:p>
            <a:pPr eaLnBrk="1" hangingPunct="1"/>
            <a:r>
              <a:rPr lang="en-US" sz="4000" b="1" dirty="0">
                <a:solidFill>
                  <a:schemeClr val="tx1"/>
                </a:solidFill>
                <a:latin typeface="Calibri"/>
                <a:cs typeface="Calibri"/>
                <a:sym typeface="Wingdings" charset="0"/>
              </a:rPr>
              <a:t>Large Intestine  (LI)</a:t>
            </a:r>
            <a:endParaRPr lang="en-US" sz="4000" b="1" dirty="0">
              <a:solidFill>
                <a:schemeClr val="tx1"/>
              </a:solidFill>
              <a:latin typeface="Calibri"/>
              <a:cs typeface="Calibri"/>
            </a:endParaRPr>
          </a:p>
        </p:txBody>
      </p:sp>
      <p:sp>
        <p:nvSpPr>
          <p:cNvPr id="34818" name="Content Placeholder 2"/>
          <p:cNvSpPr>
            <a:spLocks noGrp="1"/>
          </p:cNvSpPr>
          <p:nvPr>
            <p:ph idx="1"/>
          </p:nvPr>
        </p:nvSpPr>
        <p:spPr>
          <a:xfrm>
            <a:off x="457200" y="1600200"/>
            <a:ext cx="8077200" cy="4800600"/>
          </a:xfrm>
        </p:spPr>
        <p:txBody>
          <a:bodyPr>
            <a:normAutofit/>
          </a:bodyPr>
          <a:lstStyle/>
          <a:p>
            <a:pPr eaLnBrk="1" hangingPunct="1">
              <a:lnSpc>
                <a:spcPct val="90000"/>
              </a:lnSpc>
              <a:buClr>
                <a:schemeClr val="bg2">
                  <a:lumMod val="75000"/>
                </a:schemeClr>
              </a:buClr>
              <a:buSzPct val="95000"/>
              <a:buFont typeface="Wingdings" charset="2"/>
              <a:buChar char="§"/>
              <a:defRPr/>
            </a:pPr>
            <a:r>
              <a:rPr lang="en-US" sz="2800" dirty="0" smtClean="0">
                <a:latin typeface="Calibri"/>
                <a:cs typeface="Calibri"/>
                <a:sym typeface="Wingdings" charset="0"/>
              </a:rPr>
              <a:t>#1 site water </a:t>
            </a:r>
            <a:r>
              <a:rPr lang="en-US" sz="2800" dirty="0">
                <a:latin typeface="Calibri"/>
                <a:cs typeface="Calibri"/>
                <a:sym typeface="Wingdings" charset="0"/>
              </a:rPr>
              <a:t>re-</a:t>
            </a:r>
            <a:r>
              <a:rPr lang="en-US" sz="2800" dirty="0" smtClean="0">
                <a:latin typeface="Calibri"/>
                <a:cs typeface="Calibri"/>
                <a:sym typeface="Wingdings" charset="0"/>
              </a:rPr>
              <a:t>absorption</a:t>
            </a:r>
          </a:p>
          <a:p>
            <a:pPr eaLnBrk="1" hangingPunct="1">
              <a:lnSpc>
                <a:spcPct val="90000"/>
              </a:lnSpc>
              <a:buClr>
                <a:schemeClr val="bg2">
                  <a:lumMod val="75000"/>
                </a:schemeClr>
              </a:buClr>
              <a:buSzPct val="95000"/>
              <a:buFont typeface="Wingdings" charset="2"/>
              <a:buChar char="§"/>
              <a:defRPr/>
            </a:pPr>
            <a:r>
              <a:rPr lang="en-US" altLang="ja-JP" sz="2800" dirty="0" smtClean="0">
                <a:latin typeface="Calibri"/>
                <a:cs typeface="Calibri"/>
                <a:sym typeface="Wingdings" charset="0"/>
              </a:rPr>
              <a:t>Good LI bacteria make ~Vit K</a:t>
            </a:r>
          </a:p>
          <a:p>
            <a:pPr lvl="1">
              <a:lnSpc>
                <a:spcPct val="90000"/>
              </a:lnSpc>
              <a:buClr>
                <a:schemeClr val="bg2">
                  <a:lumMod val="75000"/>
                </a:schemeClr>
              </a:buClr>
              <a:buSzPct val="95000"/>
              <a:buFont typeface="Wingdings" charset="2"/>
              <a:buChar char="§"/>
              <a:defRPr/>
            </a:pPr>
            <a:r>
              <a:rPr lang="en-US" altLang="ja-JP" sz="2400" u="sng" dirty="0" smtClean="0">
                <a:latin typeface="Calibri"/>
                <a:cs typeface="Calibri"/>
                <a:sym typeface="Wingdings" charset="0"/>
              </a:rPr>
              <a:t>Pro</a:t>
            </a:r>
            <a:r>
              <a:rPr lang="en-US" altLang="ja-JP" sz="2400" dirty="0" smtClean="0">
                <a:latin typeface="Calibri"/>
                <a:cs typeface="Calibri"/>
                <a:sym typeface="Wingdings" charset="0"/>
              </a:rPr>
              <a:t>biotics=healthy bacteria</a:t>
            </a:r>
          </a:p>
          <a:p>
            <a:pPr eaLnBrk="1" hangingPunct="1">
              <a:lnSpc>
                <a:spcPct val="90000"/>
              </a:lnSpc>
              <a:buClr>
                <a:schemeClr val="bg2">
                  <a:lumMod val="75000"/>
                </a:schemeClr>
              </a:buClr>
              <a:buSzPct val="95000"/>
              <a:buFont typeface="Wingdings" charset="2"/>
              <a:buChar char="§"/>
              <a:defRPr/>
            </a:pPr>
            <a:r>
              <a:rPr lang="en-US" altLang="ja-JP" sz="2800" dirty="0" smtClean="0">
                <a:latin typeface="Calibri"/>
                <a:cs typeface="Calibri"/>
                <a:sym typeface="Wingdings" charset="0"/>
              </a:rPr>
              <a:t>Bad bacteria cause sickness</a:t>
            </a:r>
          </a:p>
          <a:p>
            <a:pPr eaLnBrk="1" hangingPunct="1">
              <a:lnSpc>
                <a:spcPct val="90000"/>
              </a:lnSpc>
              <a:buClr>
                <a:schemeClr val="bg2">
                  <a:lumMod val="75000"/>
                </a:schemeClr>
              </a:buClr>
              <a:buSzPct val="95000"/>
              <a:buFont typeface="Wingdings" charset="2"/>
              <a:buChar char="§"/>
              <a:defRPr/>
            </a:pPr>
            <a:r>
              <a:rPr lang="en-US" sz="2800" dirty="0" smtClean="0">
                <a:latin typeface="Calibri"/>
                <a:cs typeface="Calibri"/>
                <a:sym typeface="Wingdings" charset="0"/>
              </a:rPr>
              <a:t>What’s not absorbed</a:t>
            </a:r>
            <a:r>
              <a:rPr lang="en-US" sz="2800" dirty="0">
                <a:latin typeface="Calibri"/>
                <a:cs typeface="Calibri"/>
                <a:sym typeface="Wingdings"/>
              </a:rPr>
              <a:t> </a:t>
            </a:r>
            <a:r>
              <a:rPr lang="en-US" sz="2800" dirty="0" smtClean="0">
                <a:latin typeface="Calibri"/>
                <a:cs typeface="Calibri"/>
                <a:sym typeface="Wingdings"/>
              </a:rPr>
              <a:t>and</a:t>
            </a:r>
            <a:r>
              <a:rPr lang="en-US" sz="2800" dirty="0" smtClean="0">
                <a:latin typeface="Calibri"/>
                <a:cs typeface="Calibri"/>
                <a:sym typeface="Wingdings" charset="0"/>
              </a:rPr>
              <a:t> excreted as waste?</a:t>
            </a:r>
          </a:p>
          <a:p>
            <a:pPr lvl="1" eaLnBrk="1" hangingPunct="1">
              <a:lnSpc>
                <a:spcPct val="90000"/>
              </a:lnSpc>
              <a:buClr>
                <a:schemeClr val="bg2">
                  <a:lumMod val="75000"/>
                </a:schemeClr>
              </a:buClr>
              <a:buSzPct val="95000"/>
              <a:buFont typeface="Wingdings" charset="2"/>
              <a:buChar char="§"/>
              <a:defRPr/>
            </a:pPr>
            <a:r>
              <a:rPr lang="en-US" sz="2400" dirty="0" smtClean="0">
                <a:latin typeface="Calibri"/>
                <a:cs typeface="Calibri"/>
                <a:sym typeface="Wingdings" charset="0"/>
              </a:rPr>
              <a:t>Bacteria; </a:t>
            </a:r>
            <a:r>
              <a:rPr lang="en-US" sz="2400" i="1" dirty="0" smtClean="0">
                <a:latin typeface="Calibri"/>
                <a:cs typeface="Calibri"/>
                <a:sym typeface="Wingdings" charset="0"/>
              </a:rPr>
              <a:t>healthy GI tract </a:t>
            </a:r>
            <a:r>
              <a:rPr lang="en-US" sz="2400" b="1" i="1" dirty="0" smtClean="0">
                <a:solidFill>
                  <a:srgbClr val="FF0000"/>
                </a:solidFill>
                <a:latin typeface="Calibri"/>
                <a:cs typeface="Calibri"/>
                <a:sym typeface="Wingdings" charset="0"/>
              </a:rPr>
              <a:t>isn’t</a:t>
            </a:r>
            <a:r>
              <a:rPr lang="en-US" sz="2400" i="1" dirty="0" smtClean="0">
                <a:latin typeface="Calibri"/>
                <a:cs typeface="Calibri"/>
                <a:sym typeface="Wingdings" charset="0"/>
              </a:rPr>
              <a:t> clean/sterile! </a:t>
            </a:r>
          </a:p>
          <a:p>
            <a:pPr lvl="1" eaLnBrk="1" hangingPunct="1">
              <a:lnSpc>
                <a:spcPct val="90000"/>
              </a:lnSpc>
              <a:buClr>
                <a:schemeClr val="bg2">
                  <a:lumMod val="75000"/>
                </a:schemeClr>
              </a:buClr>
              <a:buSzPct val="95000"/>
              <a:buFont typeface="Wingdings" charset="2"/>
              <a:buChar char="§"/>
              <a:defRPr/>
            </a:pPr>
            <a:r>
              <a:rPr lang="en-US" sz="2400" dirty="0" smtClean="0">
                <a:latin typeface="Calibri"/>
                <a:cs typeface="Calibri"/>
                <a:sym typeface="Wingdings" charset="0"/>
              </a:rPr>
              <a:t>Fiber; </a:t>
            </a:r>
            <a:r>
              <a:rPr lang="en-US" sz="2400" b="1" i="1" dirty="0" smtClean="0">
                <a:latin typeface="Calibri"/>
                <a:cs typeface="Calibri"/>
                <a:sym typeface="Wingdings" charset="0"/>
              </a:rPr>
              <a:t>↑</a:t>
            </a:r>
            <a:r>
              <a:rPr lang="en-US" sz="2400" i="1" dirty="0" smtClean="0">
                <a:latin typeface="Calibri"/>
                <a:cs typeface="Calibri"/>
                <a:sym typeface="Wingdings" charset="0"/>
              </a:rPr>
              <a:t> fiber </a:t>
            </a:r>
            <a:r>
              <a:rPr lang="en-US" sz="2400" b="1" i="1" dirty="0" smtClean="0">
                <a:latin typeface="Calibri"/>
                <a:cs typeface="Calibri"/>
                <a:sym typeface="Wingdings" charset="0"/>
              </a:rPr>
              <a:t>↓</a:t>
            </a:r>
            <a:r>
              <a:rPr lang="en-US" sz="2400" i="1" dirty="0" smtClean="0">
                <a:latin typeface="Calibri"/>
                <a:cs typeface="Calibri"/>
                <a:sym typeface="Wingdings" charset="0"/>
              </a:rPr>
              <a:t> transit time</a:t>
            </a:r>
            <a:endParaRPr lang="en-US" altLang="ja-JP" sz="2400" i="1" dirty="0" smtClean="0">
              <a:latin typeface="Calibri"/>
              <a:cs typeface="Calibri"/>
              <a:sym typeface="Wingdings" charset="0"/>
            </a:endParaRPr>
          </a:p>
          <a:p>
            <a:pPr marL="0" indent="0" eaLnBrk="1" hangingPunct="1">
              <a:lnSpc>
                <a:spcPct val="90000"/>
              </a:lnSpc>
              <a:buClr>
                <a:schemeClr val="bg2">
                  <a:lumMod val="75000"/>
                </a:schemeClr>
              </a:buClr>
              <a:buSzPct val="95000"/>
              <a:buFont typeface="Wingdings" charset="0"/>
              <a:buNone/>
              <a:defRPr/>
            </a:pPr>
            <a:r>
              <a:rPr lang="en-US" sz="2800" dirty="0" smtClean="0">
                <a:latin typeface="Calibri"/>
                <a:cs typeface="Calibri"/>
                <a:sym typeface="Wingdings" charset="0"/>
              </a:rPr>
              <a:t> </a:t>
            </a:r>
            <a:endParaRPr lang="en-US" altLang="ja-JP" sz="2800" dirty="0" smtClean="0">
              <a:latin typeface="Calibri"/>
              <a:cs typeface="Calibri"/>
              <a:sym typeface="Wingdings" charset="0"/>
            </a:endParaRPr>
          </a:p>
          <a:p>
            <a:pPr marL="0" indent="0" eaLnBrk="1" hangingPunct="1">
              <a:lnSpc>
                <a:spcPct val="90000"/>
              </a:lnSpc>
              <a:buFont typeface="Wingdings" charset="0"/>
              <a:buNone/>
              <a:defRPr/>
            </a:pPr>
            <a:r>
              <a:rPr lang="en-US" altLang="ja-JP" dirty="0" smtClean="0">
                <a:latin typeface="Arial" charset="0"/>
                <a:sym typeface="Wingdings" charset="0"/>
              </a:rPr>
              <a:t>  </a:t>
            </a:r>
            <a:r>
              <a:rPr lang="en-US" dirty="0" smtClean="0">
                <a:latin typeface="Arial" charset="0"/>
                <a:sym typeface="Wingdings" charset="0"/>
              </a:rPr>
              <a:t>         </a:t>
            </a:r>
            <a:r>
              <a:rPr lang="en-US" sz="2000" dirty="0">
                <a:latin typeface="Arial" charset="0"/>
                <a:sym typeface="Wingdings" charset="0"/>
              </a:rPr>
              <a:t>								</a:t>
            </a:r>
          </a:p>
        </p:txBody>
      </p:sp>
      <p:pic>
        <p:nvPicPr>
          <p:cNvPr id="5" name="Picture 4" descr="images.jpeg"/>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6324600" y="425264"/>
            <a:ext cx="2530475" cy="26454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extBox 1"/>
          <p:cNvSpPr txBox="1"/>
          <p:nvPr/>
        </p:nvSpPr>
        <p:spPr>
          <a:xfrm>
            <a:off x="4743718" y="917016"/>
            <a:ext cx="1580882" cy="830997"/>
          </a:xfrm>
          <a:prstGeom prst="rect">
            <a:avLst/>
          </a:prstGeom>
          <a:noFill/>
        </p:spPr>
        <p:txBody>
          <a:bodyPr wrap="none" rtlCol="0">
            <a:spAutoFit/>
          </a:bodyPr>
          <a:lstStyle/>
          <a:p>
            <a:r>
              <a:rPr lang="en-US" sz="2400" b="1" i="1" dirty="0" smtClean="0">
                <a:solidFill>
                  <a:srgbClr val="FF2600"/>
                </a:solidFill>
                <a:latin typeface="+mn-lt"/>
              </a:rPr>
              <a:t>What </a:t>
            </a:r>
            <a:r>
              <a:rPr lang="en-US" sz="2400" b="1" i="1" dirty="0">
                <a:solidFill>
                  <a:srgbClr val="FF2600"/>
                </a:solidFill>
                <a:latin typeface="+mn-lt"/>
              </a:rPr>
              <a:t>are </a:t>
            </a:r>
          </a:p>
          <a:p>
            <a:r>
              <a:rPr lang="en-US" sz="2400" b="1" i="1" u="sng" dirty="0" smtClean="0">
                <a:solidFill>
                  <a:srgbClr val="FF2600"/>
                </a:solidFill>
                <a:latin typeface="+mn-lt"/>
              </a:rPr>
              <a:t>Pre</a:t>
            </a:r>
            <a:r>
              <a:rPr lang="en-US" sz="2400" b="1" i="1" dirty="0" smtClean="0">
                <a:solidFill>
                  <a:srgbClr val="FF2600"/>
                </a:solidFill>
                <a:latin typeface="+mn-lt"/>
              </a:rPr>
              <a:t>biotics</a:t>
            </a:r>
            <a:r>
              <a:rPr lang="en-US" sz="2400" i="1" dirty="0" smtClean="0">
                <a:latin typeface="+mn-lt"/>
              </a:rPr>
              <a:t>?</a:t>
            </a:r>
            <a:endParaRPr lang="en-US" sz="2400"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481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481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818">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1"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1000" fill="hold"/>
                                        <p:tgtEl>
                                          <p:spTgt spid="2"/>
                                        </p:tgtEl>
                                        <p:attrNameLst>
                                          <p:attrName>ppt_x</p:attrName>
                                        </p:attrNameLst>
                                      </p:cBhvr>
                                      <p:tavLst>
                                        <p:tav tm="0">
                                          <p:val>
                                            <p:strVal val="#ppt_x"/>
                                          </p:val>
                                        </p:tav>
                                        <p:tav tm="100000">
                                          <p:val>
                                            <p:strVal val="#ppt_x"/>
                                          </p:val>
                                        </p:tav>
                                      </p:tavLst>
                                    </p:anim>
                                    <p:anim calcmode="lin" valueType="num">
                                      <p:cBhvr additive="base">
                                        <p:cTn id="24" dur="10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4818">
                                            <p:txEl>
                                              <p:pRg st="3" end="3"/>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4818">
                                            <p:txEl>
                                              <p:pRg st="4" end="4"/>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4818">
                                            <p:txEl>
                                              <p:pRg st="5" end="5"/>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481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08958" y="1905000"/>
            <a:ext cx="5435014" cy="1261884"/>
          </a:xfrm>
          <a:prstGeom prst="rect">
            <a:avLst/>
          </a:prstGeom>
          <a:noFill/>
        </p:spPr>
        <p:txBody>
          <a:bodyPr wrap="none" rtlCol="0">
            <a:spAutoFit/>
          </a:bodyPr>
          <a:lstStyle/>
          <a:p>
            <a:pPr algn="ctr"/>
            <a:r>
              <a:rPr lang="en-US" sz="4400" b="1" dirty="0" smtClean="0">
                <a:solidFill>
                  <a:schemeClr val="bg2">
                    <a:lumMod val="50000"/>
                  </a:schemeClr>
                </a:solidFill>
                <a:latin typeface="Calibri" charset="0"/>
                <a:ea typeface="Calibri" charset="0"/>
                <a:cs typeface="Calibri" charset="0"/>
              </a:rPr>
              <a:t>In ‘n Out</a:t>
            </a:r>
          </a:p>
          <a:p>
            <a:pPr algn="ctr"/>
            <a:r>
              <a:rPr lang="en-US" sz="3200" b="1" i="1" dirty="0" smtClean="0">
                <a:solidFill>
                  <a:schemeClr val="bg2">
                    <a:lumMod val="75000"/>
                  </a:schemeClr>
                </a:solidFill>
                <a:latin typeface="Calibri" charset="0"/>
                <a:ea typeface="Calibri" charset="0"/>
                <a:cs typeface="Calibri" charset="0"/>
              </a:rPr>
              <a:t>The Gastro-Intestinal (GI) Tract</a:t>
            </a:r>
            <a:endParaRPr lang="en-US" sz="3200" b="1" i="1" dirty="0">
              <a:solidFill>
                <a:schemeClr val="bg2">
                  <a:lumMod val="75000"/>
                </a:schemeClr>
              </a:solidFill>
              <a:latin typeface="Calibri" charset="0"/>
              <a:ea typeface="Calibri" charset="0"/>
              <a:cs typeface="Calibri" charset="0"/>
            </a:endParaRPr>
          </a:p>
        </p:txBody>
      </p:sp>
    </p:spTree>
    <p:extLst>
      <p:ext uri="{BB962C8B-B14F-4D97-AF65-F5344CB8AC3E}">
        <p14:creationId xmlns:p14="http://schemas.microsoft.com/office/powerpoint/2010/main" val="2185549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09" name="Rectangle 2"/>
          <p:cNvSpPr>
            <a:spLocks noGrp="1" noChangeArrowheads="1"/>
          </p:cNvSpPr>
          <p:nvPr>
            <p:ph type="title"/>
          </p:nvPr>
        </p:nvSpPr>
        <p:spPr>
          <a:xfrm>
            <a:off x="457200" y="304800"/>
            <a:ext cx="7696200" cy="1143000"/>
          </a:xfrm>
        </p:spPr>
        <p:txBody>
          <a:bodyPr/>
          <a:lstStyle/>
          <a:p>
            <a:pPr eaLnBrk="1" hangingPunct="1"/>
            <a:r>
              <a:rPr lang="en-US" sz="4000" b="1" dirty="0">
                <a:solidFill>
                  <a:srgbClr val="2F2B20"/>
                </a:solidFill>
                <a:latin typeface="Calibri"/>
                <a:cs typeface="Calibri"/>
              </a:rPr>
              <a:t>Nutrient Roadmap </a:t>
            </a:r>
          </a:p>
        </p:txBody>
      </p:sp>
      <p:sp>
        <p:nvSpPr>
          <p:cNvPr id="51202" name="Rectangle 3"/>
          <p:cNvSpPr>
            <a:spLocks noGrp="1" noChangeArrowheads="1"/>
          </p:cNvSpPr>
          <p:nvPr>
            <p:ph idx="1"/>
          </p:nvPr>
        </p:nvSpPr>
        <p:spPr/>
        <p:txBody>
          <a:bodyPr/>
          <a:lstStyle/>
          <a:p>
            <a:pPr eaLnBrk="1" hangingPunct="1">
              <a:lnSpc>
                <a:spcPct val="90000"/>
              </a:lnSpc>
              <a:buSzPct val="95000"/>
              <a:buFont typeface="Wingdings" charset="2"/>
              <a:buChar char="§"/>
            </a:pPr>
            <a:r>
              <a:rPr lang="en-US" sz="3200" dirty="0">
                <a:solidFill>
                  <a:srgbClr val="2F2B20"/>
                </a:solidFill>
                <a:latin typeface="Calibri"/>
                <a:cs typeface="Calibri"/>
              </a:rPr>
              <a:t>Consume food</a:t>
            </a:r>
          </a:p>
          <a:p>
            <a:pPr eaLnBrk="1" hangingPunct="1">
              <a:lnSpc>
                <a:spcPct val="90000"/>
              </a:lnSpc>
              <a:buSzPct val="95000"/>
              <a:buFont typeface="Wingdings" charset="2"/>
              <a:buChar char="§"/>
            </a:pPr>
            <a:r>
              <a:rPr lang="en-US" sz="3200" dirty="0">
                <a:solidFill>
                  <a:srgbClr val="2F2B20"/>
                </a:solidFill>
                <a:latin typeface="Calibri"/>
                <a:cs typeface="Calibri"/>
              </a:rPr>
              <a:t>Digest food</a:t>
            </a:r>
          </a:p>
          <a:p>
            <a:pPr eaLnBrk="1" hangingPunct="1">
              <a:lnSpc>
                <a:spcPct val="90000"/>
              </a:lnSpc>
              <a:buSzPct val="95000"/>
              <a:buFont typeface="Wingdings" charset="2"/>
              <a:buChar char="§"/>
            </a:pPr>
            <a:r>
              <a:rPr lang="en-US" sz="3200" dirty="0">
                <a:solidFill>
                  <a:srgbClr val="2F2B20"/>
                </a:solidFill>
                <a:latin typeface="Calibri"/>
                <a:cs typeface="Calibri"/>
              </a:rPr>
              <a:t>Absorb nutrients</a:t>
            </a:r>
          </a:p>
          <a:p>
            <a:pPr eaLnBrk="1" hangingPunct="1">
              <a:lnSpc>
                <a:spcPct val="90000"/>
              </a:lnSpc>
              <a:buSzPct val="95000"/>
              <a:buFont typeface="Wingdings" charset="2"/>
              <a:buChar char="§"/>
            </a:pPr>
            <a:r>
              <a:rPr lang="en-US" sz="3200" dirty="0">
                <a:solidFill>
                  <a:srgbClr val="2F2B20"/>
                </a:solidFill>
                <a:latin typeface="Calibri"/>
                <a:cs typeface="Calibri"/>
              </a:rPr>
              <a:t>Transport to </a:t>
            </a:r>
            <a:r>
              <a:rPr lang="en-US" sz="3200" dirty="0" smtClean="0">
                <a:solidFill>
                  <a:srgbClr val="2F2B20"/>
                </a:solidFill>
                <a:latin typeface="Calibri"/>
                <a:cs typeface="Calibri"/>
              </a:rPr>
              <a:t>cell</a:t>
            </a:r>
          </a:p>
          <a:p>
            <a:pPr>
              <a:lnSpc>
                <a:spcPct val="90000"/>
              </a:lnSpc>
              <a:buSzPct val="95000"/>
              <a:buFont typeface="Wingdings" charset="2"/>
              <a:buChar char="§"/>
            </a:pPr>
            <a:r>
              <a:rPr lang="en-US" sz="3200" b="1" dirty="0" smtClean="0">
                <a:solidFill>
                  <a:srgbClr val="0000FF"/>
                </a:solidFill>
                <a:latin typeface="Calibri"/>
                <a:cs typeface="Calibri"/>
              </a:rPr>
              <a:t>Metabolism: </a:t>
            </a:r>
            <a:r>
              <a:rPr lang="en-US" sz="3200" b="1" i="1" dirty="0">
                <a:solidFill>
                  <a:srgbClr val="0000FF"/>
                </a:solidFill>
                <a:latin typeface="Calibri"/>
                <a:cs typeface="Calibri"/>
              </a:rPr>
              <a:t>s</a:t>
            </a:r>
            <a:r>
              <a:rPr lang="en-US" sz="3200" b="1" i="1" dirty="0" smtClean="0">
                <a:solidFill>
                  <a:srgbClr val="0000FF"/>
                </a:solidFill>
                <a:latin typeface="Calibri"/>
                <a:cs typeface="Calibri"/>
              </a:rPr>
              <a:t>um </a:t>
            </a:r>
            <a:r>
              <a:rPr lang="en-US" sz="3200" b="1" i="1" dirty="0">
                <a:solidFill>
                  <a:srgbClr val="0000FF"/>
                </a:solidFill>
                <a:latin typeface="Calibri"/>
                <a:cs typeface="Calibri"/>
              </a:rPr>
              <a:t>of </a:t>
            </a:r>
            <a:r>
              <a:rPr lang="en-US" sz="3200" b="1" i="1" dirty="0" smtClean="0">
                <a:solidFill>
                  <a:srgbClr val="0000FF"/>
                </a:solidFill>
                <a:latin typeface="Calibri"/>
                <a:cs typeface="Calibri"/>
              </a:rPr>
              <a:t>cell actions</a:t>
            </a:r>
            <a:endParaRPr lang="en-US" sz="3200" b="1" i="1" dirty="0">
              <a:solidFill>
                <a:srgbClr val="0000FF"/>
              </a:solidFill>
              <a:latin typeface="Calibri"/>
              <a:cs typeface="Calibri"/>
            </a:endParaRPr>
          </a:p>
          <a:p>
            <a:pPr eaLnBrk="1" hangingPunct="1">
              <a:lnSpc>
                <a:spcPct val="90000"/>
              </a:lnSpc>
              <a:buFont typeface="Wingdings" charset="0"/>
              <a:buNone/>
            </a:pPr>
            <a:r>
              <a:rPr lang="en-US" dirty="0">
                <a:latin typeface="Arial" charset="0"/>
              </a:rPr>
              <a:t>	</a:t>
            </a:r>
          </a:p>
          <a:p>
            <a:pPr eaLnBrk="1" hangingPunct="1">
              <a:lnSpc>
                <a:spcPct val="90000"/>
              </a:lnSpc>
              <a:buFont typeface="Wingdings" charset="0"/>
              <a:buNone/>
            </a:pPr>
            <a:endParaRPr lang="en-US" dirty="0">
              <a:latin typeface="Arial" charset="0"/>
            </a:endParaRPr>
          </a:p>
        </p:txBody>
      </p:sp>
      <p:pic>
        <p:nvPicPr>
          <p:cNvPr id="6" name="Picture 5" descr="shadowquestion.jpg"/>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7391400" y="533400"/>
            <a:ext cx="1410789" cy="3429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Rectangle 1"/>
          <p:cNvSpPr/>
          <p:nvPr/>
        </p:nvSpPr>
        <p:spPr>
          <a:xfrm>
            <a:off x="4876800" y="990600"/>
            <a:ext cx="2552897" cy="584776"/>
          </a:xfrm>
          <a:prstGeom prst="rect">
            <a:avLst/>
          </a:prstGeom>
        </p:spPr>
        <p:txBody>
          <a:bodyPr wrap="square">
            <a:spAutoFit/>
          </a:bodyPr>
          <a:lstStyle/>
          <a:p>
            <a:r>
              <a:rPr lang="en-US" sz="3200" i="1" dirty="0">
                <a:solidFill>
                  <a:srgbClr val="0000FF"/>
                </a:solidFill>
                <a:latin typeface="Calibri"/>
                <a:cs typeface="Calibri"/>
              </a:rPr>
              <a:t>What’s next?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0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20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120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1202">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 calcmode="lin" valueType="num">
                                      <p:cBhvr>
                                        <p:cTn id="1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1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19" dur="500"/>
                                        <p:tgtEl>
                                          <p:spTgt spid="2">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5120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09" name="Rectangle 2"/>
          <p:cNvSpPr>
            <a:spLocks noGrp="1" noChangeArrowheads="1"/>
          </p:cNvSpPr>
          <p:nvPr>
            <p:ph type="title"/>
          </p:nvPr>
        </p:nvSpPr>
        <p:spPr>
          <a:xfrm>
            <a:off x="239949" y="274638"/>
            <a:ext cx="7620000" cy="1143000"/>
          </a:xfrm>
        </p:spPr>
        <p:txBody>
          <a:bodyPr>
            <a:noAutofit/>
          </a:bodyPr>
          <a:lstStyle/>
          <a:p>
            <a:pPr eaLnBrk="1" hangingPunct="1"/>
            <a:r>
              <a:rPr lang="en-US" sz="4000" b="1" dirty="0" smtClean="0">
                <a:solidFill>
                  <a:srgbClr val="2F2B20"/>
                </a:solidFill>
                <a:latin typeface="Calibri"/>
                <a:cs typeface="Calibri"/>
              </a:rPr>
              <a:t>Nutrient Metabolism</a:t>
            </a:r>
            <a:endParaRPr lang="en-US" sz="4000" b="1" dirty="0">
              <a:solidFill>
                <a:srgbClr val="2F2B20"/>
              </a:solidFill>
              <a:latin typeface="Calibri"/>
              <a:cs typeface="Calibri"/>
            </a:endParaRPr>
          </a:p>
        </p:txBody>
      </p:sp>
      <p:sp>
        <p:nvSpPr>
          <p:cNvPr id="51202" name="Rectangle 3"/>
          <p:cNvSpPr>
            <a:spLocks noGrp="1" noChangeArrowheads="1"/>
          </p:cNvSpPr>
          <p:nvPr>
            <p:ph idx="1"/>
          </p:nvPr>
        </p:nvSpPr>
        <p:spPr>
          <a:xfrm>
            <a:off x="228600" y="1539876"/>
            <a:ext cx="8077200" cy="4800600"/>
          </a:xfrm>
        </p:spPr>
        <p:txBody>
          <a:bodyPr>
            <a:normAutofit/>
          </a:bodyPr>
          <a:lstStyle/>
          <a:p>
            <a:pPr>
              <a:buFont typeface="Wingdings" charset="2"/>
              <a:buChar char="§"/>
            </a:pPr>
            <a:r>
              <a:rPr lang="en-US" sz="3200" dirty="0" smtClean="0">
                <a:solidFill>
                  <a:srgbClr val="2F2B20"/>
                </a:solidFill>
                <a:cs typeface="Calibri"/>
              </a:rPr>
              <a:t>Part of total cell metabolism</a:t>
            </a:r>
          </a:p>
          <a:p>
            <a:pPr>
              <a:buFont typeface="Wingdings" charset="2"/>
              <a:buChar char="§"/>
            </a:pPr>
            <a:r>
              <a:rPr lang="en-US" sz="3200" dirty="0" smtClean="0">
                <a:solidFill>
                  <a:srgbClr val="2F2B20"/>
                </a:solidFill>
                <a:cs typeface="Calibri"/>
              </a:rPr>
              <a:t>List cells products of nutrient metabolism</a:t>
            </a:r>
            <a:endParaRPr lang="en-US" sz="3200" dirty="0" smtClean="0">
              <a:latin typeface="Calibri"/>
              <a:cs typeface="Calibri"/>
            </a:endParaRPr>
          </a:p>
          <a:p>
            <a:pPr lvl="1" eaLnBrk="1" hangingPunct="1">
              <a:lnSpc>
                <a:spcPct val="90000"/>
              </a:lnSpc>
              <a:buClr>
                <a:schemeClr val="bg2"/>
              </a:buClr>
              <a:buSzPct val="95000"/>
              <a:buFont typeface="Wingdings" charset="2"/>
              <a:buChar char="§"/>
            </a:pPr>
            <a:r>
              <a:rPr lang="en-US" sz="3200" b="1" dirty="0" smtClean="0">
                <a:latin typeface="Calibri"/>
                <a:cs typeface="Calibri"/>
              </a:rPr>
              <a:t>ATP</a:t>
            </a:r>
            <a:r>
              <a:rPr lang="en-US" sz="3200" dirty="0" smtClean="0">
                <a:latin typeface="Calibri"/>
                <a:cs typeface="Calibri"/>
              </a:rPr>
              <a:t>…</a:t>
            </a:r>
            <a:r>
              <a:rPr lang="en-US" sz="3200" i="1" dirty="0" smtClean="0">
                <a:latin typeface="Calibri"/>
                <a:cs typeface="Calibri"/>
              </a:rPr>
              <a:t>the form of energy cells use</a:t>
            </a:r>
          </a:p>
          <a:p>
            <a:pPr lvl="1" eaLnBrk="1" hangingPunct="1">
              <a:lnSpc>
                <a:spcPct val="90000"/>
              </a:lnSpc>
              <a:buClr>
                <a:schemeClr val="bg2"/>
              </a:buClr>
              <a:buSzPct val="95000"/>
              <a:buFont typeface="Wingdings" charset="2"/>
              <a:buChar char="§"/>
            </a:pPr>
            <a:r>
              <a:rPr lang="en-US" sz="3200" b="1" dirty="0">
                <a:latin typeface="Calibri"/>
                <a:cs typeface="Calibri"/>
              </a:rPr>
              <a:t>m</a:t>
            </a:r>
            <a:r>
              <a:rPr lang="en-US" sz="3200" b="1" dirty="0" smtClean="0">
                <a:latin typeface="Calibri"/>
                <a:cs typeface="Calibri"/>
              </a:rPr>
              <a:t>etabolic waste</a:t>
            </a:r>
            <a:r>
              <a:rPr lang="en-US" sz="3200" dirty="0" smtClean="0">
                <a:latin typeface="Calibri"/>
                <a:cs typeface="Calibri"/>
              </a:rPr>
              <a:t>…</a:t>
            </a:r>
            <a:r>
              <a:rPr lang="en-US" sz="3200" i="1" dirty="0" smtClean="0">
                <a:latin typeface="Calibri"/>
                <a:cs typeface="Calibri"/>
              </a:rPr>
              <a:t>return to blood </a:t>
            </a:r>
            <a:r>
              <a:rPr lang="en-US" sz="3200" i="1" dirty="0">
                <a:latin typeface="Calibri"/>
                <a:cs typeface="Calibri"/>
              </a:rPr>
              <a:t>t</a:t>
            </a:r>
            <a:r>
              <a:rPr lang="en-US" sz="3200" i="1" dirty="0" smtClean="0">
                <a:latin typeface="Calibri"/>
                <a:cs typeface="Calibri"/>
              </a:rPr>
              <a:t>o excrete</a:t>
            </a:r>
          </a:p>
          <a:p>
            <a:pPr lvl="1" eaLnBrk="1" hangingPunct="1">
              <a:lnSpc>
                <a:spcPct val="90000"/>
              </a:lnSpc>
              <a:buClr>
                <a:schemeClr val="bg2"/>
              </a:buClr>
              <a:buSzPct val="95000"/>
              <a:buFont typeface="Wingdings" charset="2"/>
              <a:buChar char="§"/>
            </a:pPr>
            <a:r>
              <a:rPr lang="en-US" sz="3200" b="1" dirty="0" smtClean="0">
                <a:latin typeface="Calibri"/>
                <a:cs typeface="Calibri"/>
              </a:rPr>
              <a:t>cell-specific ‘stuff’</a:t>
            </a:r>
            <a:r>
              <a:rPr lang="en-US" sz="3200" dirty="0" smtClean="0">
                <a:latin typeface="Calibri"/>
                <a:cs typeface="Calibri"/>
              </a:rPr>
              <a:t>….</a:t>
            </a:r>
            <a:r>
              <a:rPr lang="en-US" sz="3200" i="1" dirty="0" smtClean="0">
                <a:latin typeface="Calibri"/>
                <a:cs typeface="Calibri"/>
              </a:rPr>
              <a:t>to run the body </a:t>
            </a:r>
            <a:endParaRPr lang="en-US" sz="3200" i="1" dirty="0">
              <a:latin typeface="Calibri"/>
              <a:cs typeface="Calibri"/>
            </a:endParaRPr>
          </a:p>
          <a:p>
            <a:pPr lvl="1" eaLnBrk="1" hangingPunct="1">
              <a:lnSpc>
                <a:spcPct val="90000"/>
              </a:lnSpc>
              <a:buClr>
                <a:schemeClr val="bg2"/>
              </a:buClr>
              <a:buSzPct val="95000"/>
              <a:buFont typeface="Wingdings" charset="2"/>
              <a:buChar char="§"/>
            </a:pPr>
            <a:r>
              <a:rPr lang="en-US" sz="3200" b="1" dirty="0" smtClean="0">
                <a:latin typeface="Calibri"/>
                <a:cs typeface="Calibri"/>
              </a:rPr>
              <a:t>fat</a:t>
            </a:r>
            <a:r>
              <a:rPr lang="en-US" sz="3200" dirty="0" smtClean="0">
                <a:latin typeface="Calibri"/>
                <a:cs typeface="Calibri"/>
              </a:rPr>
              <a:t>…</a:t>
            </a:r>
            <a:r>
              <a:rPr lang="en-US" sz="3200" i="1" dirty="0" smtClean="0">
                <a:latin typeface="Calibri"/>
                <a:cs typeface="Calibri"/>
              </a:rPr>
              <a:t>made, if have excess calories to store</a:t>
            </a:r>
            <a:endParaRPr lang="en-US" sz="3200" i="1" dirty="0">
              <a:latin typeface="Calibri"/>
              <a:cs typeface="Calibri"/>
            </a:endParaRPr>
          </a:p>
          <a:p>
            <a:pPr eaLnBrk="1" hangingPunct="1">
              <a:lnSpc>
                <a:spcPct val="90000"/>
              </a:lnSpc>
              <a:buFont typeface="Wingdings" charset="0"/>
              <a:buNone/>
            </a:pPr>
            <a:r>
              <a:rPr lang="en-US" dirty="0">
                <a:latin typeface="Calibri"/>
                <a:cs typeface="Calibri"/>
              </a:rPr>
              <a:t>	</a:t>
            </a:r>
          </a:p>
          <a:p>
            <a:pPr eaLnBrk="1" hangingPunct="1">
              <a:lnSpc>
                <a:spcPct val="90000"/>
              </a:lnSpc>
              <a:buFont typeface="Wingdings" charset="0"/>
              <a:buNone/>
            </a:pPr>
            <a:endParaRPr lang="en-US" dirty="0">
              <a:latin typeface="Arial" charset="0"/>
            </a:endParaRPr>
          </a:p>
        </p:txBody>
      </p:sp>
      <p:pic>
        <p:nvPicPr>
          <p:cNvPr id="2" name="Picture 1"/>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Effect>
                      <a14:brightnessContrast bright="20000"/>
                    </a14:imgEffect>
                  </a14:imgLayer>
                </a14:imgProps>
              </a:ext>
            </a:extLst>
          </a:blip>
          <a:srcRect b="8805"/>
          <a:stretch/>
        </p:blipFill>
        <p:spPr>
          <a:xfrm>
            <a:off x="6248400" y="152401"/>
            <a:ext cx="2132158" cy="2023962"/>
          </a:xfrm>
          <a:prstGeom prst="rect">
            <a:avLst/>
          </a:prstGeom>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1257220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0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0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0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20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120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120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09" name="Rectangle 4"/>
          <p:cNvSpPr>
            <a:spLocks noGrp="1" noChangeArrowheads="1"/>
          </p:cNvSpPr>
          <p:nvPr>
            <p:ph type="title"/>
          </p:nvPr>
        </p:nvSpPr>
        <p:spPr>
          <a:xfrm>
            <a:off x="457200" y="457200"/>
            <a:ext cx="8458200" cy="914400"/>
          </a:xfrm>
        </p:spPr>
        <p:txBody>
          <a:bodyPr>
            <a:normAutofit/>
          </a:bodyPr>
          <a:lstStyle/>
          <a:p>
            <a:pPr eaLnBrk="1" hangingPunct="1">
              <a:defRPr/>
            </a:pPr>
            <a:r>
              <a:rPr lang="en-US" sz="4000" b="1" dirty="0">
                <a:solidFill>
                  <a:srgbClr val="2F2B20"/>
                </a:solidFill>
                <a:latin typeface="+mn-lt"/>
              </a:rPr>
              <a:t>H</a:t>
            </a:r>
            <a:r>
              <a:rPr lang="en-US" sz="4000" b="1" dirty="0" smtClean="0">
                <a:solidFill>
                  <a:srgbClr val="2F2B20"/>
                </a:solidFill>
                <a:latin typeface="+mn-lt"/>
              </a:rPr>
              <a:t>ow </a:t>
            </a:r>
            <a:r>
              <a:rPr lang="en-US" sz="4000" b="1" dirty="0">
                <a:solidFill>
                  <a:srgbClr val="2F2B20"/>
                </a:solidFill>
                <a:latin typeface="+mn-lt"/>
              </a:rPr>
              <a:t>food becomes </a:t>
            </a:r>
            <a:r>
              <a:rPr lang="en-US" sz="4000" b="1" dirty="0" smtClean="0">
                <a:solidFill>
                  <a:srgbClr val="2F2B20"/>
                </a:solidFill>
                <a:latin typeface="+mn-lt"/>
              </a:rPr>
              <a:t>you</a:t>
            </a:r>
            <a:r>
              <a:rPr lang="en-US" sz="4000" dirty="0" smtClean="0">
                <a:latin typeface="+mn-lt"/>
              </a:rPr>
              <a:t>-</a:t>
            </a:r>
            <a:r>
              <a:rPr lang="en-US" sz="3200" i="1" dirty="0" smtClean="0">
                <a:solidFill>
                  <a:srgbClr val="2F2B20"/>
                </a:solidFill>
                <a:latin typeface="+mn-lt"/>
              </a:rPr>
              <a:t>in review</a:t>
            </a:r>
            <a:endParaRPr lang="en-US" sz="3200" i="1" dirty="0">
              <a:solidFill>
                <a:srgbClr val="2F2B20"/>
              </a:solidFill>
              <a:latin typeface="+mn-lt"/>
            </a:endParaRPr>
          </a:p>
        </p:txBody>
      </p:sp>
      <p:sp>
        <p:nvSpPr>
          <p:cNvPr id="43010" name="Rectangle 5"/>
          <p:cNvSpPr>
            <a:spLocks noGrp="1" noChangeArrowheads="1"/>
          </p:cNvSpPr>
          <p:nvPr>
            <p:ph idx="1"/>
          </p:nvPr>
        </p:nvSpPr>
        <p:spPr>
          <a:xfrm>
            <a:off x="609600" y="1524000"/>
            <a:ext cx="8001000" cy="5334000"/>
          </a:xfrm>
        </p:spPr>
        <p:txBody>
          <a:bodyPr/>
          <a:lstStyle/>
          <a:p>
            <a:pPr marL="0" indent="0" eaLnBrk="1" hangingPunct="1">
              <a:lnSpc>
                <a:spcPct val="90000"/>
              </a:lnSpc>
              <a:buClr>
                <a:schemeClr val="tx1"/>
              </a:buClr>
              <a:buFont typeface="Wingdings" charset="0"/>
              <a:buNone/>
              <a:defRPr/>
            </a:pPr>
            <a:r>
              <a:rPr lang="en-US" sz="3200" dirty="0" smtClean="0">
                <a:solidFill>
                  <a:srgbClr val="2F2B20"/>
                </a:solidFill>
              </a:rPr>
              <a:t>Digest…</a:t>
            </a:r>
            <a:r>
              <a:rPr lang="en-US" sz="3200" dirty="0">
                <a:solidFill>
                  <a:srgbClr val="2F2B20"/>
                </a:solidFill>
              </a:rPr>
              <a:t>.</a:t>
            </a:r>
            <a:r>
              <a:rPr lang="en-US" sz="3200" dirty="0" smtClean="0">
                <a:solidFill>
                  <a:srgbClr val="2F2B20"/>
                </a:solidFill>
              </a:rPr>
              <a:t>.breakdown whole food </a:t>
            </a:r>
            <a:endParaRPr lang="en-US" sz="3200" dirty="0">
              <a:solidFill>
                <a:srgbClr val="2F2B20"/>
              </a:solidFill>
            </a:endParaRPr>
          </a:p>
          <a:p>
            <a:pPr marL="0" indent="0" eaLnBrk="1" hangingPunct="1">
              <a:lnSpc>
                <a:spcPct val="90000"/>
              </a:lnSpc>
              <a:buClr>
                <a:schemeClr val="tx1"/>
              </a:buClr>
              <a:buFont typeface="Wingdings" charset="0"/>
              <a:buNone/>
              <a:defRPr/>
            </a:pPr>
            <a:r>
              <a:rPr lang="en-US" sz="3200" dirty="0" smtClean="0">
                <a:solidFill>
                  <a:srgbClr val="2F2B20"/>
                </a:solidFill>
              </a:rPr>
              <a:t>Absorb….transfer </a:t>
            </a:r>
            <a:r>
              <a:rPr lang="en-US" sz="3200" dirty="0">
                <a:solidFill>
                  <a:srgbClr val="2F2B20"/>
                </a:solidFill>
              </a:rPr>
              <a:t>nutrients into blood</a:t>
            </a:r>
          </a:p>
          <a:p>
            <a:pPr marL="0" indent="0" eaLnBrk="1" hangingPunct="1">
              <a:lnSpc>
                <a:spcPct val="90000"/>
              </a:lnSpc>
              <a:buClr>
                <a:schemeClr val="tx1"/>
              </a:buClr>
              <a:buFont typeface="Wingdings" charset="0"/>
              <a:buNone/>
              <a:defRPr/>
            </a:pPr>
            <a:r>
              <a:rPr lang="en-US" sz="3200" dirty="0" smtClean="0">
                <a:solidFill>
                  <a:srgbClr val="2F2B20"/>
                </a:solidFill>
              </a:rPr>
              <a:t>Transport…. move </a:t>
            </a:r>
            <a:r>
              <a:rPr lang="en-US" sz="3200" dirty="0">
                <a:solidFill>
                  <a:srgbClr val="2F2B20"/>
                </a:solidFill>
              </a:rPr>
              <a:t>nutrients to cells </a:t>
            </a:r>
          </a:p>
          <a:p>
            <a:pPr marL="0" indent="0" eaLnBrk="1" hangingPunct="1">
              <a:lnSpc>
                <a:spcPct val="90000"/>
              </a:lnSpc>
              <a:buClr>
                <a:schemeClr val="tx1"/>
              </a:buClr>
              <a:buFont typeface="Wingdings" charset="0"/>
              <a:buNone/>
              <a:defRPr/>
            </a:pPr>
            <a:r>
              <a:rPr lang="en-US" sz="3200" dirty="0" smtClean="0">
                <a:solidFill>
                  <a:srgbClr val="2F2B20"/>
                </a:solidFill>
              </a:rPr>
              <a:t>Metabolize…</a:t>
            </a:r>
            <a:r>
              <a:rPr lang="en-US" sz="3200" dirty="0">
                <a:solidFill>
                  <a:srgbClr val="2F2B20"/>
                </a:solidFill>
              </a:rPr>
              <a:t>.</a:t>
            </a:r>
            <a:r>
              <a:rPr lang="en-US" sz="3200" dirty="0" smtClean="0">
                <a:solidFill>
                  <a:srgbClr val="2F2B20"/>
                </a:solidFill>
              </a:rPr>
              <a:t>cell </a:t>
            </a:r>
            <a:r>
              <a:rPr lang="en-US" sz="3200" dirty="0">
                <a:solidFill>
                  <a:srgbClr val="2F2B20"/>
                </a:solidFill>
              </a:rPr>
              <a:t>use or store </a:t>
            </a:r>
            <a:r>
              <a:rPr lang="en-US" sz="3200" dirty="0" smtClean="0">
                <a:solidFill>
                  <a:srgbClr val="2F2B20"/>
                </a:solidFill>
              </a:rPr>
              <a:t>nutrients</a:t>
            </a:r>
          </a:p>
          <a:p>
            <a:pPr marL="0" indent="0" eaLnBrk="1" hangingPunct="1">
              <a:lnSpc>
                <a:spcPct val="90000"/>
              </a:lnSpc>
              <a:buClr>
                <a:schemeClr val="tx1"/>
              </a:buClr>
              <a:buFont typeface="Wingdings" charset="0"/>
              <a:buNone/>
              <a:defRPr/>
            </a:pPr>
            <a:r>
              <a:rPr lang="en-US" sz="3200" b="1" dirty="0" smtClean="0">
                <a:solidFill>
                  <a:srgbClr val="0000CC"/>
                </a:solidFill>
                <a:cs typeface="Calibri" charset="0"/>
              </a:rPr>
              <a:t>               Think Before </a:t>
            </a:r>
            <a:r>
              <a:rPr lang="en-US" sz="3200" b="1" dirty="0">
                <a:solidFill>
                  <a:srgbClr val="0000CC"/>
                </a:solidFill>
                <a:cs typeface="Calibri" charset="0"/>
              </a:rPr>
              <a:t>Y</a:t>
            </a:r>
            <a:r>
              <a:rPr lang="en-US" sz="3200" b="1" dirty="0" smtClean="0">
                <a:solidFill>
                  <a:srgbClr val="0000CC"/>
                </a:solidFill>
                <a:cs typeface="Calibri" charset="0"/>
              </a:rPr>
              <a:t>ou </a:t>
            </a:r>
            <a:r>
              <a:rPr lang="en-US" sz="3200" b="1" dirty="0">
                <a:solidFill>
                  <a:srgbClr val="0000CC"/>
                </a:solidFill>
                <a:cs typeface="Calibri" charset="0"/>
              </a:rPr>
              <a:t>E</a:t>
            </a:r>
            <a:r>
              <a:rPr lang="en-US" sz="3200" b="1" dirty="0" smtClean="0">
                <a:solidFill>
                  <a:srgbClr val="0000CC"/>
                </a:solidFill>
                <a:cs typeface="Calibri" charset="0"/>
              </a:rPr>
              <a:t>at…!</a:t>
            </a:r>
            <a:endParaRPr lang="en-US" sz="3200" b="1" dirty="0">
              <a:solidFill>
                <a:srgbClr val="0000CC"/>
              </a:solidFill>
              <a:cs typeface="Calibri" charset="0"/>
            </a:endParaRPr>
          </a:p>
          <a:p>
            <a:pPr eaLnBrk="1" hangingPunct="1">
              <a:lnSpc>
                <a:spcPct val="90000"/>
              </a:lnSpc>
              <a:buFont typeface="Wingdings" charset="0"/>
              <a:buNone/>
              <a:defRPr/>
            </a:pPr>
            <a:endParaRPr lang="en-US" dirty="0"/>
          </a:p>
        </p:txBody>
      </p:sp>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brightnessContrast bright="20000"/>
                    </a14:imgEffect>
                  </a14:imgLayer>
                </a14:imgProps>
              </a:ext>
            </a:extLst>
          </a:blip>
          <a:stretch>
            <a:fillRect/>
          </a:stretch>
        </p:blipFill>
        <p:spPr>
          <a:xfrm>
            <a:off x="2286000" y="4267200"/>
            <a:ext cx="3492500" cy="2324100"/>
          </a:xfrm>
          <a:prstGeom prst="rect">
            <a:avLst/>
          </a:prstGeom>
        </p:spPr>
      </p:pic>
    </p:spTree>
    <p:extLst>
      <p:ext uri="{BB962C8B-B14F-4D97-AF65-F5344CB8AC3E}">
        <p14:creationId xmlns:p14="http://schemas.microsoft.com/office/powerpoint/2010/main" val="5064866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301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3010">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3010">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301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301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914400"/>
            <a:ext cx="7772400" cy="3816429"/>
          </a:xfrm>
          <a:prstGeom prst="rect">
            <a:avLst/>
          </a:prstGeom>
        </p:spPr>
        <p:txBody>
          <a:bodyPr wrap="square">
            <a:spAutoFit/>
          </a:bodyPr>
          <a:lstStyle/>
          <a:p>
            <a:endParaRPr lang="en-US" dirty="0"/>
          </a:p>
          <a:p>
            <a:pPr marL="342900" indent="-342900">
              <a:buAutoNum type="arabicPeriod"/>
            </a:pPr>
            <a:r>
              <a:rPr lang="en-US" sz="2800" dirty="0" smtClean="0">
                <a:solidFill>
                  <a:srgbClr val="2F2B20"/>
                </a:solidFill>
                <a:latin typeface="Calibri"/>
                <a:cs typeface="Calibri"/>
              </a:rPr>
              <a:t>Indigestion and ulcers result when the               stomach is acidic. </a:t>
            </a:r>
            <a:endParaRPr lang="en-US" sz="2800" b="1" dirty="0">
              <a:solidFill>
                <a:srgbClr val="FF0000"/>
              </a:solidFill>
              <a:latin typeface="Calibri"/>
              <a:cs typeface="Calibri"/>
            </a:endParaRPr>
          </a:p>
          <a:p>
            <a:pPr marL="342900" indent="-342900">
              <a:buAutoNum type="arabicPeriod" startAt="2"/>
            </a:pPr>
            <a:r>
              <a:rPr lang="en-US" sz="2800" dirty="0" smtClean="0">
                <a:solidFill>
                  <a:srgbClr val="2F2B20"/>
                </a:solidFill>
                <a:latin typeface="Calibri"/>
                <a:cs typeface="Calibri"/>
              </a:rPr>
              <a:t>It is important to cleanse the GI tract regularly.</a:t>
            </a:r>
            <a:r>
              <a:rPr lang="en-US" sz="2800" b="1" dirty="0" smtClean="0">
                <a:solidFill>
                  <a:srgbClr val="FF0000"/>
                </a:solidFill>
                <a:latin typeface="Calibri"/>
                <a:cs typeface="Calibri"/>
              </a:rPr>
              <a:t> </a:t>
            </a:r>
          </a:p>
          <a:p>
            <a:pPr marL="342900" indent="-342900"/>
            <a:r>
              <a:rPr lang="en-US" sz="2800" dirty="0">
                <a:solidFill>
                  <a:srgbClr val="2F2B20"/>
                </a:solidFill>
                <a:latin typeface="Calibri"/>
                <a:cs typeface="Calibri"/>
              </a:rPr>
              <a:t>3</a:t>
            </a:r>
            <a:r>
              <a:rPr lang="en-US" sz="2800" dirty="0" smtClean="0">
                <a:solidFill>
                  <a:srgbClr val="2F2B20"/>
                </a:solidFill>
                <a:latin typeface="Calibri"/>
                <a:cs typeface="Calibri"/>
              </a:rPr>
              <a:t> </a:t>
            </a:r>
            <a:r>
              <a:rPr lang="en-US" sz="2800" dirty="0">
                <a:solidFill>
                  <a:srgbClr val="2F2B20"/>
                </a:solidFill>
                <a:latin typeface="Calibri"/>
                <a:cs typeface="Calibri"/>
              </a:rPr>
              <a:t>All carbs (starch/sugar) travel as glucose in blood</a:t>
            </a:r>
            <a:r>
              <a:rPr lang="en-US" sz="2800" dirty="0" smtClean="0">
                <a:solidFill>
                  <a:srgbClr val="2F2B20"/>
                </a:solidFill>
                <a:latin typeface="Calibri"/>
                <a:cs typeface="Calibri"/>
              </a:rPr>
              <a:t>.  </a:t>
            </a:r>
            <a:endParaRPr lang="en-US" sz="2800" b="1" dirty="0" smtClean="0">
              <a:solidFill>
                <a:srgbClr val="FF0000"/>
              </a:solidFill>
              <a:latin typeface="Calibri"/>
              <a:cs typeface="Calibri"/>
            </a:endParaRPr>
          </a:p>
          <a:p>
            <a:pPr marL="342900" indent="-342900"/>
            <a:r>
              <a:rPr lang="en-US" sz="2800" dirty="0">
                <a:solidFill>
                  <a:srgbClr val="2F2B20"/>
                </a:solidFill>
                <a:latin typeface="Calibri"/>
                <a:cs typeface="Calibri"/>
              </a:rPr>
              <a:t>4</a:t>
            </a:r>
            <a:r>
              <a:rPr lang="en-US" sz="2800" dirty="0" smtClean="0">
                <a:solidFill>
                  <a:srgbClr val="2F2B20"/>
                </a:solidFill>
                <a:latin typeface="Calibri"/>
                <a:cs typeface="Calibri"/>
              </a:rPr>
              <a:t>. The absorptive surface of the </a:t>
            </a:r>
            <a:r>
              <a:rPr lang="en-US" sz="2800" i="1" dirty="0" smtClean="0">
                <a:solidFill>
                  <a:srgbClr val="2F2B20"/>
                </a:solidFill>
                <a:latin typeface="Calibri"/>
                <a:cs typeface="Calibri"/>
              </a:rPr>
              <a:t>small intestine </a:t>
            </a:r>
            <a:r>
              <a:rPr lang="en-US" sz="2800" dirty="0" smtClean="0">
                <a:solidFill>
                  <a:srgbClr val="2F2B20"/>
                </a:solidFill>
                <a:latin typeface="Calibri"/>
                <a:cs typeface="Calibri"/>
              </a:rPr>
              <a:t>is </a:t>
            </a:r>
          </a:p>
          <a:p>
            <a:pPr marL="342900" indent="-342900"/>
            <a:r>
              <a:rPr lang="en-US" sz="2800" dirty="0">
                <a:solidFill>
                  <a:srgbClr val="2F2B20"/>
                </a:solidFill>
                <a:latin typeface="Calibri"/>
                <a:cs typeface="Calibri"/>
              </a:rPr>
              <a:t> </a:t>
            </a:r>
            <a:r>
              <a:rPr lang="en-US" sz="2800" dirty="0" smtClean="0">
                <a:solidFill>
                  <a:srgbClr val="2F2B20"/>
                </a:solidFill>
                <a:latin typeface="Calibri"/>
                <a:cs typeface="Calibri"/>
              </a:rPr>
              <a:t>    about the area of our classroom. </a:t>
            </a:r>
          </a:p>
          <a:p>
            <a:pPr marL="342900" indent="-342900"/>
            <a:r>
              <a:rPr lang="en-US" sz="2800" dirty="0">
                <a:solidFill>
                  <a:srgbClr val="2F2B20"/>
                </a:solidFill>
                <a:latin typeface="Calibri"/>
                <a:cs typeface="Calibri"/>
              </a:rPr>
              <a:t>5</a:t>
            </a:r>
            <a:r>
              <a:rPr lang="en-US" sz="2800" dirty="0" smtClean="0">
                <a:solidFill>
                  <a:srgbClr val="2F2B20"/>
                </a:solidFill>
                <a:latin typeface="Calibri"/>
                <a:cs typeface="Calibri"/>
              </a:rPr>
              <a:t>. The primary site of nutrient absorption is through the wall of the stomach into the blood.</a:t>
            </a:r>
            <a:endParaRPr lang="en-US" sz="2800" dirty="0">
              <a:solidFill>
                <a:srgbClr val="FF0000"/>
              </a:solidFill>
              <a:latin typeface="Calibri"/>
              <a:cs typeface="Calibri"/>
            </a:endParaRPr>
          </a:p>
        </p:txBody>
      </p:sp>
      <p:sp>
        <p:nvSpPr>
          <p:cNvPr id="5" name="TextBox 4"/>
          <p:cNvSpPr txBox="1"/>
          <p:nvPr/>
        </p:nvSpPr>
        <p:spPr>
          <a:xfrm>
            <a:off x="381000" y="457200"/>
            <a:ext cx="8077200" cy="707886"/>
          </a:xfrm>
          <a:prstGeom prst="rect">
            <a:avLst/>
          </a:prstGeom>
          <a:noFill/>
        </p:spPr>
        <p:txBody>
          <a:bodyPr wrap="square" rtlCol="0">
            <a:spAutoFit/>
          </a:bodyPr>
          <a:lstStyle/>
          <a:p>
            <a:r>
              <a:rPr lang="en-US" sz="4000" b="1" dirty="0" smtClean="0">
                <a:solidFill>
                  <a:srgbClr val="0432FF"/>
                </a:solidFill>
                <a:latin typeface="Calibri"/>
                <a:cs typeface="Calibri"/>
              </a:rPr>
              <a:t>True (</a:t>
            </a:r>
            <a:r>
              <a:rPr lang="en-US" sz="4000" b="1" dirty="0">
                <a:solidFill>
                  <a:srgbClr val="0432FF"/>
                </a:solidFill>
                <a:latin typeface="Calibri"/>
                <a:cs typeface="Calibri"/>
              </a:rPr>
              <a:t>T</a:t>
            </a:r>
            <a:r>
              <a:rPr lang="en-US" sz="4000" b="1" dirty="0" smtClean="0">
                <a:solidFill>
                  <a:srgbClr val="0432FF"/>
                </a:solidFill>
                <a:latin typeface="Calibri"/>
                <a:cs typeface="Calibri"/>
              </a:rPr>
              <a:t>) or False</a:t>
            </a:r>
            <a:r>
              <a:rPr lang="en-US" sz="4000" b="1" dirty="0" smtClean="0">
                <a:solidFill>
                  <a:srgbClr val="2F2B20"/>
                </a:solidFill>
                <a:latin typeface="Calibri"/>
                <a:cs typeface="Calibri"/>
              </a:rPr>
              <a:t> </a:t>
            </a:r>
            <a:r>
              <a:rPr lang="en-US" sz="4000" b="1" dirty="0" smtClean="0">
                <a:solidFill>
                  <a:srgbClr val="0432FF"/>
                </a:solidFill>
                <a:latin typeface="Calibri"/>
                <a:cs typeface="Calibri"/>
              </a:rPr>
              <a:t>(F) </a:t>
            </a:r>
            <a:r>
              <a:rPr lang="en-US" sz="2400" b="1" dirty="0" smtClean="0">
                <a:solidFill>
                  <a:srgbClr val="0432FF"/>
                </a:solidFill>
                <a:latin typeface="Calibri"/>
                <a:cs typeface="Calibri"/>
              </a:rPr>
              <a:t> </a:t>
            </a:r>
            <a:endParaRPr lang="en-US" sz="2400" b="1" dirty="0">
              <a:solidFill>
                <a:srgbClr val="0432FF"/>
              </a:solidFill>
              <a:latin typeface="Calibri"/>
              <a:cs typeface="Calibri"/>
            </a:endParaRPr>
          </a:p>
        </p:txBody>
      </p:sp>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6761903" y="435512"/>
            <a:ext cx="1232465" cy="1427065"/>
          </a:xfrm>
          <a:prstGeom prst="rect">
            <a:avLst/>
          </a:prstGeom>
        </p:spPr>
      </p:pic>
    </p:spTree>
    <p:extLst>
      <p:ext uri="{BB962C8B-B14F-4D97-AF65-F5344CB8AC3E}">
        <p14:creationId xmlns:p14="http://schemas.microsoft.com/office/powerpoint/2010/main" val="41429555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latin typeface="+mn-lt"/>
              </a:rPr>
              <a:t>We are what we eat!</a:t>
            </a:r>
            <a:endParaRPr lang="en-US" sz="4000" b="1" dirty="0">
              <a:latin typeface="+mn-lt"/>
            </a:endParaRPr>
          </a:p>
        </p:txBody>
      </p:sp>
      <p:sp>
        <p:nvSpPr>
          <p:cNvPr id="3" name="Content Placeholder 2"/>
          <p:cNvSpPr>
            <a:spLocks noGrp="1"/>
          </p:cNvSpPr>
          <p:nvPr>
            <p:ph idx="1"/>
          </p:nvPr>
        </p:nvSpPr>
        <p:spPr>
          <a:xfrm>
            <a:off x="457200" y="1304188"/>
            <a:ext cx="8001000" cy="4800600"/>
          </a:xfrm>
        </p:spPr>
        <p:txBody>
          <a:bodyPr>
            <a:normAutofit/>
          </a:bodyPr>
          <a:lstStyle/>
          <a:p>
            <a:r>
              <a:rPr lang="en-US" sz="2800" dirty="0" smtClean="0"/>
              <a:t>We are made of trillions of cells </a:t>
            </a:r>
          </a:p>
          <a:p>
            <a:r>
              <a:rPr lang="en-US" sz="2800" dirty="0" smtClean="0"/>
              <a:t>Cells</a:t>
            </a:r>
            <a:r>
              <a:rPr lang="en-US" sz="2800" dirty="0"/>
              <a:t> </a:t>
            </a:r>
            <a:r>
              <a:rPr lang="en-US" sz="2800" dirty="0" smtClean="0"/>
              <a:t>keep us alive </a:t>
            </a:r>
          </a:p>
          <a:p>
            <a:r>
              <a:rPr lang="en-US" sz="2800" dirty="0" smtClean="0"/>
              <a:t>Cells are living. They;</a:t>
            </a:r>
          </a:p>
          <a:p>
            <a:pPr lvl="1"/>
            <a:r>
              <a:rPr lang="en-US" sz="2600" dirty="0" smtClean="0"/>
              <a:t>Require Oxygen and EN’s to do their jobs</a:t>
            </a:r>
          </a:p>
          <a:p>
            <a:pPr lvl="2"/>
            <a:r>
              <a:rPr lang="en-US" sz="2400" i="1" dirty="0" smtClean="0"/>
              <a:t>EN=Carb</a:t>
            </a:r>
            <a:r>
              <a:rPr lang="en-US" sz="2400" i="1" dirty="0"/>
              <a:t>, Protein, Lipid, Vitamins, Minerals, </a:t>
            </a:r>
            <a:r>
              <a:rPr lang="en-US" sz="2400" i="1" dirty="0" smtClean="0"/>
              <a:t>Water</a:t>
            </a:r>
          </a:p>
          <a:p>
            <a:pPr lvl="1"/>
            <a:r>
              <a:rPr lang="en-US" sz="2600" dirty="0" smtClean="0"/>
              <a:t>Synthesize proteins to do their work</a:t>
            </a:r>
          </a:p>
          <a:p>
            <a:pPr lvl="1"/>
            <a:r>
              <a:rPr lang="en-US" sz="2600" dirty="0" smtClean="0"/>
              <a:t>Work cooperatively to keep us alive</a:t>
            </a:r>
          </a:p>
          <a:p>
            <a:pPr lvl="1"/>
            <a:endParaRPr lang="en-US" sz="2600" dirty="0" smtClean="0"/>
          </a:p>
          <a:p>
            <a:pPr lvl="1"/>
            <a:endParaRPr lang="en-US" sz="2600" dirty="0" smtClean="0"/>
          </a:p>
          <a:p>
            <a:pPr lvl="1"/>
            <a:endParaRPr lang="en-US" sz="2600" dirty="0" smtClean="0"/>
          </a:p>
          <a:p>
            <a:pPr lvl="1"/>
            <a:endParaRPr lang="en-US" sz="2600" dirty="0" smtClean="0"/>
          </a:p>
        </p:txBody>
      </p:sp>
    </p:spTree>
    <p:extLst>
      <p:ext uri="{BB962C8B-B14F-4D97-AF65-F5344CB8AC3E}">
        <p14:creationId xmlns:p14="http://schemas.microsoft.com/office/powerpoint/2010/main" val="369566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idx="4294967295"/>
          </p:nvPr>
        </p:nvSpPr>
        <p:spPr>
          <a:xfrm>
            <a:off x="0" y="274638"/>
            <a:ext cx="7620000" cy="1143000"/>
          </a:xfrm>
        </p:spPr>
        <p:txBody>
          <a:bodyPr/>
          <a:lstStyle/>
          <a:p>
            <a:pPr algn="ctr"/>
            <a:r>
              <a:rPr lang="en-US" sz="4000" b="1" dirty="0">
                <a:solidFill>
                  <a:srgbClr val="2F2B20"/>
                </a:solidFill>
                <a:latin typeface="+mn-lt"/>
              </a:rPr>
              <a:t>How d</a:t>
            </a:r>
            <a:r>
              <a:rPr lang="en-US" sz="4000" b="1" dirty="0" smtClean="0">
                <a:solidFill>
                  <a:srgbClr val="2F2B20"/>
                </a:solidFill>
                <a:latin typeface="+mn-lt"/>
              </a:rPr>
              <a:t>oes </a:t>
            </a:r>
            <a:r>
              <a:rPr lang="en-US" sz="4000" b="1" dirty="0">
                <a:solidFill>
                  <a:srgbClr val="2F2B20"/>
                </a:solidFill>
                <a:latin typeface="+mn-lt"/>
              </a:rPr>
              <a:t>f</a:t>
            </a:r>
            <a:r>
              <a:rPr lang="en-US" sz="4000" b="1" dirty="0" smtClean="0">
                <a:solidFill>
                  <a:srgbClr val="2F2B20"/>
                </a:solidFill>
                <a:latin typeface="+mn-lt"/>
              </a:rPr>
              <a:t>ood </a:t>
            </a:r>
            <a:r>
              <a:rPr lang="en-US" sz="4000" b="1" dirty="0">
                <a:solidFill>
                  <a:srgbClr val="2F2B20"/>
                </a:solidFill>
                <a:latin typeface="+mn-lt"/>
              </a:rPr>
              <a:t>b</a:t>
            </a:r>
            <a:r>
              <a:rPr lang="en-US" sz="4000" b="1" dirty="0" smtClean="0">
                <a:solidFill>
                  <a:srgbClr val="2F2B20"/>
                </a:solidFill>
                <a:latin typeface="+mn-lt"/>
              </a:rPr>
              <a:t>ecomes you?</a:t>
            </a:r>
            <a:endParaRPr lang="en-US" sz="4000" b="1" dirty="0">
              <a:solidFill>
                <a:srgbClr val="2F2B20"/>
              </a:solidFill>
              <a:latin typeface="+mn-lt"/>
            </a:endParaRPr>
          </a:p>
        </p:txBody>
      </p:sp>
      <p:sp>
        <p:nvSpPr>
          <p:cNvPr id="15362" name="Content Placeholder 2"/>
          <p:cNvSpPr>
            <a:spLocks noGrp="1"/>
          </p:cNvSpPr>
          <p:nvPr>
            <p:ph sz="half" idx="4294967295"/>
          </p:nvPr>
        </p:nvSpPr>
        <p:spPr>
          <a:xfrm>
            <a:off x="0" y="1414463"/>
            <a:ext cx="4114800" cy="3886200"/>
          </a:xfrm>
        </p:spPr>
        <p:txBody>
          <a:bodyPr/>
          <a:lstStyle/>
          <a:p>
            <a:pPr eaLnBrk="1" hangingPunct="1">
              <a:buFont typeface="Wingdings" charset="0"/>
              <a:buNone/>
            </a:pPr>
            <a:r>
              <a:rPr lang="en-US" sz="3600" dirty="0">
                <a:latin typeface="Calibri" charset="0"/>
              </a:rPr>
              <a:t>	</a:t>
            </a:r>
            <a:r>
              <a:rPr lang="en-US" sz="3200" dirty="0">
                <a:solidFill>
                  <a:srgbClr val="2F2B20"/>
                </a:solidFill>
                <a:latin typeface="Calibri"/>
                <a:cs typeface="Calibri"/>
              </a:rPr>
              <a:t>Consumption</a:t>
            </a:r>
          </a:p>
          <a:p>
            <a:pPr eaLnBrk="1" hangingPunct="1">
              <a:buFont typeface="Wingdings" charset="0"/>
              <a:buNone/>
            </a:pPr>
            <a:r>
              <a:rPr lang="en-US" sz="3200" dirty="0">
                <a:solidFill>
                  <a:srgbClr val="2F2B20"/>
                </a:solidFill>
                <a:latin typeface="Calibri"/>
                <a:cs typeface="Calibri"/>
              </a:rPr>
              <a:t>	Digestion</a:t>
            </a:r>
          </a:p>
          <a:p>
            <a:pPr eaLnBrk="1" hangingPunct="1">
              <a:buFont typeface="Wingdings" charset="0"/>
              <a:buNone/>
            </a:pPr>
            <a:r>
              <a:rPr lang="en-US" sz="3200" dirty="0">
                <a:solidFill>
                  <a:srgbClr val="2F2B20"/>
                </a:solidFill>
                <a:latin typeface="Calibri"/>
                <a:cs typeface="Calibri"/>
              </a:rPr>
              <a:t>	Absorption</a:t>
            </a:r>
          </a:p>
          <a:p>
            <a:pPr eaLnBrk="1" hangingPunct="1">
              <a:buFont typeface="Wingdings" charset="0"/>
              <a:buNone/>
            </a:pPr>
            <a:r>
              <a:rPr lang="en-US" sz="3200" dirty="0">
                <a:solidFill>
                  <a:srgbClr val="2F2B20"/>
                </a:solidFill>
                <a:latin typeface="Calibri"/>
                <a:cs typeface="Calibri"/>
              </a:rPr>
              <a:t>	Transport</a:t>
            </a:r>
          </a:p>
          <a:p>
            <a:pPr eaLnBrk="1" hangingPunct="1">
              <a:buFont typeface="Wingdings" charset="0"/>
              <a:buNone/>
            </a:pPr>
            <a:r>
              <a:rPr lang="en-US" sz="3200" dirty="0">
                <a:solidFill>
                  <a:srgbClr val="2F2B20"/>
                </a:solidFill>
                <a:latin typeface="Calibri"/>
                <a:cs typeface="Calibri"/>
              </a:rPr>
              <a:t>	Metabolism</a:t>
            </a:r>
          </a:p>
          <a:p>
            <a:endParaRPr lang="en-US" dirty="0">
              <a:solidFill>
                <a:srgbClr val="2F2B20"/>
              </a:solidFill>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36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5362">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5362">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5362">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536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71500" y="1500188"/>
            <a:ext cx="7772400" cy="685800"/>
          </a:xfrm>
        </p:spPr>
        <p:txBody>
          <a:bodyPr/>
          <a:lstStyle/>
          <a:p>
            <a:pPr algn="ctr">
              <a:defRPr/>
            </a:pPr>
            <a:r>
              <a:rPr lang="en-US" sz="3200" b="0" i="1" dirty="0" smtClean="0">
                <a:solidFill>
                  <a:srgbClr val="2F2B20"/>
                </a:solidFill>
                <a:latin typeface="+mn-lt"/>
                <a:ea typeface="+mj-ea"/>
                <a:cs typeface="+mj-cs"/>
              </a:rPr>
              <a:t>The Fun Part</a:t>
            </a:r>
            <a:endParaRPr lang="en-US" sz="3200" b="0" i="1" dirty="0">
              <a:solidFill>
                <a:srgbClr val="2F2B20"/>
              </a:solidFill>
              <a:latin typeface="+mn-lt"/>
              <a:ea typeface="+mj-ea"/>
              <a:cs typeface="+mj-cs"/>
            </a:endParaRPr>
          </a:p>
        </p:txBody>
      </p:sp>
      <p:sp>
        <p:nvSpPr>
          <p:cNvPr id="19458" name="Text Placeholder 5"/>
          <p:cNvSpPr>
            <a:spLocks noGrp="1"/>
          </p:cNvSpPr>
          <p:nvPr>
            <p:ph type="body" idx="1"/>
          </p:nvPr>
        </p:nvSpPr>
        <p:spPr>
          <a:xfrm>
            <a:off x="762000" y="533400"/>
            <a:ext cx="7391400" cy="966788"/>
          </a:xfrm>
        </p:spPr>
        <p:txBody>
          <a:bodyPr/>
          <a:lstStyle/>
          <a:p>
            <a:pPr algn="ctr"/>
            <a:r>
              <a:rPr lang="en-US" sz="4000" b="1" dirty="0">
                <a:solidFill>
                  <a:srgbClr val="2F2B20"/>
                </a:solidFill>
                <a:latin typeface="Calibri"/>
                <a:cs typeface="Calibri"/>
              </a:rPr>
              <a:t>FOOD </a:t>
            </a:r>
            <a:r>
              <a:rPr lang="en-US" sz="4000" b="1" dirty="0" smtClean="0">
                <a:solidFill>
                  <a:srgbClr val="2F2B20"/>
                </a:solidFill>
                <a:latin typeface="Calibri"/>
                <a:cs typeface="Calibri"/>
              </a:rPr>
              <a:t>CONSUMPTION</a:t>
            </a:r>
            <a:endParaRPr lang="en-US" sz="4000" b="1" dirty="0">
              <a:solidFill>
                <a:srgbClr val="2F2B20"/>
              </a:solidFill>
              <a:latin typeface="Calibri"/>
              <a:cs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a:xfrm>
            <a:off x="457200" y="457200"/>
            <a:ext cx="8229600" cy="990600"/>
          </a:xfrm>
        </p:spPr>
        <p:txBody>
          <a:bodyPr/>
          <a:lstStyle/>
          <a:p>
            <a:pPr algn="ctr"/>
            <a:r>
              <a:rPr lang="en-US" sz="4000" b="1" dirty="0">
                <a:latin typeface="Arial" charset="0"/>
              </a:rPr>
              <a:t>   </a:t>
            </a:r>
          </a:p>
        </p:txBody>
      </p:sp>
      <p:sp>
        <p:nvSpPr>
          <p:cNvPr id="18434" name="Rectangle 5"/>
          <p:cNvSpPr>
            <a:spLocks noGrp="1" noChangeArrowheads="1"/>
          </p:cNvSpPr>
          <p:nvPr>
            <p:ph idx="1"/>
          </p:nvPr>
        </p:nvSpPr>
        <p:spPr>
          <a:xfrm>
            <a:off x="228601" y="1676400"/>
            <a:ext cx="3352800" cy="1752600"/>
          </a:xfrm>
          <a:ln w="38100">
            <a:solidFill>
              <a:schemeClr val="accent1"/>
            </a:solidFill>
          </a:ln>
        </p:spPr>
        <p:txBody>
          <a:bodyPr>
            <a:noAutofit/>
          </a:bodyPr>
          <a:lstStyle/>
          <a:p>
            <a:pPr marL="0" indent="0" algn="ctr">
              <a:buFont typeface="Wingdings" charset="0"/>
              <a:buNone/>
            </a:pPr>
            <a:r>
              <a:rPr lang="en-US" sz="3200" b="1" dirty="0" smtClean="0">
                <a:solidFill>
                  <a:srgbClr val="2F2B20"/>
                </a:solidFill>
                <a:latin typeface="Calibri"/>
                <a:cs typeface="Calibri"/>
              </a:rPr>
              <a:t>What factors </a:t>
            </a:r>
            <a:endParaRPr lang="en-US" sz="3200" b="1" dirty="0">
              <a:solidFill>
                <a:srgbClr val="2F2B20"/>
              </a:solidFill>
              <a:latin typeface="Calibri"/>
              <a:cs typeface="Calibri"/>
            </a:endParaRPr>
          </a:p>
          <a:p>
            <a:pPr marL="0" indent="0" algn="ctr">
              <a:buFont typeface="Wingdings" charset="0"/>
              <a:buNone/>
            </a:pPr>
            <a:r>
              <a:rPr lang="en-US" sz="3200" b="1" dirty="0">
                <a:solidFill>
                  <a:srgbClr val="2F2B20"/>
                </a:solidFill>
                <a:latin typeface="Calibri"/>
                <a:cs typeface="Calibri"/>
              </a:rPr>
              <a:t>i</a:t>
            </a:r>
            <a:r>
              <a:rPr lang="en-US" sz="3200" b="1" dirty="0" smtClean="0">
                <a:solidFill>
                  <a:srgbClr val="2F2B20"/>
                </a:solidFill>
                <a:latin typeface="Calibri"/>
                <a:cs typeface="Calibri"/>
              </a:rPr>
              <a:t>nfluence your </a:t>
            </a:r>
          </a:p>
          <a:p>
            <a:pPr marL="0" indent="0" algn="ctr">
              <a:buFont typeface="Wingdings" charset="0"/>
              <a:buNone/>
            </a:pPr>
            <a:r>
              <a:rPr lang="en-US" sz="3200" b="1" dirty="0">
                <a:solidFill>
                  <a:srgbClr val="2F2B20"/>
                </a:solidFill>
                <a:latin typeface="Calibri"/>
                <a:cs typeface="Calibri"/>
              </a:rPr>
              <a:t>f</a:t>
            </a:r>
            <a:r>
              <a:rPr lang="en-US" sz="3200" b="1" dirty="0" smtClean="0">
                <a:solidFill>
                  <a:srgbClr val="2F2B20"/>
                </a:solidFill>
                <a:latin typeface="Calibri"/>
                <a:cs typeface="Calibri"/>
              </a:rPr>
              <a:t>ood choices?</a:t>
            </a:r>
            <a:endParaRPr lang="en-US" sz="3200" b="1" dirty="0">
              <a:solidFill>
                <a:srgbClr val="2F2B20"/>
              </a:solidFill>
              <a:latin typeface="Calibri"/>
              <a:cs typeface="Calibri"/>
            </a:endParaRPr>
          </a:p>
        </p:txBody>
      </p:sp>
      <p:pic>
        <p:nvPicPr>
          <p:cNvPr id="20483" name="Picture 5" descr="C:\Documents and Settings\Joni Padron\Local Settings\Temporary Internet Files\Content.IE5\PV4TXEMV\MPj04266450000[1].jpg"/>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b="17808"/>
          <a:stretch/>
        </p:blipFill>
        <p:spPr bwMode="auto">
          <a:xfrm>
            <a:off x="4038600" y="457200"/>
            <a:ext cx="4114800" cy="4572000"/>
          </a:xfrm>
          <a:prstGeom prst="rect">
            <a:avLst/>
          </a:prstGeom>
          <a:noFill/>
          <a:ln w="38100">
            <a:solidFill>
              <a:schemeClr val="accent1">
                <a:lumMod val="75000"/>
              </a:schemeClr>
            </a:solid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843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43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43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p:cNvSpPr>
            <a:spLocks noGrp="1"/>
          </p:cNvSpPr>
          <p:nvPr>
            <p:ph type="title"/>
          </p:nvPr>
        </p:nvSpPr>
        <p:spPr>
          <a:xfrm>
            <a:off x="457200" y="457200"/>
            <a:ext cx="8229600" cy="838200"/>
          </a:xfrm>
        </p:spPr>
        <p:txBody>
          <a:bodyPr/>
          <a:lstStyle/>
          <a:p>
            <a:pPr algn="ctr"/>
            <a:r>
              <a:rPr lang="en-US" sz="4000" dirty="0">
                <a:solidFill>
                  <a:srgbClr val="2F2B20"/>
                </a:solidFill>
                <a:latin typeface="Calibri"/>
                <a:cs typeface="Calibri"/>
                <a:hlinkClick r:id="rId3"/>
              </a:rPr>
              <a:t>Digestion</a:t>
            </a:r>
            <a:endParaRPr lang="en-US" sz="4000" dirty="0">
              <a:solidFill>
                <a:srgbClr val="2F2B20"/>
              </a:solidFill>
              <a:latin typeface="Calibri"/>
              <a:cs typeface="Calibri"/>
            </a:endParaRPr>
          </a:p>
        </p:txBody>
      </p:sp>
      <p:pic>
        <p:nvPicPr>
          <p:cNvPr id="64514" name="Content Placeholder 3" descr="Unknown.jpeg"/>
          <p:cNvPicPr>
            <a:picLocks noGrp="1" noChangeAspect="1"/>
          </p:cNvPicPr>
          <p:nvPr>
            <p:ph idx="1"/>
          </p:nvPr>
        </p:nvPicPr>
        <p:blipFill rotWithShape="1">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l="391" r="-611" b="4178"/>
          <a:stretch/>
        </p:blipFill>
        <p:spPr>
          <a:xfrm>
            <a:off x="3162300" y="1295400"/>
            <a:ext cx="2819400" cy="2881929"/>
          </a:xfrm>
        </p:spPr>
      </p:pic>
      <p:sp>
        <p:nvSpPr>
          <p:cNvPr id="2" name="TextBox 1"/>
          <p:cNvSpPr txBox="1"/>
          <p:nvPr/>
        </p:nvSpPr>
        <p:spPr>
          <a:xfrm>
            <a:off x="990600" y="4259351"/>
            <a:ext cx="7819705" cy="1569660"/>
          </a:xfrm>
          <a:prstGeom prst="rect">
            <a:avLst/>
          </a:prstGeom>
          <a:noFill/>
        </p:spPr>
        <p:txBody>
          <a:bodyPr wrap="none" rtlCol="0">
            <a:spAutoFit/>
          </a:bodyPr>
          <a:lstStyle/>
          <a:p>
            <a:r>
              <a:rPr lang="en-US" sz="3200" b="1" dirty="0" smtClean="0">
                <a:solidFill>
                  <a:srgbClr val="2F2B20"/>
                </a:solidFill>
                <a:latin typeface="Calibri"/>
                <a:cs typeface="Calibri"/>
              </a:rPr>
              <a:t>Primary purpose</a:t>
            </a:r>
            <a:r>
              <a:rPr lang="en-US" sz="3200" dirty="0" smtClean="0">
                <a:solidFill>
                  <a:srgbClr val="2F2B20"/>
                </a:solidFill>
                <a:latin typeface="Calibri"/>
                <a:cs typeface="Calibri"/>
              </a:rPr>
              <a:t>: break food into basic            </a:t>
            </a:r>
          </a:p>
          <a:p>
            <a:r>
              <a:rPr lang="en-US" sz="3200" dirty="0">
                <a:solidFill>
                  <a:srgbClr val="2F2B20"/>
                </a:solidFill>
                <a:latin typeface="Calibri"/>
                <a:cs typeface="Calibri"/>
              </a:rPr>
              <a:t>c</a:t>
            </a:r>
            <a:r>
              <a:rPr lang="en-US" sz="3200" dirty="0" smtClean="0">
                <a:solidFill>
                  <a:srgbClr val="2F2B20"/>
                </a:solidFill>
                <a:latin typeface="Calibri"/>
                <a:cs typeface="Calibri"/>
              </a:rPr>
              <a:t>omponents for absorption into blood</a:t>
            </a:r>
            <a:r>
              <a:rPr lang="en-US" sz="3200" dirty="0">
                <a:solidFill>
                  <a:srgbClr val="2F2B20"/>
                </a:solidFill>
                <a:latin typeface="Calibri"/>
                <a:cs typeface="Calibri"/>
              </a:rPr>
              <a:t> </a:t>
            </a:r>
            <a:r>
              <a:rPr lang="en-US" sz="3200" dirty="0" smtClean="0">
                <a:solidFill>
                  <a:srgbClr val="2F2B20"/>
                </a:solidFill>
                <a:latin typeface="Calibri"/>
                <a:cs typeface="Calibri"/>
              </a:rPr>
              <a:t>and </a:t>
            </a:r>
          </a:p>
          <a:p>
            <a:r>
              <a:rPr lang="en-US" sz="3200" dirty="0">
                <a:solidFill>
                  <a:srgbClr val="2F2B20"/>
                </a:solidFill>
                <a:latin typeface="Calibri"/>
                <a:cs typeface="Calibri"/>
              </a:rPr>
              <a:t>a</a:t>
            </a:r>
            <a:r>
              <a:rPr lang="en-US" sz="3200" dirty="0" smtClean="0">
                <a:solidFill>
                  <a:srgbClr val="2F2B20"/>
                </a:solidFill>
                <a:latin typeface="Calibri"/>
                <a:cs typeface="Calibri"/>
              </a:rPr>
              <a:t>ct as a gatekeeper to the blood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6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600" fill="hold"/>
                                        <p:tgtEl>
                                          <p:spTgt spid="2">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6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12" dur="600" fill="hold"/>
                                        <p:tgtEl>
                                          <p:spTgt spid="2">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 calcmode="lin" valueType="num">
                                      <p:cBhvr additive="base">
                                        <p:cTn id="15" dur="6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16" dur="6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457200" y="457200"/>
            <a:ext cx="8229600" cy="685800"/>
          </a:xfrm>
        </p:spPr>
        <p:txBody>
          <a:bodyPr>
            <a:noAutofit/>
          </a:bodyPr>
          <a:lstStyle/>
          <a:p>
            <a:r>
              <a:rPr lang="en-US" sz="4000" b="1" dirty="0" smtClean="0">
                <a:solidFill>
                  <a:srgbClr val="2F2B20"/>
                </a:solidFill>
                <a:latin typeface="Calibri"/>
                <a:cs typeface="Calibri"/>
              </a:rPr>
              <a:t>The Food Tube</a:t>
            </a:r>
            <a:r>
              <a:rPr lang="en-US" sz="4000" dirty="0" smtClean="0">
                <a:solidFill>
                  <a:srgbClr val="2F2B20"/>
                </a:solidFill>
                <a:latin typeface="Calibri"/>
                <a:cs typeface="Calibri"/>
              </a:rPr>
              <a:t>-</a:t>
            </a:r>
            <a:r>
              <a:rPr lang="en-US" sz="3200" dirty="0">
                <a:solidFill>
                  <a:srgbClr val="2F2B20"/>
                </a:solidFill>
                <a:latin typeface="Calibri"/>
                <a:cs typeface="Calibri"/>
              </a:rPr>
              <a:t>Gastrointestinal Tract (GI)</a:t>
            </a:r>
            <a:br>
              <a:rPr lang="en-US" sz="3200" dirty="0">
                <a:solidFill>
                  <a:srgbClr val="2F2B20"/>
                </a:solidFill>
                <a:latin typeface="Calibri"/>
                <a:cs typeface="Calibri"/>
              </a:rPr>
            </a:br>
            <a:endParaRPr lang="en-US" sz="3200" b="1" dirty="0">
              <a:solidFill>
                <a:srgbClr val="2F2B20"/>
              </a:solidFill>
              <a:latin typeface="Calibri"/>
              <a:cs typeface="Calibri"/>
            </a:endParaRPr>
          </a:p>
        </p:txBody>
      </p:sp>
      <p:sp>
        <p:nvSpPr>
          <p:cNvPr id="20482" name="Content Placeholder 2"/>
          <p:cNvSpPr>
            <a:spLocks noGrp="1"/>
          </p:cNvSpPr>
          <p:nvPr>
            <p:ph idx="1"/>
          </p:nvPr>
        </p:nvSpPr>
        <p:spPr>
          <a:xfrm>
            <a:off x="457200" y="1143000"/>
            <a:ext cx="8229600" cy="5334000"/>
          </a:xfrm>
        </p:spPr>
        <p:txBody>
          <a:bodyPr>
            <a:normAutofit/>
          </a:bodyPr>
          <a:lstStyle/>
          <a:p>
            <a:pPr lvl="1">
              <a:buSzPct val="85000"/>
              <a:buFont typeface="Wingdings" charset="2"/>
              <a:buChar char="§"/>
            </a:pPr>
            <a:r>
              <a:rPr lang="en-US" altLang="ja-JP" sz="3200" dirty="0" smtClean="0">
                <a:solidFill>
                  <a:srgbClr val="2F2B20"/>
                </a:solidFill>
                <a:latin typeface="Calibri"/>
                <a:cs typeface="Calibri"/>
              </a:rPr>
              <a:t>Runs through the body</a:t>
            </a:r>
          </a:p>
          <a:p>
            <a:pPr lvl="1">
              <a:buSzPct val="85000"/>
              <a:buFont typeface="Wingdings" charset="2"/>
              <a:buChar char="§"/>
            </a:pPr>
            <a:r>
              <a:rPr lang="en-US" sz="3200" dirty="0" smtClean="0">
                <a:solidFill>
                  <a:srgbClr val="2F2B20"/>
                </a:solidFill>
                <a:latin typeface="Calibri"/>
                <a:cs typeface="Calibri"/>
              </a:rPr>
              <a:t>Gatekeeper </a:t>
            </a:r>
            <a:r>
              <a:rPr lang="en-US" sz="3200" dirty="0">
                <a:solidFill>
                  <a:srgbClr val="2F2B20"/>
                </a:solidFill>
                <a:latin typeface="Calibri"/>
                <a:cs typeface="Calibri"/>
              </a:rPr>
              <a:t>to the </a:t>
            </a:r>
            <a:r>
              <a:rPr lang="en-US" sz="3200" dirty="0" smtClean="0">
                <a:solidFill>
                  <a:srgbClr val="2F2B20"/>
                </a:solidFill>
                <a:latin typeface="Calibri"/>
                <a:cs typeface="Calibri"/>
              </a:rPr>
              <a:t>blood</a:t>
            </a:r>
          </a:p>
          <a:p>
            <a:pPr lvl="1">
              <a:buSzPct val="85000"/>
              <a:buFont typeface="Wingdings" charset="2"/>
              <a:buChar char="§"/>
            </a:pPr>
            <a:r>
              <a:rPr lang="en-US" sz="3200" dirty="0">
                <a:solidFill>
                  <a:srgbClr val="2F2B20"/>
                </a:solidFill>
                <a:latin typeface="Calibri"/>
                <a:cs typeface="Calibri"/>
              </a:rPr>
              <a:t>Whole foods</a:t>
            </a:r>
            <a:r>
              <a:rPr lang="en-US" sz="3200" dirty="0">
                <a:solidFill>
                  <a:srgbClr val="2F2B20"/>
                </a:solidFill>
                <a:latin typeface="Calibri"/>
                <a:cs typeface="Calibri"/>
                <a:sym typeface="Wingdings" charset="0"/>
              </a:rPr>
              <a:t>component parts</a:t>
            </a:r>
          </a:p>
          <a:p>
            <a:pPr lvl="2">
              <a:buSzPct val="85000"/>
              <a:buFont typeface="Wingdings" charset="2"/>
              <a:buChar char="§"/>
            </a:pPr>
            <a:r>
              <a:rPr lang="en-US" sz="3200" dirty="0">
                <a:solidFill>
                  <a:srgbClr val="2F2B20"/>
                </a:solidFill>
                <a:latin typeface="Calibri"/>
                <a:cs typeface="Calibri"/>
              </a:rPr>
              <a:t>Proteins </a:t>
            </a:r>
            <a:r>
              <a:rPr lang="en-US" sz="3200" dirty="0">
                <a:solidFill>
                  <a:srgbClr val="2F2B20"/>
                </a:solidFill>
                <a:latin typeface="Calibri"/>
                <a:cs typeface="Calibri"/>
                <a:sym typeface="Wingdings" charset="0"/>
              </a:rPr>
              <a:t>?</a:t>
            </a:r>
          </a:p>
          <a:p>
            <a:pPr lvl="2">
              <a:buSzPct val="85000"/>
              <a:buFont typeface="Wingdings" charset="2"/>
              <a:buChar char="§"/>
            </a:pPr>
            <a:r>
              <a:rPr lang="en-US" sz="3200" dirty="0">
                <a:solidFill>
                  <a:srgbClr val="2F2B20"/>
                </a:solidFill>
                <a:latin typeface="Calibri"/>
                <a:cs typeface="Calibri"/>
              </a:rPr>
              <a:t>Fats/Oils </a:t>
            </a:r>
            <a:r>
              <a:rPr lang="en-US" sz="3200" dirty="0" smtClean="0">
                <a:solidFill>
                  <a:srgbClr val="2F2B20"/>
                </a:solidFill>
                <a:latin typeface="Calibri"/>
                <a:cs typeface="Calibri"/>
                <a:sym typeface="Wingdings"/>
              </a:rPr>
              <a:t></a:t>
            </a:r>
            <a:r>
              <a:rPr lang="en-US" sz="3200" dirty="0">
                <a:solidFill>
                  <a:srgbClr val="2F2B20"/>
                </a:solidFill>
                <a:latin typeface="Calibri"/>
                <a:cs typeface="Calibri"/>
                <a:sym typeface="Wingdings"/>
              </a:rPr>
              <a:t>?</a:t>
            </a:r>
            <a:r>
              <a:rPr lang="en-US" sz="3200" dirty="0">
                <a:solidFill>
                  <a:srgbClr val="2F2B20"/>
                </a:solidFill>
                <a:latin typeface="Calibri"/>
                <a:cs typeface="Calibri"/>
                <a:sym typeface="Wingdings" charset="0"/>
              </a:rPr>
              <a:t> </a:t>
            </a:r>
            <a:endParaRPr lang="en-US" sz="3200" dirty="0">
              <a:solidFill>
                <a:srgbClr val="2F2B20"/>
              </a:solidFill>
              <a:latin typeface="Calibri"/>
              <a:cs typeface="Calibri"/>
            </a:endParaRPr>
          </a:p>
          <a:p>
            <a:pPr lvl="2">
              <a:buSzPct val="85000"/>
              <a:buFont typeface="Wingdings" charset="2"/>
              <a:buChar char="§"/>
            </a:pPr>
            <a:r>
              <a:rPr lang="en-US" sz="3200" dirty="0" smtClean="0">
                <a:solidFill>
                  <a:srgbClr val="2F2B20"/>
                </a:solidFill>
                <a:latin typeface="Calibri"/>
                <a:cs typeface="Calibri"/>
                <a:sym typeface="Wingdings" charset="0"/>
              </a:rPr>
              <a:t>Carbs</a:t>
            </a:r>
            <a:r>
              <a:rPr lang="en-US" sz="3200" dirty="0">
                <a:solidFill>
                  <a:srgbClr val="2F2B20"/>
                </a:solidFill>
                <a:latin typeface="Calibri"/>
                <a:cs typeface="Calibri"/>
                <a:sym typeface="Wingdings" charset="0"/>
              </a:rPr>
              <a:t>?</a:t>
            </a:r>
            <a:endParaRPr lang="en-US" sz="3200" dirty="0">
              <a:solidFill>
                <a:srgbClr val="2F2B20"/>
              </a:solidFill>
              <a:latin typeface="Calibri"/>
              <a:cs typeface="Calibri"/>
            </a:endParaRPr>
          </a:p>
          <a:p>
            <a:pPr lvl="2">
              <a:buSzPct val="85000"/>
              <a:buFont typeface="Wingdings" charset="2"/>
              <a:buChar char="§"/>
            </a:pPr>
            <a:r>
              <a:rPr lang="en-US" sz="3200" dirty="0" smtClean="0">
                <a:solidFill>
                  <a:srgbClr val="2F2B20"/>
                </a:solidFill>
                <a:latin typeface="Calibri"/>
                <a:cs typeface="Calibri"/>
              </a:rPr>
              <a:t>Vits</a:t>
            </a:r>
            <a:r>
              <a:rPr lang="en-US" sz="3200" dirty="0">
                <a:solidFill>
                  <a:srgbClr val="2F2B20"/>
                </a:solidFill>
                <a:latin typeface="Calibri"/>
                <a:cs typeface="Calibri"/>
              </a:rPr>
              <a:t>, </a:t>
            </a:r>
            <a:r>
              <a:rPr lang="en-US" sz="3200" dirty="0" err="1">
                <a:solidFill>
                  <a:srgbClr val="2F2B20"/>
                </a:solidFill>
                <a:latin typeface="Calibri"/>
                <a:cs typeface="Calibri"/>
              </a:rPr>
              <a:t>M</a:t>
            </a:r>
            <a:r>
              <a:rPr lang="en-US" sz="3200" dirty="0" err="1" smtClean="0">
                <a:solidFill>
                  <a:srgbClr val="2F2B20"/>
                </a:solidFill>
                <a:latin typeface="Calibri"/>
                <a:cs typeface="Calibri"/>
              </a:rPr>
              <a:t>ins</a:t>
            </a:r>
            <a:r>
              <a:rPr lang="en-US" sz="3200" dirty="0">
                <a:solidFill>
                  <a:srgbClr val="2F2B20"/>
                </a:solidFill>
                <a:latin typeface="Calibri"/>
                <a:cs typeface="Calibri"/>
              </a:rPr>
              <a:t>, W</a:t>
            </a:r>
            <a:r>
              <a:rPr lang="en-US" sz="3200" dirty="0" smtClean="0">
                <a:solidFill>
                  <a:srgbClr val="2F2B20"/>
                </a:solidFill>
                <a:latin typeface="Calibri"/>
                <a:cs typeface="Calibri"/>
              </a:rPr>
              <a:t>ater</a:t>
            </a:r>
            <a:r>
              <a:rPr lang="en-US" sz="3200" dirty="0" smtClean="0">
                <a:solidFill>
                  <a:srgbClr val="2F2B20"/>
                </a:solidFill>
                <a:latin typeface="Calibri"/>
                <a:cs typeface="Calibri"/>
                <a:sym typeface="Wingdings"/>
              </a:rPr>
              <a:t>?</a:t>
            </a:r>
            <a:endParaRPr lang="en-US" dirty="0">
              <a:solidFill>
                <a:srgbClr val="2F2B20"/>
              </a:solidFill>
              <a:latin typeface="Arial" charset="0"/>
            </a:endParaRPr>
          </a:p>
        </p:txBody>
      </p:sp>
      <p:pic>
        <p:nvPicPr>
          <p:cNvPr id="24579" name="Picture 1" descr="digestion.jpg"/>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6705600" y="838200"/>
            <a:ext cx="2053571" cy="28379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48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048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48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48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48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48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48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Adjacency.thmx</Template>
  <TotalTime>5527</TotalTime>
  <Words>1575</Words>
  <Application>Microsoft Macintosh PowerPoint</Application>
  <PresentationFormat>On-screen Show (4:3)</PresentationFormat>
  <Paragraphs>208</Paragraphs>
  <Slides>22</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Calibri</vt:lpstr>
      <vt:lpstr>Cambria</vt:lpstr>
      <vt:lpstr>ＭＳ Ｐゴシック</vt:lpstr>
      <vt:lpstr>ＭＳ 明朝</vt:lpstr>
      <vt:lpstr>Wingdings</vt:lpstr>
      <vt:lpstr>Arial</vt:lpstr>
      <vt:lpstr>Adjacency</vt:lpstr>
      <vt:lpstr>Class Calendar</vt:lpstr>
      <vt:lpstr>PowerPoint Presentation</vt:lpstr>
      <vt:lpstr>PowerPoint Presentation</vt:lpstr>
      <vt:lpstr>We are what we eat!</vt:lpstr>
      <vt:lpstr>How does food becomes you?</vt:lpstr>
      <vt:lpstr>The Fun Part</vt:lpstr>
      <vt:lpstr>   </vt:lpstr>
      <vt:lpstr>Digestion</vt:lpstr>
      <vt:lpstr>The Food Tube-Gastrointestinal Tract (GI) </vt:lpstr>
      <vt:lpstr>The Food Tube-Gastrointestinal Tract (GI) </vt:lpstr>
      <vt:lpstr>The Action Packed GI Tract</vt:lpstr>
      <vt:lpstr>PowerPoint Presentation</vt:lpstr>
      <vt:lpstr>In ‘N Out</vt:lpstr>
      <vt:lpstr>Ready. Set. Go!</vt:lpstr>
      <vt:lpstr>Choices to Shorten Trip In ‘n Out</vt:lpstr>
      <vt:lpstr>Digestive Brew Hastens SI Action</vt:lpstr>
      <vt:lpstr>Small Intestine</vt:lpstr>
      <vt:lpstr>A Closer Look at the SI</vt:lpstr>
      <vt:lpstr>Large Intestine  (LI)</vt:lpstr>
      <vt:lpstr>Nutrient Roadmap </vt:lpstr>
      <vt:lpstr>Nutrient Metabolism</vt:lpstr>
      <vt:lpstr>How food becomes you-in review</vt:lpstr>
    </vt:vector>
  </TitlesOfParts>
  <Company>HOME</Company>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Essential Nutrients  and  The Tube  (aka Gastrointestinal tract)</dc:title>
  <dc:creator>D</dc:creator>
  <cp:lastModifiedBy>Microsoft Office User</cp:lastModifiedBy>
  <cp:revision>282</cp:revision>
  <dcterms:created xsi:type="dcterms:W3CDTF">2016-01-19T16:53:18Z</dcterms:created>
  <dcterms:modified xsi:type="dcterms:W3CDTF">2017-04-23T07:54:54Z</dcterms:modified>
</cp:coreProperties>
</file>