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45" r:id="rId1"/>
  </p:sldMasterIdLst>
  <p:notesMasterIdLst>
    <p:notesMasterId r:id="rId20"/>
  </p:notesMasterIdLst>
  <p:handoutMasterIdLst>
    <p:handoutMasterId r:id="rId21"/>
  </p:handoutMasterIdLst>
  <p:sldIdLst>
    <p:sldId id="355" r:id="rId2"/>
    <p:sldId id="353" r:id="rId3"/>
    <p:sldId id="296" r:id="rId4"/>
    <p:sldId id="301" r:id="rId5"/>
    <p:sldId id="318" r:id="rId6"/>
    <p:sldId id="319" r:id="rId7"/>
    <p:sldId id="257" r:id="rId8"/>
    <p:sldId id="266" r:id="rId9"/>
    <p:sldId id="311" r:id="rId10"/>
    <p:sldId id="310" r:id="rId11"/>
    <p:sldId id="282" r:id="rId12"/>
    <p:sldId id="312" r:id="rId13"/>
    <p:sldId id="345" r:id="rId14"/>
    <p:sldId id="337" r:id="rId15"/>
    <p:sldId id="340" r:id="rId16"/>
    <p:sldId id="341" r:id="rId17"/>
    <p:sldId id="342" r:id="rId18"/>
    <p:sldId id="354" r:id="rId19"/>
  </p:sldIdLst>
  <p:sldSz cx="9144000" cy="6858000" type="screen4x3"/>
  <p:notesSz cx="6858000" cy="93122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BE000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p:restoredTop sz="75163" autoAdjust="0"/>
  </p:normalViewPr>
  <p:slideViewPr>
    <p:cSldViewPr>
      <p:cViewPr varScale="1">
        <p:scale>
          <a:sx n="56" d="100"/>
          <a:sy n="56" d="100"/>
        </p:scale>
        <p:origin x="16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notesViewPr>
    <p:cSldViewPr>
      <p:cViewPr varScale="1">
        <p:scale>
          <a:sx n="64" d="100"/>
          <a:sy n="64" d="100"/>
        </p:scale>
        <p:origin x="-2712" y="-104"/>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3251"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5B10FD3B-7F8D-D64E-BD35-3DB4D0D388BC}" type="datetimeFigureOut">
              <a:rPr lang="en-US"/>
              <a:pPr>
                <a:defRPr/>
              </a:pPr>
              <a:t>5/13/17</a:t>
            </a:fld>
            <a:endParaRPr lang="en-US"/>
          </a:p>
        </p:txBody>
      </p:sp>
      <p:sp>
        <p:nvSpPr>
          <p:cNvPr id="53252" name="Rectangle 4"/>
          <p:cNvSpPr>
            <a:spLocks noGrp="1" noChangeArrowheads="1"/>
          </p:cNvSpPr>
          <p:nvPr>
            <p:ph type="ftr" sz="quarter" idx="2"/>
          </p:nvPr>
        </p:nvSpPr>
        <p:spPr bwMode="auto">
          <a:xfrm>
            <a:off x="0" y="8845550"/>
            <a:ext cx="2971800" cy="4651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3253" name="Rectangle 5"/>
          <p:cNvSpPr>
            <a:spLocks noGrp="1" noChangeArrowheads="1"/>
          </p:cNvSpPr>
          <p:nvPr>
            <p:ph type="sldNum" sz="quarter" idx="3"/>
          </p:nvPr>
        </p:nvSpPr>
        <p:spPr bwMode="auto">
          <a:xfrm>
            <a:off x="3884613" y="8845550"/>
            <a:ext cx="2971800" cy="4651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E4E49A6-188D-5540-BAD9-5A158C0127F8}" type="slidenum">
              <a:rPr lang="en-US"/>
              <a:pPr>
                <a:defRPr/>
              </a:pPr>
              <a:t>‹#›</a:t>
            </a:fld>
            <a:endParaRPr lang="en-US"/>
          </a:p>
        </p:txBody>
      </p:sp>
    </p:spTree>
    <p:extLst>
      <p:ext uri="{BB962C8B-B14F-4D97-AF65-F5344CB8AC3E}">
        <p14:creationId xmlns:p14="http://schemas.microsoft.com/office/powerpoint/2010/main" val="366175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422775"/>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B0954C74-8A5D-2F4B-A0CA-592C20CD066B}" type="slidenum">
              <a:rPr lang="en-US"/>
              <a:pPr>
                <a:defRPr/>
              </a:pPr>
              <a:t>‹#›</a:t>
            </a:fld>
            <a:endParaRPr lang="en-US"/>
          </a:p>
        </p:txBody>
      </p:sp>
    </p:spTree>
    <p:extLst>
      <p:ext uri="{BB962C8B-B14F-4D97-AF65-F5344CB8AC3E}">
        <p14:creationId xmlns:p14="http://schemas.microsoft.com/office/powerpoint/2010/main" val="46827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t>Some of this is </a:t>
            </a:r>
            <a:r>
              <a:rPr lang="en-US" dirty="0" smtClean="0"/>
              <a:t>review</a:t>
            </a:r>
            <a:endParaRPr lang="en-US" dirty="0"/>
          </a:p>
        </p:txBody>
      </p:sp>
      <p:sp>
        <p:nvSpPr>
          <p:cNvPr id="4" name="Slide Number Placeholder 3"/>
          <p:cNvSpPr>
            <a:spLocks noGrp="1"/>
          </p:cNvSpPr>
          <p:nvPr>
            <p:ph type="sldNum" sz="quarter" idx="5"/>
          </p:nvPr>
        </p:nvSpPr>
        <p:spPr/>
        <p:txBody>
          <a:bodyPr/>
          <a:lstStyle/>
          <a:p>
            <a:pPr>
              <a:defRPr/>
            </a:pPr>
            <a:fld id="{134277D3-88C4-DB42-97D3-50CCD454B8AD}" type="slidenum">
              <a:rPr lang="en-US" smtClean="0"/>
              <a:pPr>
                <a:defRPr/>
              </a:pPr>
              <a:t>2</a:t>
            </a:fld>
            <a:endParaRPr lang="en-US"/>
          </a:p>
        </p:txBody>
      </p:sp>
    </p:spTree>
    <p:extLst>
      <p:ext uri="{BB962C8B-B14F-4D97-AF65-F5344CB8AC3E}">
        <p14:creationId xmlns:p14="http://schemas.microsoft.com/office/powerpoint/2010/main" val="107773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t>Think twice about skipping meals, particularly before a work-out. You must have glucose on board 24/7. If you don’t eat, then body turns to its reserve glucose (glycogen) to meet its need. If no glycogen and no dietary source of glucose, then the body has to turn more and more to body protein to make glucose (sugar!)</a:t>
            </a:r>
          </a:p>
          <a:p>
            <a:endParaRPr lang="en-US"/>
          </a:p>
        </p:txBody>
      </p:sp>
      <p:sp>
        <p:nvSpPr>
          <p:cNvPr id="3789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0A4396-B6C4-D34E-9C92-84728BE38CB7}" type="slidenum">
              <a:rPr lang="en-US" sz="1200"/>
              <a:pPr/>
              <a:t>11</a:t>
            </a:fld>
            <a:endParaRPr lang="en-US" sz="1200"/>
          </a:p>
        </p:txBody>
      </p:sp>
    </p:spTree>
    <p:extLst>
      <p:ext uri="{BB962C8B-B14F-4D97-AF65-F5344CB8AC3E}">
        <p14:creationId xmlns:p14="http://schemas.microsoft.com/office/powerpoint/2010/main" val="198557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Also</a:t>
            </a:r>
            <a:r>
              <a:rPr lang="is-IS" dirty="0" smtClean="0"/>
              <a:t>….if eating a high protein</a:t>
            </a:r>
            <a:r>
              <a:rPr lang="is-IS" baseline="0" dirty="0" smtClean="0"/>
              <a:t> diet, remember, </a:t>
            </a:r>
            <a:r>
              <a:rPr lang="en-US" baseline="0" dirty="0" smtClean="0"/>
              <a:t>such</a:t>
            </a:r>
            <a:r>
              <a:rPr lang="en-US" dirty="0" smtClean="0"/>
              <a:t> </a:t>
            </a:r>
            <a:r>
              <a:rPr lang="en-US" dirty="0"/>
              <a:t>diets are typically high in animal products which is where we get most saturated fat.  A high sat fat diet is a risk factor for vascular disease (heart attack and stroke)</a:t>
            </a:r>
          </a:p>
        </p:txBody>
      </p:sp>
      <p:sp>
        <p:nvSpPr>
          <p:cNvPr id="4" name="Slide Number Placeholder 3"/>
          <p:cNvSpPr>
            <a:spLocks noGrp="1"/>
          </p:cNvSpPr>
          <p:nvPr>
            <p:ph type="sldNum" sz="quarter" idx="5"/>
          </p:nvPr>
        </p:nvSpPr>
        <p:spPr/>
        <p:txBody>
          <a:bodyPr/>
          <a:lstStyle/>
          <a:p>
            <a:pPr>
              <a:defRPr/>
            </a:pPr>
            <a:fld id="{C76240FA-0D3A-074E-A66F-A1C147F1EECD}" type="slidenum">
              <a:rPr lang="en-US" smtClean="0"/>
              <a:pPr>
                <a:defRPr/>
              </a:pPr>
              <a:t>12</a:t>
            </a:fld>
            <a:endParaRPr lang="en-US"/>
          </a:p>
        </p:txBody>
      </p:sp>
    </p:spTree>
    <p:extLst>
      <p:ext uri="{BB962C8B-B14F-4D97-AF65-F5344CB8AC3E}">
        <p14:creationId xmlns:p14="http://schemas.microsoft.com/office/powerpoint/2010/main" val="178959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From L. Applegate PhD. Nutrition Basics 2</a:t>
            </a:r>
            <a:r>
              <a:rPr lang="en-US" baseline="30000" dirty="0"/>
              <a:t>nd</a:t>
            </a:r>
            <a:r>
              <a:rPr lang="en-US" dirty="0"/>
              <a:t> Ed</a:t>
            </a:r>
          </a:p>
          <a:p>
            <a:r>
              <a:rPr lang="en-US" dirty="0"/>
              <a:t>10% body fat  x 154 </a:t>
            </a:r>
            <a:r>
              <a:rPr lang="en-US" dirty="0" smtClean="0"/>
              <a:t>lbs.</a:t>
            </a:r>
            <a:r>
              <a:rPr lang="en-US" dirty="0"/>
              <a:t>= 15.4 lbs. of fat</a:t>
            </a:r>
          </a:p>
          <a:p>
            <a:r>
              <a:rPr lang="en-US" dirty="0"/>
              <a:t>15.4 lbs. x 454 grams/pound= 6992 grams</a:t>
            </a:r>
          </a:p>
          <a:p>
            <a:r>
              <a:rPr lang="en-US" dirty="0"/>
              <a:t>6992 grams x 9 calorie/gram of fat = 63,000 calories stored as fat.</a:t>
            </a:r>
          </a:p>
        </p:txBody>
      </p:sp>
      <p:sp>
        <p:nvSpPr>
          <p:cNvPr id="4" name="Slide Number Placeholder 3"/>
          <p:cNvSpPr>
            <a:spLocks noGrp="1"/>
          </p:cNvSpPr>
          <p:nvPr>
            <p:ph type="sldNum" sz="quarter" idx="5"/>
          </p:nvPr>
        </p:nvSpPr>
        <p:spPr/>
        <p:txBody>
          <a:bodyPr/>
          <a:lstStyle/>
          <a:p>
            <a:pPr>
              <a:defRPr/>
            </a:pPr>
            <a:fld id="{5B62F655-6739-A047-A052-5FCD49485427}" type="slidenum">
              <a:rPr lang="en-US" smtClean="0"/>
              <a:pPr>
                <a:defRPr/>
              </a:pPr>
              <a:t>13</a:t>
            </a:fld>
            <a:endParaRPr lang="en-US"/>
          </a:p>
        </p:txBody>
      </p:sp>
    </p:spTree>
    <p:extLst>
      <p:ext uri="{BB962C8B-B14F-4D97-AF65-F5344CB8AC3E}">
        <p14:creationId xmlns:p14="http://schemas.microsoft.com/office/powerpoint/2010/main" val="1515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dirty="0" smtClean="0"/>
              <a:t>Protein need of average person-example: If</a:t>
            </a:r>
            <a:r>
              <a:rPr lang="en-US" baseline="0" dirty="0" smtClean="0"/>
              <a:t> weigh</a:t>
            </a:r>
            <a:r>
              <a:rPr lang="en-US" dirty="0" smtClean="0"/>
              <a:t>150</a:t>
            </a:r>
            <a:r>
              <a:rPr lang="en-US" baseline="0" dirty="0" smtClean="0"/>
              <a:t> </a:t>
            </a:r>
            <a:r>
              <a:rPr lang="en-US" dirty="0" smtClean="0"/>
              <a:t>lb.</a:t>
            </a:r>
            <a:r>
              <a:rPr lang="en-US" dirty="0" smtClean="0">
                <a:sym typeface="Wingdings" charset="0"/>
              </a:rPr>
              <a:t></a:t>
            </a:r>
            <a:r>
              <a:rPr lang="en-US" baseline="0" dirty="0" smtClean="0">
                <a:sym typeface="Wingdings" charset="0"/>
              </a:rPr>
              <a:t> </a:t>
            </a:r>
            <a:r>
              <a:rPr lang="en-US" dirty="0" smtClean="0">
                <a:sym typeface="Wingdings" charset="0"/>
              </a:rPr>
              <a:t>need </a:t>
            </a:r>
            <a:r>
              <a:rPr lang="en-US" dirty="0">
                <a:sym typeface="Wingdings" charset="0"/>
              </a:rPr>
              <a:t>~75 g </a:t>
            </a:r>
            <a:r>
              <a:rPr lang="en-US" dirty="0" smtClean="0">
                <a:sym typeface="Wingdings" charset="0"/>
              </a:rPr>
              <a:t>protein.</a:t>
            </a:r>
            <a:r>
              <a:rPr lang="en-US" baseline="0" dirty="0" smtClean="0">
                <a:sym typeface="Wingdings" charset="0"/>
              </a:rPr>
              <a:t>  This is a high estimate I use because it is easy to remember.  Using the actual recommendation, a 150 lb. adult would need only 60 g, plus there is a huge safety factor built into this number as well.</a:t>
            </a:r>
            <a:r>
              <a:rPr lang="en-US" dirty="0" smtClean="0">
                <a:sym typeface="Wingdings" charset="0"/>
              </a:rPr>
              <a:t> </a:t>
            </a:r>
          </a:p>
          <a:p>
            <a:pPr eaLnBrk="1" hangingPunct="1"/>
            <a:r>
              <a:rPr lang="en-US" dirty="0" smtClean="0">
                <a:sym typeface="Wingdings" charset="0"/>
              </a:rPr>
              <a:t>There </a:t>
            </a:r>
            <a:r>
              <a:rPr lang="en-US" dirty="0">
                <a:sym typeface="Wingdings" charset="0"/>
              </a:rPr>
              <a:t>are about 30 grams/oz.  1 </a:t>
            </a:r>
            <a:r>
              <a:rPr lang="en-US" dirty="0" smtClean="0">
                <a:sym typeface="Wingdings" charset="0"/>
              </a:rPr>
              <a:t>oz.</a:t>
            </a:r>
            <a:r>
              <a:rPr lang="en-US" baseline="0" dirty="0" smtClean="0">
                <a:sym typeface="Wingdings" charset="0"/>
              </a:rPr>
              <a:t> </a:t>
            </a:r>
            <a:r>
              <a:rPr lang="en-US" dirty="0" smtClean="0">
                <a:sym typeface="Wingdings" charset="0"/>
              </a:rPr>
              <a:t>meat</a:t>
            </a:r>
            <a:r>
              <a:rPr lang="en-US" dirty="0">
                <a:sym typeface="Wingdings" charset="0"/>
              </a:rPr>
              <a:t>, cheese, 1 egg  or 1 C of milk has 7 -8 grams of protein in it</a:t>
            </a:r>
            <a:endParaRPr lang="en-US" dirty="0"/>
          </a:p>
          <a:p>
            <a:r>
              <a:rPr lang="en-US" dirty="0"/>
              <a:t>Like dogs, we are omnivores and can get this from plants and animal foods. Omnivores eat everything, but most of us (like our dogs) enjoy meat.  Why? Because typically it is loaded with fat which is tasty and calorie dense</a:t>
            </a:r>
            <a:r>
              <a:rPr lang="en-US" dirty="0" smtClean="0"/>
              <a:t>.</a:t>
            </a:r>
          </a:p>
          <a:p>
            <a:endParaRPr lang="en-US" dirty="0" smtClean="0"/>
          </a:p>
          <a:p>
            <a:pPr eaLnBrk="1" hangingPunct="1"/>
            <a:r>
              <a:rPr lang="en-US" dirty="0" smtClean="0"/>
              <a:t>Highest protein recommendation</a:t>
            </a:r>
            <a:r>
              <a:rPr lang="en-US" altLang="ja-JP" dirty="0" smtClean="0"/>
              <a:t> per unit weight is for infants!</a:t>
            </a:r>
          </a:p>
          <a:p>
            <a:pPr eaLnBrk="1" hangingPunct="1"/>
            <a:r>
              <a:rPr lang="en-US" dirty="0" smtClean="0"/>
              <a:t>Adult sedentary Recommended Dietary Allowance (RDA) ~ .4-.5 g/lb. </a:t>
            </a:r>
            <a:r>
              <a:rPr lang="en-US" b="1" dirty="0" smtClean="0"/>
              <a:t>or</a:t>
            </a:r>
            <a:r>
              <a:rPr lang="en-US" baseline="0" dirty="0" smtClean="0"/>
              <a:t> </a:t>
            </a:r>
            <a:r>
              <a:rPr lang="en-US" dirty="0" smtClean="0"/>
              <a:t>.8g/kg  Max we can use as protein  0.9 g/ pound </a:t>
            </a:r>
            <a:r>
              <a:rPr lang="en-US" b="1" dirty="0" smtClean="0"/>
              <a:t>or</a:t>
            </a:r>
            <a:r>
              <a:rPr lang="en-US" dirty="0" smtClean="0"/>
              <a:t> 2 gram/kg!!!</a:t>
            </a:r>
          </a:p>
          <a:p>
            <a:endParaRPr lang="en-US" dirty="0"/>
          </a:p>
        </p:txBody>
      </p:sp>
      <p:sp>
        <p:nvSpPr>
          <p:cNvPr id="4" name="Slide Number Placeholder 3"/>
          <p:cNvSpPr>
            <a:spLocks noGrp="1"/>
          </p:cNvSpPr>
          <p:nvPr>
            <p:ph type="sldNum" sz="quarter" idx="5"/>
          </p:nvPr>
        </p:nvSpPr>
        <p:spPr/>
        <p:txBody>
          <a:bodyPr/>
          <a:lstStyle/>
          <a:p>
            <a:pPr>
              <a:defRPr/>
            </a:pPr>
            <a:fld id="{505927BD-2989-2F49-85D5-E323C9CA4132}" type="slidenum">
              <a:rPr lang="en-US" smtClean="0"/>
              <a:pPr>
                <a:defRPr/>
              </a:pPr>
              <a:t>14</a:t>
            </a:fld>
            <a:endParaRPr lang="en-US"/>
          </a:p>
        </p:txBody>
      </p:sp>
    </p:spTree>
    <p:extLst>
      <p:ext uri="{BB962C8B-B14F-4D97-AF65-F5344CB8AC3E}">
        <p14:creationId xmlns:p14="http://schemas.microsoft.com/office/powerpoint/2010/main" val="128750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sz="1200" kern="1200" dirty="0" smtClean="0">
                <a:solidFill>
                  <a:schemeClr val="tx1"/>
                </a:solidFill>
                <a:latin typeface="Arial" charset="0"/>
                <a:ea typeface="ＭＳ Ｐゴシック" charset="0"/>
                <a:cs typeface="ＭＳ Ｐゴシック" charset="0"/>
              </a:rPr>
              <a:t>Malnutrition is</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the most important risk factor for the burden of disease in developing countries.</a:t>
            </a:r>
            <a:r>
              <a:rPr lang="en-US" sz="1200" u="sng" kern="1200" dirty="0" smtClean="0">
                <a:solidFill>
                  <a:schemeClr val="tx1"/>
                </a:solidFill>
                <a:latin typeface="Arial" charset="0"/>
                <a:ea typeface="ＭＳ Ｐゴシック" charset="0"/>
                <a:cs typeface="ＭＳ Ｐゴシック" charset="0"/>
              </a:rPr>
              <a:t> It is the direct cause of about 300 000 deaths per year and is indirectly responsible for about half of all deaths in young children</a:t>
            </a:r>
          </a:p>
          <a:p>
            <a:endParaRPr lang="en-US" sz="1200" u="sng" kern="120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Worldwide, an estimated 852 million people were undernourished in 2000–2002, with most (815 million) living in developing countries.</a:t>
            </a:r>
            <a:r>
              <a:rPr lang="en-US" sz="1200" kern="1200" baseline="0" dirty="0" smtClean="0">
                <a:solidFill>
                  <a:schemeClr val="tx1"/>
                </a:solidFill>
                <a:latin typeface="Arial" charset="0"/>
                <a:ea typeface="ＭＳ Ｐゴシック" charset="0"/>
                <a:cs typeface="ＭＳ Ｐゴシック" charset="0"/>
              </a:rPr>
              <a:t> </a:t>
            </a:r>
            <a:r>
              <a:rPr lang="en-US" sz="1200" u="sng" kern="1200" dirty="0" smtClean="0">
                <a:solidFill>
                  <a:schemeClr val="tx1"/>
                </a:solidFill>
                <a:latin typeface="Arial" charset="0"/>
                <a:ea typeface="ＭＳ Ｐゴシック" charset="0"/>
                <a:cs typeface="ＭＳ Ｐゴシック" charset="0"/>
              </a:rPr>
              <a:t>The absolute number of cases has changed little over the last decade. However, while China had major reductions in its number of cases of protein– energy malnutrition during this period, this was balanced by a corresponding increase in the rest of the developing world.</a:t>
            </a:r>
          </a:p>
          <a:p>
            <a:r>
              <a:rPr lang="en-US" sz="1200" u="sng" kern="1200" dirty="0" smtClean="0">
                <a:solidFill>
                  <a:schemeClr val="tx1"/>
                </a:solidFill>
                <a:latin typeface="Arial" charset="0"/>
                <a:ea typeface="ＭＳ Ｐゴシック" charset="0"/>
                <a:cs typeface="ＭＳ Ｐゴシック" charset="0"/>
              </a:rPr>
              <a:t>Underweight</a:t>
            </a:r>
            <a:r>
              <a:rPr lang="en-US" sz="1200" u="sng" kern="1200" baseline="0" dirty="0" smtClean="0">
                <a:solidFill>
                  <a:schemeClr val="tx1"/>
                </a:solidFill>
                <a:latin typeface="Arial" charset="0"/>
                <a:ea typeface="ＭＳ Ｐゴシック" charset="0"/>
                <a:cs typeface="ＭＳ Ｐゴシック" charset="0"/>
              </a:rPr>
              <a:t>– low weight for age</a:t>
            </a:r>
          </a:p>
          <a:p>
            <a:r>
              <a:rPr lang="en-US" sz="1200" u="sng" kern="1200" baseline="0" dirty="0" smtClean="0">
                <a:solidFill>
                  <a:schemeClr val="tx1"/>
                </a:solidFill>
                <a:latin typeface="Arial" charset="0"/>
                <a:ea typeface="ＭＳ Ｐゴシック" charset="0"/>
                <a:cs typeface="ＭＳ Ｐゴシック" charset="0"/>
              </a:rPr>
              <a:t>Stunting- low height for age</a:t>
            </a:r>
          </a:p>
          <a:p>
            <a:r>
              <a:rPr lang="en-US" sz="1200" u="sng" kern="1200" baseline="0" dirty="0" smtClean="0">
                <a:solidFill>
                  <a:schemeClr val="tx1"/>
                </a:solidFill>
                <a:latin typeface="Arial" charset="0"/>
                <a:ea typeface="ＭＳ Ｐゴシック" charset="0"/>
                <a:cs typeface="ＭＳ Ｐゴシック" charset="0"/>
              </a:rPr>
              <a:t>Wasting- low weight for height</a:t>
            </a:r>
            <a:endParaRPr lang="en-US" dirty="0"/>
          </a:p>
        </p:txBody>
      </p:sp>
      <p:sp>
        <p:nvSpPr>
          <p:cNvPr id="5120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8BF5F1-884D-4549-A1C8-E79689EE2B6D}" type="slidenum">
              <a:rPr lang="en-US" sz="1200"/>
              <a:pPr/>
              <a:t>15</a:t>
            </a:fld>
            <a:endParaRPr lang="en-US" sz="1200"/>
          </a:p>
        </p:txBody>
      </p:sp>
    </p:spTree>
    <p:extLst>
      <p:ext uri="{BB962C8B-B14F-4D97-AF65-F5344CB8AC3E}">
        <p14:creationId xmlns:p14="http://schemas.microsoft.com/office/powerpoint/2010/main" val="55082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t>Sierra Leone photo. All kids with protein malnutrition. Staple is adequate in calories, but not high enough in protein to meet their needs. Staple is often cassava, yams or plantain. High starch, low protein. Adults can enough of these foods to meet their needs, but kids cannot (needs high, stomachs small) and are at highest risk of deficiency.</a:t>
            </a:r>
          </a:p>
        </p:txBody>
      </p:sp>
      <p:sp>
        <p:nvSpPr>
          <p:cNvPr id="4" name="Slide Number Placeholder 3"/>
          <p:cNvSpPr>
            <a:spLocks noGrp="1"/>
          </p:cNvSpPr>
          <p:nvPr>
            <p:ph type="sldNum" sz="quarter" idx="5"/>
          </p:nvPr>
        </p:nvSpPr>
        <p:spPr/>
        <p:txBody>
          <a:bodyPr/>
          <a:lstStyle/>
          <a:p>
            <a:pPr>
              <a:defRPr/>
            </a:pPr>
            <a:fld id="{EFB319CF-4FF4-444D-9574-06BB64AFB333}" type="slidenum">
              <a:rPr lang="en-US" smtClean="0"/>
              <a:pPr>
                <a:defRPr/>
              </a:pPr>
              <a:t>16</a:t>
            </a:fld>
            <a:endParaRPr lang="en-US"/>
          </a:p>
        </p:txBody>
      </p:sp>
    </p:spTree>
    <p:extLst>
      <p:ext uri="{BB962C8B-B14F-4D97-AF65-F5344CB8AC3E}">
        <p14:creationId xmlns:p14="http://schemas.microsoft.com/office/powerpoint/2010/main" val="201910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t>Remember cells in a person with poorly controlled diabetes act a lot like cells of a starving person.  Diabetes, glucose does get into the cell (BSL high) Starvation, there is little if any glucose to get into the cell (body struggling to keep BSL normal. It most certainly is not high)</a:t>
            </a:r>
          </a:p>
        </p:txBody>
      </p:sp>
      <p:sp>
        <p:nvSpPr>
          <p:cNvPr id="4" name="Slide Number Placeholder 3"/>
          <p:cNvSpPr>
            <a:spLocks noGrp="1"/>
          </p:cNvSpPr>
          <p:nvPr>
            <p:ph type="sldNum" sz="quarter" idx="5"/>
          </p:nvPr>
        </p:nvSpPr>
        <p:spPr/>
        <p:txBody>
          <a:bodyPr/>
          <a:lstStyle/>
          <a:p>
            <a:pPr>
              <a:defRPr/>
            </a:pPr>
            <a:fld id="{3CBDEE9B-3216-5244-B932-904E4D252BA2}" type="slidenum">
              <a:rPr lang="en-US" smtClean="0"/>
              <a:pPr>
                <a:defRPr/>
              </a:pPr>
              <a:t>17</a:t>
            </a:fld>
            <a:endParaRPr lang="en-US"/>
          </a:p>
        </p:txBody>
      </p:sp>
    </p:spTree>
    <p:extLst>
      <p:ext uri="{BB962C8B-B14F-4D97-AF65-F5344CB8AC3E}">
        <p14:creationId xmlns:p14="http://schemas.microsoft.com/office/powerpoint/2010/main" val="55230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t>Some of this is </a:t>
            </a:r>
            <a:r>
              <a:rPr lang="en-US" dirty="0" smtClean="0"/>
              <a:t>review</a:t>
            </a:r>
            <a:endParaRPr lang="en-US" dirty="0"/>
          </a:p>
        </p:txBody>
      </p:sp>
      <p:sp>
        <p:nvSpPr>
          <p:cNvPr id="4" name="Slide Number Placeholder 3"/>
          <p:cNvSpPr>
            <a:spLocks noGrp="1"/>
          </p:cNvSpPr>
          <p:nvPr>
            <p:ph type="sldNum" sz="quarter" idx="5"/>
          </p:nvPr>
        </p:nvSpPr>
        <p:spPr/>
        <p:txBody>
          <a:bodyPr/>
          <a:lstStyle/>
          <a:p>
            <a:pPr>
              <a:defRPr/>
            </a:pPr>
            <a:fld id="{134277D3-88C4-DB42-97D3-50CCD454B8AD}" type="slidenum">
              <a:rPr lang="en-US" smtClean="0"/>
              <a:pPr>
                <a:defRPr/>
              </a:pPr>
              <a:t>18</a:t>
            </a:fld>
            <a:endParaRPr lang="en-US"/>
          </a:p>
        </p:txBody>
      </p:sp>
    </p:spTree>
    <p:extLst>
      <p:ext uri="{BB962C8B-B14F-4D97-AF65-F5344CB8AC3E}">
        <p14:creationId xmlns:p14="http://schemas.microsoft.com/office/powerpoint/2010/main" val="12533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01725" y="700088"/>
            <a:ext cx="4656138" cy="3492500"/>
          </a:xfrm>
          <a:ln/>
        </p:spPr>
      </p:sp>
      <p:sp>
        <p:nvSpPr>
          <p:cNvPr id="21507" name="Rectangle 3"/>
          <p:cNvSpPr>
            <a:spLocks noGrp="1" noChangeArrowheads="1"/>
          </p:cNvSpPr>
          <p:nvPr>
            <p:ph type="body" idx="1"/>
          </p:nvPr>
        </p:nvSpPr>
        <p:spPr>
          <a:xfrm>
            <a:off x="912813" y="4422775"/>
            <a:ext cx="5032375" cy="4189413"/>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l-GR" b="1" dirty="0">
                <a:solidFill>
                  <a:srgbClr val="000000"/>
                </a:solidFill>
              </a:rPr>
              <a:t>Illustration 15.1</a:t>
            </a:r>
            <a:endParaRPr lang="el-GR" dirty="0">
              <a:solidFill>
                <a:srgbClr val="000000"/>
              </a:solidFill>
            </a:endParaRPr>
          </a:p>
          <a:p>
            <a:r>
              <a:rPr lang="el-GR" dirty="0">
                <a:solidFill>
                  <a:srgbClr val="000000"/>
                </a:solidFill>
              </a:rPr>
              <a:t>The protein perception</a:t>
            </a:r>
            <a:r>
              <a:rPr lang="el-GR" dirty="0" smtClean="0">
                <a:solidFill>
                  <a:srgbClr val="000000"/>
                </a:solidFill>
              </a:rPr>
              <a:t>.</a:t>
            </a:r>
            <a:endParaRPr lang="en-US" dirty="0" smtClean="0">
              <a:solidFill>
                <a:srgbClr val="000000"/>
              </a:solidFill>
            </a:endParaRPr>
          </a:p>
          <a:p>
            <a:r>
              <a:rPr lang="en-US" dirty="0" smtClean="0">
                <a:solidFill>
                  <a:srgbClr val="000000"/>
                </a:solidFill>
              </a:rPr>
              <a:t>Remember</a:t>
            </a:r>
            <a:r>
              <a:rPr lang="en-US" baseline="0" dirty="0" smtClean="0">
                <a:solidFill>
                  <a:srgbClr val="000000"/>
                </a:solidFill>
              </a:rPr>
              <a:t> it i</a:t>
            </a:r>
            <a:r>
              <a:rPr lang="en-US" dirty="0" smtClean="0">
                <a:solidFill>
                  <a:srgbClr val="000000"/>
                </a:solidFill>
              </a:rPr>
              <a:t>s</a:t>
            </a:r>
            <a:r>
              <a:rPr lang="en-US" baseline="0" dirty="0" smtClean="0">
                <a:solidFill>
                  <a:srgbClr val="000000"/>
                </a:solidFill>
              </a:rPr>
              <a:t> not the most important EN on an acute basis either</a:t>
            </a:r>
            <a:endParaRPr lang="el-GR" dirty="0">
              <a:solidFill>
                <a:srgbClr val="000000"/>
              </a:solidFill>
            </a:endParaRPr>
          </a:p>
        </p:txBody>
      </p:sp>
    </p:spTree>
    <p:extLst>
      <p:ext uri="{BB962C8B-B14F-4D97-AF65-F5344CB8AC3E}">
        <p14:creationId xmlns:p14="http://schemas.microsoft.com/office/powerpoint/2010/main" val="69528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01725" y="700088"/>
            <a:ext cx="4656138" cy="3492500"/>
          </a:xfrm>
          <a:ln/>
        </p:spPr>
      </p:sp>
      <p:sp>
        <p:nvSpPr>
          <p:cNvPr id="23555" name="Rectangle 3"/>
          <p:cNvSpPr>
            <a:spLocks noGrp="1" noChangeArrowheads="1"/>
          </p:cNvSpPr>
          <p:nvPr>
            <p:ph type="body" idx="1"/>
          </p:nvPr>
        </p:nvSpPr>
        <p:spPr>
          <a:xfrm>
            <a:off x="912813" y="4422775"/>
            <a:ext cx="5032375" cy="4189413"/>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n-US" dirty="0">
                <a:solidFill>
                  <a:srgbClr val="000000"/>
                </a:solidFill>
              </a:rPr>
              <a:t>See link for more on USDA the Plate Method and portion </a:t>
            </a:r>
            <a:r>
              <a:rPr lang="en-US" dirty="0" smtClean="0">
                <a:solidFill>
                  <a:srgbClr val="000000"/>
                </a:solidFill>
              </a:rPr>
              <a:t>sizes</a:t>
            </a:r>
          </a:p>
          <a:p>
            <a:r>
              <a:rPr lang="en-US" dirty="0" smtClean="0">
                <a:solidFill>
                  <a:srgbClr val="000000"/>
                </a:solidFill>
              </a:rPr>
              <a:t>Beans</a:t>
            </a:r>
            <a:r>
              <a:rPr lang="en-US" baseline="0" dirty="0" smtClean="0">
                <a:solidFill>
                  <a:srgbClr val="000000"/>
                </a:solidFill>
              </a:rPr>
              <a:t> can be counted as protein or vegetable.</a:t>
            </a:r>
          </a:p>
          <a:p>
            <a:r>
              <a:rPr lang="en-US" baseline="0" dirty="0" smtClean="0">
                <a:solidFill>
                  <a:srgbClr val="000000"/>
                </a:solidFill>
              </a:rPr>
              <a:t>Quinoa can be counted as protein or grain</a:t>
            </a:r>
            <a:endParaRPr lang="el-GR" dirty="0">
              <a:solidFill>
                <a:srgbClr val="000000"/>
              </a:solidFill>
            </a:endParaRPr>
          </a:p>
        </p:txBody>
      </p:sp>
    </p:spTree>
    <p:extLst>
      <p:ext uri="{BB962C8B-B14F-4D97-AF65-F5344CB8AC3E}">
        <p14:creationId xmlns:p14="http://schemas.microsoft.com/office/powerpoint/2010/main" val="124855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01725" y="700088"/>
            <a:ext cx="4656138" cy="3492500"/>
          </a:xfrm>
          <a:ln/>
        </p:spPr>
      </p:sp>
      <p:sp>
        <p:nvSpPr>
          <p:cNvPr id="25603" name="Rectangle 3"/>
          <p:cNvSpPr>
            <a:spLocks noGrp="1" noChangeArrowheads="1"/>
          </p:cNvSpPr>
          <p:nvPr>
            <p:ph type="body" idx="1"/>
          </p:nvPr>
        </p:nvSpPr>
        <p:spPr>
          <a:xfrm>
            <a:off x="912813" y="4422775"/>
            <a:ext cx="5032375" cy="4189413"/>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n-US" b="1">
                <a:solidFill>
                  <a:srgbClr val="000000"/>
                </a:solidFill>
              </a:rPr>
              <a:t>Traditional US diet using USDA Plate Method</a:t>
            </a:r>
            <a:endParaRPr lang="el-GR">
              <a:solidFill>
                <a:srgbClr val="000000"/>
              </a:solidFill>
            </a:endParaRPr>
          </a:p>
        </p:txBody>
      </p:sp>
    </p:spTree>
    <p:extLst>
      <p:ext uri="{BB962C8B-B14F-4D97-AF65-F5344CB8AC3E}">
        <p14:creationId xmlns:p14="http://schemas.microsoft.com/office/powerpoint/2010/main" val="142748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01725" y="700088"/>
            <a:ext cx="4656138" cy="3492500"/>
          </a:xfrm>
          <a:ln/>
        </p:spPr>
      </p:sp>
      <p:sp>
        <p:nvSpPr>
          <p:cNvPr id="27651" name="Rectangle 3"/>
          <p:cNvSpPr>
            <a:spLocks noGrp="1" noChangeArrowheads="1"/>
          </p:cNvSpPr>
          <p:nvPr>
            <p:ph type="body" idx="1"/>
          </p:nvPr>
        </p:nvSpPr>
        <p:spPr>
          <a:xfrm>
            <a:off x="912813" y="4422775"/>
            <a:ext cx="5032375" cy="4189413"/>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n-US" b="0" dirty="0">
                <a:solidFill>
                  <a:srgbClr val="000000"/>
                </a:solidFill>
              </a:rPr>
              <a:t>Vegetarian approach to USDA Plate Method.  Beans (low fat protein, veggie, complex carb) + tomatoes, onions, peppers (veg) + small </a:t>
            </a:r>
            <a:r>
              <a:rPr lang="en-US" b="0" dirty="0" smtClean="0">
                <a:solidFill>
                  <a:srgbClr val="000000"/>
                </a:solidFill>
              </a:rPr>
              <a:t>amt. </a:t>
            </a:r>
            <a:r>
              <a:rPr lang="en-US" b="0" dirty="0">
                <a:solidFill>
                  <a:srgbClr val="000000"/>
                </a:solidFill>
              </a:rPr>
              <a:t>of cheese (high fat protein</a:t>
            </a:r>
            <a:r>
              <a:rPr lang="en-US" b="0" dirty="0" smtClean="0">
                <a:solidFill>
                  <a:srgbClr val="000000"/>
                </a:solidFill>
              </a:rPr>
              <a:t>). Spiders have more protein/unit weight than</a:t>
            </a:r>
            <a:r>
              <a:rPr lang="en-US" b="0" baseline="0" dirty="0" smtClean="0">
                <a:solidFill>
                  <a:srgbClr val="000000"/>
                </a:solidFill>
              </a:rPr>
              <a:t> any other bug. Grasshoppers are 15-60% protein/weight</a:t>
            </a:r>
            <a:endParaRPr lang="en-US" b="0" dirty="0">
              <a:solidFill>
                <a:srgbClr val="000000"/>
              </a:solidFill>
            </a:endParaRPr>
          </a:p>
          <a:p>
            <a:endParaRPr lang="en-US" b="0" dirty="0">
              <a:solidFill>
                <a:srgbClr val="000000"/>
              </a:solidFill>
            </a:endParaRPr>
          </a:p>
          <a:p>
            <a:r>
              <a:rPr lang="en-US" b="0" dirty="0">
                <a:solidFill>
                  <a:srgbClr val="000000"/>
                </a:solidFill>
              </a:rPr>
              <a:t>Protein in most foods except </a:t>
            </a:r>
            <a:r>
              <a:rPr lang="en-US" b="0" dirty="0" smtClean="0">
                <a:solidFill>
                  <a:srgbClr val="000000"/>
                </a:solidFill>
              </a:rPr>
              <a:t>fruit,</a:t>
            </a:r>
            <a:r>
              <a:rPr lang="en-US" b="0" baseline="0" dirty="0" smtClean="0">
                <a:solidFill>
                  <a:srgbClr val="000000"/>
                </a:solidFill>
              </a:rPr>
              <a:t> </a:t>
            </a:r>
            <a:r>
              <a:rPr lang="en-US" b="0" dirty="0" smtClean="0">
                <a:solidFill>
                  <a:srgbClr val="000000"/>
                </a:solidFill>
              </a:rPr>
              <a:t>fats/oils, added sugars</a:t>
            </a:r>
            <a:endParaRPr lang="el-GR" b="0" dirty="0">
              <a:solidFill>
                <a:srgbClr val="000000"/>
              </a:solidFill>
            </a:endParaRPr>
          </a:p>
        </p:txBody>
      </p:sp>
    </p:spTree>
    <p:extLst>
      <p:ext uri="{BB962C8B-B14F-4D97-AF65-F5344CB8AC3E}">
        <p14:creationId xmlns:p14="http://schemas.microsoft.com/office/powerpoint/2010/main" val="13586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41A1BD-E898-A247-86BD-3657B86CC5DF}" type="slidenum">
              <a:rPr lang="en-US" sz="1200"/>
              <a:pPr/>
              <a:t>7</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1114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7FAB81-CD62-A14D-8FAB-7A945BAC44E8}" type="slidenum">
              <a:rPr lang="en-US" sz="1200"/>
              <a:pPr/>
              <a:t>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dirty="0"/>
              <a:t>How do we know which amino acids to link together to make a certain protein? </a:t>
            </a:r>
            <a:r>
              <a:rPr lang="en-US" dirty="0" smtClean="0"/>
              <a:t> DNA </a:t>
            </a:r>
            <a:r>
              <a:rPr lang="en-US" dirty="0"/>
              <a:t>has the ‘recipe or blueprint or code</a:t>
            </a:r>
            <a:r>
              <a:rPr lang="en-US" dirty="0" smtClean="0"/>
              <a:t>’ for how to do this.</a:t>
            </a:r>
            <a:r>
              <a:rPr lang="en-US" baseline="0" dirty="0" smtClean="0"/>
              <a:t> Tells us which AA to hook onto the growing AA chain necessary to make the protein being built. </a:t>
            </a:r>
            <a:endParaRPr lang="en-US" dirty="0"/>
          </a:p>
          <a:p>
            <a:pPr eaLnBrk="1" hangingPunct="1"/>
            <a:endParaRPr lang="en-US" dirty="0" smtClean="0"/>
          </a:p>
          <a:p>
            <a:pPr eaLnBrk="1" hangingPunct="1"/>
            <a:r>
              <a:rPr lang="en-US" dirty="0" smtClean="0"/>
              <a:t>Mutations (changes in DNA) can </a:t>
            </a:r>
            <a:r>
              <a:rPr lang="en-US" dirty="0"/>
              <a:t>be good (sickle cell protects against malaria) or </a:t>
            </a:r>
            <a:r>
              <a:rPr lang="en-US" dirty="0" smtClean="0"/>
              <a:t>bad</a:t>
            </a:r>
            <a:r>
              <a:rPr lang="is-IS" dirty="0" smtClean="0"/>
              <a:t>….</a:t>
            </a:r>
            <a:r>
              <a:rPr lang="en-US" dirty="0" smtClean="0"/>
              <a:t> resulting in cancer</a:t>
            </a:r>
            <a:r>
              <a:rPr lang="en-US" baseline="0" dirty="0" smtClean="0"/>
              <a:t> and/or </a:t>
            </a:r>
            <a:r>
              <a:rPr lang="en-US" dirty="0" smtClean="0"/>
              <a:t>birth defects.</a:t>
            </a:r>
            <a:endParaRPr lang="en-US" dirty="0"/>
          </a:p>
          <a:p>
            <a:pPr eaLnBrk="1" hangingPunct="1"/>
            <a:r>
              <a:rPr lang="en-US" dirty="0" smtClean="0"/>
              <a:t/>
            </a:r>
            <a:br>
              <a:rPr lang="en-US" dirty="0" smtClean="0"/>
            </a:br>
            <a:r>
              <a:rPr lang="en-US" dirty="0" smtClean="0"/>
              <a:t>Note: Stem cells:</a:t>
            </a:r>
            <a:r>
              <a:rPr lang="en-US" baseline="0" dirty="0" smtClean="0"/>
              <a:t> can divide for long periods of time, can make many different types of cells. </a:t>
            </a:r>
            <a:r>
              <a:rPr lang="en-US" dirty="0" smtClean="0"/>
              <a:t>Two basic</a:t>
            </a:r>
            <a:r>
              <a:rPr lang="en-US" baseline="0" dirty="0" smtClean="0"/>
              <a:t> types</a:t>
            </a:r>
            <a:r>
              <a:rPr lang="en-US" dirty="0" smtClean="0"/>
              <a:t>, </a:t>
            </a:r>
            <a:r>
              <a:rPr lang="en-US" dirty="0"/>
              <a:t>embryonic and adult. </a:t>
            </a:r>
            <a:r>
              <a:rPr lang="en-US" dirty="0" smtClean="0"/>
              <a:t>Embryonic SC </a:t>
            </a:r>
            <a:r>
              <a:rPr lang="en-US" dirty="0"/>
              <a:t>can make any of ~200 cell types in the body. Adult SC generally can only make cells of type from the tissue from which it is taken e.g. blood stem cell can make one of 12 types of blood cell </a:t>
            </a:r>
            <a:r>
              <a:rPr lang="en-US" dirty="0" smtClean="0"/>
              <a:t>types. However,</a:t>
            </a:r>
            <a:r>
              <a:rPr lang="en-US" baseline="0" dirty="0" smtClean="0"/>
              <a:t> it seems that Adult SC can be modified in the lab to produce something called Induced Pluripotent SC ( </a:t>
            </a:r>
            <a:r>
              <a:rPr lang="en-US" baseline="0" dirty="0" err="1" smtClean="0"/>
              <a:t>iPSC</a:t>
            </a:r>
            <a:r>
              <a:rPr lang="en-US" baseline="0" dirty="0" smtClean="0"/>
              <a:t>) that make the adult SC act more like an Embryonic SC</a:t>
            </a:r>
            <a:r>
              <a:rPr lang="en-US" dirty="0"/>
              <a:t>	 </a:t>
            </a:r>
          </a:p>
          <a:p>
            <a:pPr lvl="1" eaLnBrk="1" hangingPunct="1"/>
            <a:endParaRPr lang="en-US" dirty="0"/>
          </a:p>
        </p:txBody>
      </p:sp>
    </p:spTree>
    <p:extLst>
      <p:ext uri="{BB962C8B-B14F-4D97-AF65-F5344CB8AC3E}">
        <p14:creationId xmlns:p14="http://schemas.microsoft.com/office/powerpoint/2010/main" val="152425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FDEDC-47B3-8646-B327-0501B2770E99}" type="slidenum">
              <a:rPr lang="en-US" sz="1200"/>
              <a:pPr/>
              <a:t>9</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dirty="0" smtClean="0"/>
              <a:t>If you weight</a:t>
            </a:r>
            <a:r>
              <a:rPr lang="en-US" baseline="0" dirty="0" smtClean="0"/>
              <a:t> </a:t>
            </a:r>
            <a:r>
              <a:rPr lang="en-US" dirty="0" smtClean="0"/>
              <a:t>120 pounds </a:t>
            </a:r>
            <a:r>
              <a:rPr lang="en-US" baseline="0" dirty="0" smtClean="0"/>
              <a:t> and are ~</a:t>
            </a:r>
            <a:r>
              <a:rPr lang="en-US" dirty="0" smtClean="0"/>
              <a:t> </a:t>
            </a:r>
            <a:r>
              <a:rPr lang="en-US" dirty="0"/>
              <a:t>60% water…72 pounds </a:t>
            </a:r>
            <a:r>
              <a:rPr lang="en-US" dirty="0" smtClean="0"/>
              <a:t>of your weight is water</a:t>
            </a:r>
            <a:r>
              <a:rPr lang="en-US" baseline="0" dirty="0" smtClean="0"/>
              <a:t> and </a:t>
            </a:r>
            <a:r>
              <a:rPr lang="en-US" dirty="0" smtClean="0"/>
              <a:t>48 </a:t>
            </a:r>
            <a:r>
              <a:rPr lang="en-US" dirty="0"/>
              <a:t>pounds dry </a:t>
            </a:r>
            <a:r>
              <a:rPr lang="en-US" dirty="0" smtClean="0"/>
              <a:t>weight.  </a:t>
            </a:r>
            <a:r>
              <a:rPr lang="en-US" dirty="0"/>
              <a:t>O</a:t>
            </a:r>
            <a:r>
              <a:rPr lang="en-US" dirty="0" smtClean="0"/>
              <a:t>f the dry weight, </a:t>
            </a:r>
            <a:r>
              <a:rPr lang="en-US" dirty="0"/>
              <a:t>about 45% is protein or 22 </a:t>
            </a:r>
            <a:r>
              <a:rPr lang="en-US" dirty="0" smtClean="0"/>
              <a:t>pounds. In other words, not much</a:t>
            </a:r>
            <a:r>
              <a:rPr lang="en-US" baseline="0" dirty="0" smtClean="0"/>
              <a:t> of our body weight is protein (~18-20% protein)!</a:t>
            </a:r>
            <a:endParaRPr lang="en-US" dirty="0" smtClean="0"/>
          </a:p>
          <a:p>
            <a:pPr eaLnBrk="1" hangingPunct="1"/>
            <a:r>
              <a:rPr lang="en-US" dirty="0" smtClean="0"/>
              <a:t>Water</a:t>
            </a:r>
            <a:r>
              <a:rPr lang="en-US" baseline="0" dirty="0" smtClean="0"/>
              <a:t> needs to be distributed appropriately throughout the body.  Protein helps make this happen. If protein is absent, then water distribution is uneven wit much of water to moving to lowest point of gravity (feet and ankles). This one type of edema.</a:t>
            </a:r>
            <a:endParaRPr lang="en-US" dirty="0"/>
          </a:p>
          <a:p>
            <a:pPr eaLnBrk="1" hangingPunct="1"/>
            <a:r>
              <a:rPr lang="en-US" dirty="0" smtClean="0"/>
              <a:t>Other</a:t>
            </a:r>
            <a:r>
              <a:rPr lang="en-US" baseline="0" dirty="0" smtClean="0"/>
              <a:t> j</a:t>
            </a:r>
            <a:r>
              <a:rPr lang="en-US" dirty="0" smtClean="0"/>
              <a:t>obs of</a:t>
            </a:r>
            <a:r>
              <a:rPr lang="en-US" baseline="0" dirty="0" smtClean="0"/>
              <a:t> protein: </a:t>
            </a:r>
            <a:r>
              <a:rPr lang="en-US" u="sng" baseline="0" dirty="0" smtClean="0"/>
              <a:t>some </a:t>
            </a:r>
            <a:r>
              <a:rPr lang="en-US" baseline="0" dirty="0" smtClean="0"/>
              <a:t>h</a:t>
            </a:r>
            <a:r>
              <a:rPr lang="en-US" dirty="0" smtClean="0"/>
              <a:t>ormones (Insulin</a:t>
            </a:r>
            <a:r>
              <a:rPr lang="en-US" dirty="0"/>
              <a:t>, glucagon, </a:t>
            </a:r>
            <a:r>
              <a:rPr lang="en-US" dirty="0" err="1" smtClean="0"/>
              <a:t>thyroxine</a:t>
            </a:r>
            <a:r>
              <a:rPr lang="en-US" dirty="0" smtClean="0"/>
              <a:t>, etc. ), </a:t>
            </a:r>
            <a:r>
              <a:rPr lang="en-US" baseline="0" dirty="0" smtClean="0"/>
              <a:t> </a:t>
            </a:r>
            <a:r>
              <a:rPr lang="en-US" dirty="0" smtClean="0"/>
              <a:t>transporter</a:t>
            </a:r>
            <a:r>
              <a:rPr lang="en-US" baseline="0" dirty="0" smtClean="0"/>
              <a:t> molecules (lipoproteins Vitamin A needs a transporter molecule, etc. ), he</a:t>
            </a:r>
            <a:r>
              <a:rPr lang="en-US" dirty="0" smtClean="0"/>
              <a:t>moglobin is a transporter molecule (carries oxygen in the blood)</a:t>
            </a:r>
            <a:endParaRPr lang="en-US" dirty="0"/>
          </a:p>
        </p:txBody>
      </p:sp>
    </p:spTree>
    <p:extLst>
      <p:ext uri="{BB962C8B-B14F-4D97-AF65-F5344CB8AC3E}">
        <p14:creationId xmlns:p14="http://schemas.microsoft.com/office/powerpoint/2010/main" val="90332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20DF66-AF97-8943-86A4-B9DE7C1221E2}" type="slidenum">
              <a:rPr lang="en-US" sz="1200"/>
              <a:pPr/>
              <a:t>10</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6634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C783099-3CC6-F448-890E-779D61853F5C}" type="datetimeFigureOut">
              <a:rPr lang="en-US" smtClean="0"/>
              <a:pPr>
                <a:defRPr/>
              </a:pPr>
              <a:t>5/13/17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7C4434-ED65-6041-9D34-4F6D5307D6D5}" type="slidenum">
              <a:rPr lang="en-US" smtClean="0"/>
              <a:pPr>
                <a:defRPr/>
              </a:pPr>
              <a:t>‹#›</a:t>
            </a:fld>
            <a:endParaRPr lang="en-US"/>
          </a:p>
        </p:txBody>
      </p:sp>
    </p:spTree>
    <p:extLst>
      <p:ext uri="{BB962C8B-B14F-4D97-AF65-F5344CB8AC3E}">
        <p14:creationId xmlns:p14="http://schemas.microsoft.com/office/powerpoint/2010/main" val="201591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FA7A35D-BC99-3243-8BAE-3ECD6A51528C}" type="datetimeFigureOut">
              <a:rPr lang="en-US" smtClean="0"/>
              <a:pPr>
                <a:defRPr/>
              </a:pPr>
              <a:t>5/13/17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D47F7F-6952-BA45-B73B-B21DB12A2698}" type="slidenum">
              <a:rPr lang="en-US" smtClean="0"/>
              <a:pPr>
                <a:defRPr/>
              </a:pPr>
              <a:t>‹#›</a:t>
            </a:fld>
            <a:endParaRPr lang="en-US"/>
          </a:p>
        </p:txBody>
      </p:sp>
    </p:spTree>
    <p:extLst>
      <p:ext uri="{BB962C8B-B14F-4D97-AF65-F5344CB8AC3E}">
        <p14:creationId xmlns:p14="http://schemas.microsoft.com/office/powerpoint/2010/main" val="271464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F95CEA-A4BA-E740-8E3E-619DD1528D7E}" type="datetimeFigureOut">
              <a:rPr lang="en-US" smtClean="0"/>
              <a:pPr>
                <a:defRPr/>
              </a:pPr>
              <a:t>5/13/17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837F3F-2E37-5B4D-823D-21E483BE37E8}" type="slidenum">
              <a:rPr lang="en-US" smtClean="0"/>
              <a:pPr>
                <a:defRPr/>
              </a:pPr>
              <a:t>‹#›</a:t>
            </a:fld>
            <a:endParaRPr lang="en-US"/>
          </a:p>
        </p:txBody>
      </p:sp>
    </p:spTree>
    <p:extLst>
      <p:ext uri="{BB962C8B-B14F-4D97-AF65-F5344CB8AC3E}">
        <p14:creationId xmlns:p14="http://schemas.microsoft.com/office/powerpoint/2010/main" val="345526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F238EBD7-E83A-DF4D-BB1F-2B0B943FA2AF}" type="datetimeFigureOut">
              <a:rPr lang="en-US"/>
              <a:pPr>
                <a:defRPr/>
              </a:pPr>
              <a:t>5/13/17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02F7399-D450-4A42-9677-B34A3FF6C6E3}" type="slidenum">
              <a:rPr lang="en-US"/>
              <a:pPr>
                <a:defRPr/>
              </a:pPr>
              <a:t>‹#›</a:t>
            </a:fld>
            <a:endParaRPr lang="en-US"/>
          </a:p>
        </p:txBody>
      </p:sp>
    </p:spTree>
    <p:extLst>
      <p:ext uri="{BB962C8B-B14F-4D97-AF65-F5344CB8AC3E}">
        <p14:creationId xmlns:p14="http://schemas.microsoft.com/office/powerpoint/2010/main" val="396148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p:txBody>
          <a:bodyPr/>
          <a:lstStyle>
            <a:lvl1pPr>
              <a:defRPr/>
            </a:lvl1pPr>
          </a:lstStyle>
          <a:p>
            <a:pPr>
              <a:defRPr/>
            </a:pPr>
            <a:fld id="{B71B3177-1645-1E43-9FA5-2B48DFD148BC}" type="datetimeFigureOut">
              <a:rPr lang="en-US"/>
              <a:pPr>
                <a:defRPr/>
              </a:pPr>
              <a:t>5/13/17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0FBCBC64-914D-D64F-BD82-A8F6A4CD15E6}" type="slidenum">
              <a:rPr lang="en-US"/>
              <a:pPr>
                <a:defRPr/>
              </a:pPr>
              <a:t>‹#›</a:t>
            </a:fld>
            <a:endParaRPr lang="en-US"/>
          </a:p>
        </p:txBody>
      </p:sp>
    </p:spTree>
    <p:extLst>
      <p:ext uri="{BB962C8B-B14F-4D97-AF65-F5344CB8AC3E}">
        <p14:creationId xmlns:p14="http://schemas.microsoft.com/office/powerpoint/2010/main" val="380423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E36B7ED-ADB6-7B4C-941D-45B790CA34D8}" type="datetimeFigureOut">
              <a:rPr lang="en-US" smtClean="0"/>
              <a:pPr>
                <a:defRPr/>
              </a:pPr>
              <a:t>5/13/17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50D055-494C-4944-867F-277379DD54AB}" type="slidenum">
              <a:rPr lang="en-US" smtClean="0"/>
              <a:pPr>
                <a:defRPr/>
              </a:pPr>
              <a:t>‹#›</a:t>
            </a:fld>
            <a:endParaRPr lang="en-US"/>
          </a:p>
        </p:txBody>
      </p:sp>
    </p:spTree>
    <p:extLst>
      <p:ext uri="{BB962C8B-B14F-4D97-AF65-F5344CB8AC3E}">
        <p14:creationId xmlns:p14="http://schemas.microsoft.com/office/powerpoint/2010/main" val="33339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37A9720-B8FE-2047-B6E0-3E31D26650EC}" type="datetimeFigureOut">
              <a:rPr lang="en-US" smtClean="0"/>
              <a:pPr>
                <a:defRPr/>
              </a:pPr>
              <a:t>5/13/17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6FC1A5-E2D0-7240-B9D4-2E121996A5D8}" type="slidenum">
              <a:rPr lang="en-US" smtClean="0"/>
              <a:pPr>
                <a:defRPr/>
              </a:pPr>
              <a:t>‹#›</a:t>
            </a:fld>
            <a:endParaRPr lang="en-US"/>
          </a:p>
        </p:txBody>
      </p:sp>
    </p:spTree>
    <p:extLst>
      <p:ext uri="{BB962C8B-B14F-4D97-AF65-F5344CB8AC3E}">
        <p14:creationId xmlns:p14="http://schemas.microsoft.com/office/powerpoint/2010/main" val="54317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FB90231-28CC-EF4C-B1CD-3BB954983C74}" type="datetimeFigureOut">
              <a:rPr lang="en-US" smtClean="0"/>
              <a:pPr>
                <a:defRPr/>
              </a:pPr>
              <a:t>5/13/17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2C8AC8-FF39-8149-AA14-BB660B62E2C6}" type="slidenum">
              <a:rPr lang="en-US" smtClean="0"/>
              <a:pPr>
                <a:defRPr/>
              </a:pPr>
              <a:t>‹#›</a:t>
            </a:fld>
            <a:endParaRPr lang="en-US"/>
          </a:p>
        </p:txBody>
      </p:sp>
    </p:spTree>
    <p:extLst>
      <p:ext uri="{BB962C8B-B14F-4D97-AF65-F5344CB8AC3E}">
        <p14:creationId xmlns:p14="http://schemas.microsoft.com/office/powerpoint/2010/main" val="284896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9DB763B-D0A8-E043-B555-B4472D98CA3F}" type="datetimeFigureOut">
              <a:rPr lang="en-US" smtClean="0"/>
              <a:pPr>
                <a:defRPr/>
              </a:pPr>
              <a:t>5/13/17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E19A05-C656-4145-8E54-69F12997FC8D}" type="slidenum">
              <a:rPr lang="en-US" smtClean="0"/>
              <a:pPr>
                <a:defRPr/>
              </a:pPr>
              <a:t>‹#›</a:t>
            </a:fld>
            <a:endParaRPr lang="en-US"/>
          </a:p>
        </p:txBody>
      </p:sp>
    </p:spTree>
    <p:extLst>
      <p:ext uri="{BB962C8B-B14F-4D97-AF65-F5344CB8AC3E}">
        <p14:creationId xmlns:p14="http://schemas.microsoft.com/office/powerpoint/2010/main" val="405362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5D1ACBE-978E-D947-A828-5A7E32F3A587}" type="datetimeFigureOut">
              <a:rPr lang="en-US" smtClean="0"/>
              <a:pPr>
                <a:defRPr/>
              </a:pPr>
              <a:t>5/13/17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700480-6C8D-B642-80AC-C72B7AE981E1}" type="slidenum">
              <a:rPr lang="en-US" smtClean="0"/>
              <a:pPr>
                <a:defRPr/>
              </a:pPr>
              <a:t>‹#›</a:t>
            </a:fld>
            <a:endParaRPr lang="en-US"/>
          </a:p>
        </p:txBody>
      </p:sp>
    </p:spTree>
    <p:extLst>
      <p:ext uri="{BB962C8B-B14F-4D97-AF65-F5344CB8AC3E}">
        <p14:creationId xmlns:p14="http://schemas.microsoft.com/office/powerpoint/2010/main" val="192571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33845F-6CC2-5943-A1FD-C9B78E2F4577}" type="datetimeFigureOut">
              <a:rPr lang="en-US" smtClean="0"/>
              <a:pPr>
                <a:defRPr/>
              </a:pPr>
              <a:t>5/13/17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22F2053-9701-8D4C-A461-A2E2F1756B92}" type="slidenum">
              <a:rPr lang="en-US" smtClean="0"/>
              <a:pPr>
                <a:defRPr/>
              </a:pPr>
              <a:t>‹#›</a:t>
            </a:fld>
            <a:endParaRPr lang="en-US"/>
          </a:p>
        </p:txBody>
      </p:sp>
    </p:spTree>
    <p:extLst>
      <p:ext uri="{BB962C8B-B14F-4D97-AF65-F5344CB8AC3E}">
        <p14:creationId xmlns:p14="http://schemas.microsoft.com/office/powerpoint/2010/main" val="209952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9CFD4FD-CE88-3145-A774-40D350AB5C3B}" type="datetimeFigureOut">
              <a:rPr lang="en-US" smtClean="0"/>
              <a:pPr>
                <a:defRPr/>
              </a:pPr>
              <a:t>5/13/17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970C1D-AD0D-1349-8AF7-C4E816B78914}" type="slidenum">
              <a:rPr lang="en-US" smtClean="0"/>
              <a:pPr>
                <a:defRPr/>
              </a:pPr>
              <a:t>‹#›</a:t>
            </a:fld>
            <a:endParaRPr lang="en-US"/>
          </a:p>
        </p:txBody>
      </p:sp>
    </p:spTree>
    <p:extLst>
      <p:ext uri="{BB962C8B-B14F-4D97-AF65-F5344CB8AC3E}">
        <p14:creationId xmlns:p14="http://schemas.microsoft.com/office/powerpoint/2010/main" val="412755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770B862-F966-5D44-B06B-E2F4489781C9}" type="datetimeFigureOut">
              <a:rPr lang="en-US" smtClean="0"/>
              <a:pPr>
                <a:defRPr/>
              </a:pPr>
              <a:t>5/13/17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F80DE8-093E-724A-A158-5B58D44F0A59}" type="slidenum">
              <a:rPr lang="en-US" smtClean="0"/>
              <a:pPr>
                <a:defRPr/>
              </a:pPr>
              <a:t>‹#›</a:t>
            </a:fld>
            <a:endParaRPr lang="en-US"/>
          </a:p>
        </p:txBody>
      </p:sp>
    </p:spTree>
    <p:extLst>
      <p:ext uri="{BB962C8B-B14F-4D97-AF65-F5344CB8AC3E}">
        <p14:creationId xmlns:p14="http://schemas.microsoft.com/office/powerpoint/2010/main" val="2316895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02FD544-028D-9343-8928-9C8F11F70CFB}" type="datetimeFigureOut">
              <a:rPr lang="en-US" smtClean="0"/>
              <a:pPr>
                <a:defRPr/>
              </a:pPr>
              <a:t>5/13/17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1E1F4D-8B0D-FA4D-8F15-4E2FFE1582E5}" type="slidenum">
              <a:rPr lang="en-US" smtClean="0"/>
              <a:pPr>
                <a:defRPr/>
              </a:pPr>
              <a:t>‹#›</a:t>
            </a:fld>
            <a:endParaRPr lang="en-US"/>
          </a:p>
        </p:txBody>
      </p:sp>
    </p:spTree>
    <p:extLst>
      <p:ext uri="{BB962C8B-B14F-4D97-AF65-F5344CB8AC3E}">
        <p14:creationId xmlns:p14="http://schemas.microsoft.com/office/powerpoint/2010/main" val="2287781465"/>
      </p:ext>
    </p:extLst>
  </p:cSld>
  <p:clrMap bg1="lt1" tx1="dk1" bg2="lt2" tx2="dk2" accent1="accent1" accent2="accent2" accent3="accent3" accent4="accent4" accent5="accent5" accent6="accent6" hlink="hlink" folHlink="folHlink"/>
  <p:sldLayoutIdLst>
    <p:sldLayoutId id="2147485846" r:id="rId1"/>
    <p:sldLayoutId id="2147485847" r:id="rId2"/>
    <p:sldLayoutId id="2147485848" r:id="rId3"/>
    <p:sldLayoutId id="2147485849" r:id="rId4"/>
    <p:sldLayoutId id="2147485850" r:id="rId5"/>
    <p:sldLayoutId id="2147485851" r:id="rId6"/>
    <p:sldLayoutId id="2147485852" r:id="rId7"/>
    <p:sldLayoutId id="2147485853" r:id="rId8"/>
    <p:sldLayoutId id="2147485854" r:id="rId9"/>
    <p:sldLayoutId id="2147485855" r:id="rId10"/>
    <p:sldLayoutId id="2147485856" r:id="rId11"/>
    <p:sldLayoutId id="2147485857" r:id="rId12"/>
    <p:sldLayoutId id="214748585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HRvT4vY5Oc" TargetMode="External"/><Relationship Id="rId4" Type="http://schemas.openxmlformats.org/officeDocument/2006/relationships/hyperlink" Target="http://www.ncbi.nlm.nih.gov/pmc/articles/PMC1180662/" TargetMode="External"/><Relationship Id="rId5" Type="http://schemas.openxmlformats.org/officeDocument/2006/relationships/image" Target="../media/image14.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sz="3600" b="1" dirty="0">
                <a:latin typeface="+mn-lt"/>
              </a:rPr>
              <a:t>Nutrition 10 </a:t>
            </a:r>
          </a:p>
        </p:txBody>
      </p:sp>
      <p:sp>
        <p:nvSpPr>
          <p:cNvPr id="49154" name="Content Placeholder 4"/>
          <p:cNvSpPr>
            <a:spLocks noGrp="1"/>
          </p:cNvSpPr>
          <p:nvPr>
            <p:ph idx="1"/>
          </p:nvPr>
        </p:nvSpPr>
        <p:spPr>
          <a:xfrm>
            <a:off x="457200" y="1143000"/>
            <a:ext cx="8229600" cy="4525963"/>
          </a:xfrm>
        </p:spPr>
        <p:txBody>
          <a:bodyPr>
            <a:normAutofit lnSpcReduction="10000"/>
          </a:bodyPr>
          <a:lstStyle/>
          <a:p>
            <a:r>
              <a:rPr lang="en-US" dirty="0"/>
              <a:t>Today </a:t>
            </a:r>
            <a:r>
              <a:rPr lang="en-US" dirty="0" smtClean="0"/>
              <a:t>Tues. May 16</a:t>
            </a:r>
            <a:endParaRPr lang="en-US" dirty="0"/>
          </a:p>
          <a:p>
            <a:pPr lvl="1"/>
            <a:r>
              <a:rPr lang="en-US" sz="3200" dirty="0" smtClean="0"/>
              <a:t>Topic: Protein</a:t>
            </a:r>
            <a:endParaRPr lang="en-US" sz="3200" dirty="0"/>
          </a:p>
          <a:p>
            <a:pPr lvl="1"/>
            <a:r>
              <a:rPr lang="en-US" sz="3200" dirty="0" smtClean="0"/>
              <a:t>Protein </a:t>
            </a:r>
            <a:r>
              <a:rPr lang="en-US" sz="3200" dirty="0"/>
              <a:t>Calorie Estimate assignment </a:t>
            </a:r>
            <a:r>
              <a:rPr lang="en-US" sz="3200" dirty="0" smtClean="0"/>
              <a:t>due</a:t>
            </a:r>
          </a:p>
          <a:p>
            <a:pPr marL="457200" lvl="1" indent="0">
              <a:buNone/>
            </a:pPr>
            <a:endParaRPr lang="en-US" sz="3200" dirty="0" smtClean="0"/>
          </a:p>
          <a:p>
            <a:r>
              <a:rPr lang="en-US" dirty="0" smtClean="0"/>
              <a:t>No class May 18</a:t>
            </a:r>
          </a:p>
          <a:p>
            <a:r>
              <a:rPr lang="en-US" dirty="0" smtClean="0"/>
              <a:t>Tues May 23</a:t>
            </a:r>
            <a:endParaRPr lang="en-US" dirty="0"/>
          </a:p>
          <a:p>
            <a:pPr lvl="1"/>
            <a:r>
              <a:rPr lang="en-US" sz="3200" dirty="0">
                <a:ea typeface="Garamond" charset="0"/>
                <a:cs typeface="Garamond" charset="0"/>
              </a:rPr>
              <a:t>Topic: </a:t>
            </a:r>
            <a:r>
              <a:rPr lang="en-US" sz="3200" dirty="0" smtClean="0">
                <a:ea typeface="Garamond" charset="0"/>
                <a:cs typeface="Garamond" charset="0"/>
              </a:rPr>
              <a:t>Vitamins/Minerals</a:t>
            </a:r>
          </a:p>
          <a:p>
            <a:pPr lvl="1"/>
            <a:r>
              <a:rPr lang="en-US" sz="3200" dirty="0" smtClean="0">
                <a:ea typeface="Garamond" charset="0"/>
                <a:cs typeface="Garamond" charset="0"/>
              </a:rPr>
              <a:t>Diet Assignment due</a:t>
            </a:r>
            <a:endParaRPr lang="en-US" sz="3200" dirty="0">
              <a:ea typeface="Garamond" charset="0"/>
              <a:cs typeface="Garamond" charset="0"/>
            </a:endParaRPr>
          </a:p>
          <a:p>
            <a:pPr lvl="1">
              <a:buFont typeface="Wingdings" charset="0"/>
              <a:buNone/>
            </a:pPr>
            <a:endParaRPr lang="en-US" dirty="0">
              <a:latin typeface="Garamond" charset="0"/>
            </a:endParaRPr>
          </a:p>
        </p:txBody>
      </p:sp>
      <p:pic>
        <p:nvPicPr>
          <p:cNvPr id="17411"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81800" y="228600"/>
            <a:ext cx="2057400" cy="205740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7916092"/>
      </p:ext>
    </p:extLst>
  </p:cSld>
  <p:clrMapOvr>
    <a:masterClrMapping/>
  </p:clrMapOvr>
  <mc:AlternateContent xmlns:mc="http://schemas.openxmlformats.org/markup-compatibility/2006" xmlns:p14="http://schemas.microsoft.com/office/powerpoint/2010/main">
    <mc:Choice Requires="p14">
      <p:transition spd="slow" p14:dur="2000" advTm="2426"/>
    </mc:Choice>
    <mc:Fallback xmlns="">
      <p:transition spd="slow" advTm="24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algn="l" eaLnBrk="1" fontAlgn="auto" hangingPunct="1">
              <a:spcAft>
                <a:spcPts val="0"/>
              </a:spcAft>
              <a:defRPr/>
            </a:pPr>
            <a:r>
              <a:rPr lang="en-US" sz="3600" b="1" dirty="0">
                <a:effectLst>
                  <a:outerShdw blurRad="38100" dist="38100" dir="2700000" algn="tl">
                    <a:srgbClr val="DDDDDD"/>
                  </a:outerShdw>
                </a:effectLst>
                <a:ea typeface="+mj-ea"/>
                <a:cs typeface="+mj-cs"/>
              </a:rPr>
              <a:t>Protein on the </a:t>
            </a:r>
            <a:r>
              <a:rPr lang="en-US" sz="3600" b="1" dirty="0" smtClean="0">
                <a:effectLst>
                  <a:outerShdw blurRad="38100" dist="38100" dir="2700000" algn="tl">
                    <a:srgbClr val="DDDDDD"/>
                  </a:outerShdw>
                </a:effectLst>
                <a:ea typeface="+mj-ea"/>
                <a:cs typeface="+mj-cs"/>
              </a:rPr>
              <a:t>Job </a:t>
            </a:r>
            <a:r>
              <a:rPr lang="en-US" sz="3600" i="1" dirty="0">
                <a:solidFill>
                  <a:srgbClr val="2F2B20"/>
                </a:solidFill>
                <a:effectLst>
                  <a:outerShdw blurRad="38100" dist="38100" dir="2700000" algn="tl">
                    <a:srgbClr val="DDDDDD"/>
                  </a:outerShdw>
                </a:effectLst>
                <a:ea typeface="+mj-ea"/>
                <a:cs typeface="+mj-cs"/>
              </a:rPr>
              <a:t>(as a builder)</a:t>
            </a:r>
            <a:endParaRPr lang="en-US" sz="3600" b="1" dirty="0">
              <a:solidFill>
                <a:srgbClr val="2F2B20"/>
              </a:solidFill>
              <a:effectLst>
                <a:outerShdw blurRad="38100" dist="38100" dir="2700000" algn="tl">
                  <a:srgbClr val="DDDDDD"/>
                </a:outerShdw>
              </a:effectLst>
              <a:ea typeface="+mj-ea"/>
              <a:cs typeface="+mj-cs"/>
            </a:endParaRPr>
          </a:p>
        </p:txBody>
      </p:sp>
      <p:sp>
        <p:nvSpPr>
          <p:cNvPr id="41986" name="Rectangle 3"/>
          <p:cNvSpPr>
            <a:spLocks noGrp="1" noChangeArrowheads="1"/>
          </p:cNvSpPr>
          <p:nvPr>
            <p:ph idx="1"/>
          </p:nvPr>
        </p:nvSpPr>
        <p:spPr/>
        <p:txBody>
          <a:bodyPr rtlCol="0">
            <a:normAutofit fontScale="92500" lnSpcReduction="10000"/>
          </a:bodyPr>
          <a:lstStyle/>
          <a:p>
            <a:pPr eaLnBrk="1" fontAlgn="auto" hangingPunct="1">
              <a:spcAft>
                <a:spcPts val="0"/>
              </a:spcAft>
              <a:buClr>
                <a:schemeClr val="tx1">
                  <a:lumMod val="75000"/>
                  <a:lumOff val="25000"/>
                </a:schemeClr>
              </a:buClr>
              <a:buFont typeface="Arial" pitchFamily="34" charset="0"/>
              <a:buChar char="•"/>
              <a:defRPr/>
            </a:pPr>
            <a:r>
              <a:rPr lang="en-US" u="sng" dirty="0">
                <a:solidFill>
                  <a:srgbClr val="2F2B20"/>
                </a:solidFill>
                <a:ea typeface="+mn-ea"/>
                <a:cs typeface="+mn-cs"/>
              </a:rPr>
              <a:t>Some </a:t>
            </a:r>
            <a:r>
              <a:rPr lang="en-US" dirty="0" smtClean="0">
                <a:solidFill>
                  <a:srgbClr val="2F2B20"/>
                </a:solidFill>
                <a:ea typeface="+mn-ea"/>
                <a:cs typeface="+mn-cs"/>
              </a:rPr>
              <a:t>Hormones (insulin) </a:t>
            </a:r>
            <a:endParaRPr lang="en-US"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ea typeface="+mn-ea"/>
                <a:cs typeface="+mn-cs"/>
              </a:rPr>
              <a:t>Enzymes, antibodies</a:t>
            </a:r>
            <a:endParaRPr lang="en-US"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ea typeface="+mn-ea"/>
                <a:cs typeface="+mn-cs"/>
              </a:rPr>
              <a:t>Transporters (e.g. hemoglobin)</a:t>
            </a:r>
            <a:endParaRPr lang="en-US"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dirty="0">
                <a:solidFill>
                  <a:srgbClr val="2F2B20"/>
                </a:solidFill>
                <a:ea typeface="+mn-ea"/>
                <a:cs typeface="+mn-cs"/>
              </a:rPr>
              <a:t>Water balance</a:t>
            </a:r>
          </a:p>
          <a:p>
            <a:pPr eaLnBrk="1" fontAlgn="auto" hangingPunct="1">
              <a:spcAft>
                <a:spcPts val="0"/>
              </a:spcAft>
              <a:buClr>
                <a:schemeClr val="tx1">
                  <a:lumMod val="75000"/>
                  <a:lumOff val="25000"/>
                </a:schemeClr>
              </a:buClr>
              <a:buFont typeface="Arial" pitchFamily="34" charset="0"/>
              <a:buChar char="•"/>
              <a:defRPr/>
            </a:pPr>
            <a:r>
              <a:rPr lang="en-US" dirty="0">
                <a:solidFill>
                  <a:srgbClr val="2F2B20"/>
                </a:solidFill>
                <a:ea typeface="+mn-ea"/>
                <a:cs typeface="+mn-cs"/>
              </a:rPr>
              <a:t>Part of </a:t>
            </a:r>
            <a:r>
              <a:rPr lang="en-US" dirty="0" smtClean="0">
                <a:solidFill>
                  <a:srgbClr val="2F2B20"/>
                </a:solidFill>
                <a:ea typeface="+mn-ea"/>
                <a:cs typeface="+mn-cs"/>
              </a:rPr>
              <a:t>muscles and organs</a:t>
            </a: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rPr>
              <a:t>Most abundant protein in body is collagen in skin and bone</a:t>
            </a:r>
            <a:endParaRPr lang="en-US" dirty="0" smtClean="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u="sng" dirty="0" smtClean="0">
                <a:solidFill>
                  <a:srgbClr val="2F2B20"/>
                </a:solidFill>
                <a:ea typeface="+mn-ea"/>
                <a:cs typeface="+mn-cs"/>
              </a:rPr>
              <a:t>Non-preferred</a:t>
            </a:r>
            <a:r>
              <a:rPr lang="en-US" dirty="0" smtClean="0">
                <a:solidFill>
                  <a:srgbClr val="2F2B20"/>
                </a:solidFill>
                <a:ea typeface="+mn-ea"/>
                <a:cs typeface="+mn-cs"/>
              </a:rPr>
              <a:t>  jobs of protein</a:t>
            </a:r>
            <a:r>
              <a:rPr lang="en-US" dirty="0" smtClean="0">
                <a:solidFill>
                  <a:srgbClr val="2F2B20"/>
                </a:solidFill>
                <a:ea typeface="+mn-ea"/>
                <a:cs typeface="+mn-cs"/>
                <a:sym typeface="Wingdings"/>
              </a:rPr>
              <a:t>                              make</a:t>
            </a:r>
            <a:r>
              <a:rPr lang="en-US" i="1" dirty="0" smtClean="0">
                <a:solidFill>
                  <a:srgbClr val="2F2B20"/>
                </a:solidFill>
                <a:ea typeface="+mn-ea"/>
                <a:cs typeface="+mn-cs"/>
                <a:sym typeface="Wingdings"/>
              </a:rPr>
              <a:t> ATP (nrg) and glucose</a:t>
            </a:r>
            <a:r>
              <a:rPr lang="en-US" i="1" dirty="0" smtClean="0">
                <a:solidFill>
                  <a:srgbClr val="2F2B20"/>
                </a:solidFill>
                <a:ea typeface="+mn-ea"/>
                <a:cs typeface="+mn-cs"/>
              </a:rPr>
              <a:t> </a:t>
            </a:r>
            <a:endParaRPr lang="en-US" i="1"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endParaRPr lang="en-US" i="1" dirty="0">
              <a:solidFill>
                <a:srgbClr val="2F2B20"/>
              </a:solidFill>
              <a:latin typeface="Calibri" charset="0"/>
              <a:ea typeface="+mn-ea"/>
              <a:cs typeface="+mn-cs"/>
            </a:endParaRPr>
          </a:p>
        </p:txBody>
      </p:sp>
      <p:pic>
        <p:nvPicPr>
          <p:cNvPr id="34819" name="Picture 2" descr="body com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228600"/>
            <a:ext cx="2286000" cy="3997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1371600" y="274638"/>
            <a:ext cx="7772400" cy="1143000"/>
          </a:xfrm>
        </p:spPr>
        <p:txBody>
          <a:bodyPr rtlCol="0">
            <a:normAutofit fontScale="90000"/>
          </a:bodyPr>
          <a:lstStyle/>
          <a:p>
            <a:pPr eaLnBrk="1" fontAlgn="auto" hangingPunct="1">
              <a:spcAft>
                <a:spcPts val="0"/>
              </a:spcAft>
              <a:defRPr/>
            </a:pPr>
            <a:r>
              <a:rPr lang="en-US" sz="4000" dirty="0" smtClean="0">
                <a:solidFill>
                  <a:schemeClr val="tx1">
                    <a:lumMod val="75000"/>
                    <a:lumOff val="25000"/>
                  </a:schemeClr>
                </a:solidFill>
                <a:effectLst>
                  <a:outerShdw blurRad="38100" dist="38100" dir="2700000" algn="tl">
                    <a:srgbClr val="DDDDDD"/>
                  </a:outerShdw>
                </a:effectLst>
                <a:latin typeface="Gill Sans MT" charset="0"/>
                <a:ea typeface="+mj-ea"/>
                <a:cs typeface="+mj-cs"/>
              </a:rPr>
              <a:t/>
            </a:r>
            <a:br>
              <a:rPr lang="en-US" sz="4000" dirty="0" smtClean="0">
                <a:solidFill>
                  <a:schemeClr val="tx1">
                    <a:lumMod val="75000"/>
                    <a:lumOff val="25000"/>
                  </a:schemeClr>
                </a:solidFill>
                <a:effectLst>
                  <a:outerShdw blurRad="38100" dist="38100" dir="2700000" algn="tl">
                    <a:srgbClr val="DDDDDD"/>
                  </a:outerShdw>
                </a:effectLst>
                <a:latin typeface="Gill Sans MT" charset="0"/>
                <a:ea typeface="+mj-ea"/>
                <a:cs typeface="+mj-cs"/>
              </a:rPr>
            </a:br>
            <a:r>
              <a:rPr lang="en-US" sz="4000" dirty="0" smtClean="0">
                <a:solidFill>
                  <a:schemeClr val="tx1">
                    <a:lumMod val="75000"/>
                    <a:lumOff val="25000"/>
                  </a:schemeClr>
                </a:solidFill>
                <a:effectLst>
                  <a:outerShdw blurRad="38100" dist="38100" dir="2700000" algn="tl">
                    <a:srgbClr val="DDDDDD"/>
                  </a:outerShdw>
                </a:effectLst>
                <a:latin typeface="Gill Sans MT" charset="0"/>
                <a:ea typeface="+mj-ea"/>
                <a:cs typeface="+mj-cs"/>
              </a:rPr>
              <a:t> </a:t>
            </a:r>
            <a:endParaRPr lang="en-US" sz="3900" dirty="0">
              <a:solidFill>
                <a:schemeClr val="tx1">
                  <a:lumMod val="75000"/>
                  <a:lumOff val="25000"/>
                </a:schemeClr>
              </a:solidFill>
              <a:effectLst>
                <a:outerShdw blurRad="38100" dist="38100" dir="2700000" algn="tl">
                  <a:srgbClr val="DDDDDD"/>
                </a:outerShdw>
              </a:effectLst>
              <a:latin typeface="Gill Sans MT" charset="0"/>
              <a:ea typeface="+mj-ea"/>
              <a:cs typeface="+mj-cs"/>
            </a:endParaRPr>
          </a:p>
        </p:txBody>
      </p:sp>
      <p:sp>
        <p:nvSpPr>
          <p:cNvPr id="44034" name="Content Placeholder 17"/>
          <p:cNvSpPr>
            <a:spLocks noGrp="1"/>
          </p:cNvSpPr>
          <p:nvPr>
            <p:ph sz="half" idx="4294967295"/>
          </p:nvPr>
        </p:nvSpPr>
        <p:spPr>
          <a:xfrm>
            <a:off x="684376" y="2895600"/>
            <a:ext cx="7850057" cy="2362200"/>
          </a:xfrm>
        </p:spPr>
        <p:txBody>
          <a:bodyPr rtlCol="0">
            <a:normAutofit fontScale="77500" lnSpcReduction="20000"/>
          </a:bodyPr>
          <a:lstStyle/>
          <a:p>
            <a:pPr marL="0" indent="0" algn="ctr">
              <a:buClr>
                <a:schemeClr val="tx1">
                  <a:lumMod val="75000"/>
                  <a:lumOff val="25000"/>
                </a:schemeClr>
              </a:buClr>
              <a:buNone/>
              <a:defRPr/>
            </a:pPr>
            <a:r>
              <a:rPr lang="en-US" sz="3400" b="1" i="1" dirty="0" smtClean="0">
                <a:solidFill>
                  <a:srgbClr val="C00000"/>
                </a:solidFill>
              </a:rPr>
              <a:t>Remember</a:t>
            </a:r>
          </a:p>
          <a:p>
            <a:pPr marL="0" indent="0" algn="ctr">
              <a:buClr>
                <a:schemeClr val="tx1">
                  <a:lumMod val="75000"/>
                  <a:lumOff val="25000"/>
                </a:schemeClr>
              </a:buClr>
              <a:buNone/>
              <a:defRPr/>
            </a:pPr>
            <a:r>
              <a:rPr lang="en-US" sz="3400" i="1" dirty="0" smtClean="0">
                <a:solidFill>
                  <a:schemeClr val="tx1">
                    <a:lumMod val="90000"/>
                    <a:lumOff val="10000"/>
                  </a:schemeClr>
                </a:solidFill>
              </a:rPr>
              <a:t>Assume carb reserves are used &amp; no dietary carb</a:t>
            </a:r>
          </a:p>
          <a:p>
            <a:pPr marL="0" indent="0" algn="ctr">
              <a:buClr>
                <a:schemeClr val="tx1">
                  <a:lumMod val="75000"/>
                  <a:lumOff val="25000"/>
                </a:schemeClr>
              </a:buClr>
              <a:buNone/>
              <a:defRPr/>
            </a:pPr>
            <a:r>
              <a:rPr lang="en-US" sz="3400" i="1" dirty="0" smtClean="0">
                <a:solidFill>
                  <a:schemeClr val="tx1">
                    <a:lumMod val="90000"/>
                    <a:lumOff val="10000"/>
                  </a:schemeClr>
                </a:solidFill>
              </a:rPr>
              <a:t>Lipids (fats/oils) can’t be made into glucose.</a:t>
            </a:r>
          </a:p>
          <a:p>
            <a:pPr marL="0" indent="0" algn="ctr" eaLnBrk="1" fontAlgn="auto" hangingPunct="1">
              <a:spcAft>
                <a:spcPts val="0"/>
              </a:spcAft>
              <a:buClr>
                <a:schemeClr val="tx1">
                  <a:lumMod val="75000"/>
                  <a:lumOff val="25000"/>
                </a:schemeClr>
              </a:buClr>
              <a:buFont typeface="Wingdings" charset="0"/>
              <a:buNone/>
              <a:defRPr/>
            </a:pPr>
            <a:r>
              <a:rPr lang="en-US" sz="3400" i="1" dirty="0" smtClean="0">
                <a:solidFill>
                  <a:schemeClr val="tx1">
                    <a:lumMod val="90000"/>
                    <a:lumOff val="10000"/>
                  </a:schemeClr>
                </a:solidFill>
              </a:rPr>
              <a:t>If needed, protein will be used to meet glucose and energy needs, </a:t>
            </a:r>
            <a:r>
              <a:rPr lang="en-US" sz="3400" b="1" i="1" dirty="0" smtClean="0">
                <a:solidFill>
                  <a:schemeClr val="tx1">
                    <a:lumMod val="90000"/>
                    <a:lumOff val="10000"/>
                  </a:schemeClr>
                </a:solidFill>
              </a:rPr>
              <a:t>before</a:t>
            </a:r>
            <a:r>
              <a:rPr lang="en-US" sz="3400" i="1" dirty="0" smtClean="0">
                <a:solidFill>
                  <a:schemeClr val="tx1">
                    <a:lumMod val="90000"/>
                    <a:lumOff val="10000"/>
                  </a:schemeClr>
                </a:solidFill>
              </a:rPr>
              <a:t> used to build body proteins!!!</a:t>
            </a:r>
          </a:p>
          <a:p>
            <a:pPr marL="0" indent="0" algn="ctr" eaLnBrk="1" fontAlgn="auto" hangingPunct="1">
              <a:spcAft>
                <a:spcPts val="0"/>
              </a:spcAft>
              <a:buClr>
                <a:schemeClr val="tx1">
                  <a:lumMod val="75000"/>
                  <a:lumOff val="25000"/>
                </a:schemeClr>
              </a:buClr>
              <a:buFont typeface="Wingdings" charset="0"/>
              <a:buNone/>
              <a:defRPr/>
            </a:pPr>
            <a:r>
              <a:rPr lang="en-US" sz="3400" dirty="0" smtClean="0">
                <a:solidFill>
                  <a:schemeClr val="tx1">
                    <a:lumMod val="75000"/>
                    <a:lumOff val="25000"/>
                  </a:schemeClr>
                </a:solidFill>
                <a:latin typeface="Calibri" charset="0"/>
                <a:ea typeface="+mn-ea"/>
                <a:cs typeface="+mn-cs"/>
              </a:rPr>
              <a:t> </a:t>
            </a:r>
            <a:endParaRPr lang="en-US" sz="3400" dirty="0">
              <a:solidFill>
                <a:schemeClr val="tx1">
                  <a:lumMod val="75000"/>
                  <a:lumOff val="25000"/>
                </a:schemeClr>
              </a:solidFill>
              <a:latin typeface="Gill Sans MT" charset="0"/>
              <a:ea typeface="+mn-ea"/>
              <a:cs typeface="+mn-cs"/>
            </a:endParaRPr>
          </a:p>
        </p:txBody>
      </p:sp>
      <p:pic>
        <p:nvPicPr>
          <p:cNvPr id="389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1750" y="360569"/>
            <a:ext cx="3492500" cy="2324100"/>
          </a:xfrm>
          <a:prstGeom prst="rect">
            <a:avLst/>
          </a:prstGeom>
          <a:ln w="38100"/>
        </p:spPr>
        <p:style>
          <a:lnRef idx="2">
            <a:schemeClr val="accent2"/>
          </a:lnRef>
          <a:fillRef idx="1">
            <a:schemeClr val="lt1"/>
          </a:fillRef>
          <a:effectRef idx="0">
            <a:schemeClr val="accent2"/>
          </a:effectRef>
          <a:fontRef idx="minor">
            <a:schemeClr val="dk1"/>
          </a:fontRef>
        </p:style>
      </p:pic>
      <p:sp>
        <p:nvSpPr>
          <p:cNvPr id="4" name="TextBox 3"/>
          <p:cNvSpPr txBox="1"/>
          <p:nvPr/>
        </p:nvSpPr>
        <p:spPr>
          <a:xfrm>
            <a:off x="609599" y="882807"/>
            <a:ext cx="4443413" cy="1908175"/>
          </a:xfrm>
          <a:prstGeom prst="rect">
            <a:avLst/>
          </a:prstGeom>
          <a:noFill/>
        </p:spPr>
        <p:txBody>
          <a:bodyPr wrap="none">
            <a:spAutoFit/>
          </a:bodyPr>
          <a:lstStyle/>
          <a:p>
            <a:pPr fontAlgn="auto">
              <a:spcAft>
                <a:spcPts val="0"/>
              </a:spcAft>
              <a:buClr>
                <a:schemeClr val="tx1">
                  <a:lumMod val="75000"/>
                  <a:lumOff val="25000"/>
                </a:schemeClr>
              </a:buClr>
              <a:buFont typeface="Wingdings" charset="0"/>
              <a:buNone/>
              <a:defRPr/>
            </a:pPr>
            <a:r>
              <a:rPr lang="en-US" sz="3600" b="1" dirty="0">
                <a:latin typeface="+mn-lt"/>
              </a:rPr>
              <a:t>Top priorities of body:</a:t>
            </a:r>
            <a:endParaRPr lang="en-US" sz="2400" dirty="0">
              <a:solidFill>
                <a:schemeClr val="tx1">
                  <a:lumMod val="75000"/>
                  <a:lumOff val="25000"/>
                </a:schemeClr>
              </a:solidFill>
              <a:latin typeface="+mn-lt"/>
            </a:endParaRPr>
          </a:p>
          <a:p>
            <a:pPr fontAlgn="auto">
              <a:spcAft>
                <a:spcPts val="0"/>
              </a:spcAft>
              <a:buClr>
                <a:schemeClr val="tx1">
                  <a:lumMod val="75000"/>
                  <a:lumOff val="25000"/>
                </a:schemeClr>
              </a:buClr>
              <a:buFont typeface="Wingdings" charset="0"/>
              <a:buNone/>
              <a:defRPr/>
            </a:pPr>
            <a:r>
              <a:rPr lang="en-US" sz="2400" dirty="0">
                <a:solidFill>
                  <a:schemeClr val="tx1">
                    <a:lumMod val="75000"/>
                    <a:lumOff val="25000"/>
                  </a:schemeClr>
                </a:solidFill>
                <a:latin typeface="+mn-lt"/>
              </a:rPr>
              <a:t>	</a:t>
            </a:r>
            <a:r>
              <a:rPr lang="en-US" sz="3200" dirty="0">
                <a:solidFill>
                  <a:srgbClr val="2F2B20"/>
                </a:solidFill>
                <a:latin typeface="+mn-lt"/>
              </a:rPr>
              <a:t>1. Energy</a:t>
            </a:r>
          </a:p>
          <a:p>
            <a:pPr fontAlgn="auto">
              <a:spcAft>
                <a:spcPts val="0"/>
              </a:spcAft>
              <a:buClr>
                <a:schemeClr val="tx1">
                  <a:lumMod val="75000"/>
                  <a:lumOff val="25000"/>
                </a:schemeClr>
              </a:buClr>
              <a:buFont typeface="Wingdings" charset="0"/>
              <a:buNone/>
              <a:defRPr/>
            </a:pPr>
            <a:r>
              <a:rPr lang="en-US" sz="3200" dirty="0">
                <a:solidFill>
                  <a:srgbClr val="2F2B20"/>
                </a:solidFill>
                <a:latin typeface="+mn-lt"/>
              </a:rPr>
              <a:t>	2. Glucose </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4">
                                            <p:txEl>
                                              <p:pRg st="1" end="1"/>
                                            </p:txEl>
                                          </p:spTgt>
                                        </p:tgtEl>
                                        <p:attrNameLst>
                                          <p:attrName>style.visibility</p:attrName>
                                        </p:attrNameLst>
                                      </p:cBhvr>
                                      <p:to>
                                        <p:strVal val="visible"/>
                                      </p:to>
                                    </p:set>
                                    <p:animEffect transition="in" filter="fade">
                                      <p:cBhvr>
                                        <p:cTn id="17" dur="500"/>
                                        <p:tgtEl>
                                          <p:spTgt spid="440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4">
                                            <p:txEl>
                                              <p:pRg st="2" end="2"/>
                                            </p:txEl>
                                          </p:spTgt>
                                        </p:tgtEl>
                                        <p:attrNameLst>
                                          <p:attrName>style.visibility</p:attrName>
                                        </p:attrNameLst>
                                      </p:cBhvr>
                                      <p:to>
                                        <p:strVal val="visible"/>
                                      </p:to>
                                    </p:set>
                                    <p:animEffect transition="in" filter="fade">
                                      <p:cBhvr>
                                        <p:cTn id="22" dur="500"/>
                                        <p:tgtEl>
                                          <p:spTgt spid="440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4">
                                            <p:txEl>
                                              <p:pRg st="3" end="3"/>
                                            </p:txEl>
                                          </p:spTgt>
                                        </p:tgtEl>
                                        <p:attrNameLst>
                                          <p:attrName>style.visibility</p:attrName>
                                        </p:attrNameLst>
                                      </p:cBhvr>
                                      <p:to>
                                        <p:strVal val="visible"/>
                                      </p:to>
                                    </p:set>
                                    <p:animEffect transition="in" filter="fade">
                                      <p:cBhvr>
                                        <p:cTn id="27"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4638"/>
            <a:ext cx="8534400" cy="1143000"/>
          </a:xfrm>
        </p:spPr>
        <p:txBody>
          <a:bodyPr rtlCol="0">
            <a:noAutofit/>
          </a:bodyPr>
          <a:lstStyle/>
          <a:p>
            <a:pPr algn="l" eaLnBrk="1" fontAlgn="auto" hangingPunct="1">
              <a:spcAft>
                <a:spcPts val="0"/>
              </a:spcAft>
              <a:defRPr/>
            </a:pPr>
            <a:r>
              <a:rPr lang="en-US" sz="3600" b="1" dirty="0" smtClean="0">
                <a:ea typeface="+mj-ea"/>
                <a:cs typeface="Calibri" charset="0"/>
              </a:rPr>
              <a:t>What happens with excess dietary protein?</a:t>
            </a:r>
          </a:p>
        </p:txBody>
      </p:sp>
      <p:sp>
        <p:nvSpPr>
          <p:cNvPr id="3" name="Content Placeholder 2"/>
          <p:cNvSpPr>
            <a:spLocks noGrp="1"/>
          </p:cNvSpPr>
          <p:nvPr>
            <p:ph idx="1"/>
          </p:nvPr>
        </p:nvSpPr>
        <p:spPr>
          <a:xfrm>
            <a:off x="457200" y="1447800"/>
            <a:ext cx="8229600" cy="4525963"/>
          </a:xfrm>
        </p:spPr>
        <p:txBody>
          <a:bodyPr rtlCol="0">
            <a:normAutofit/>
          </a:bodyPr>
          <a:lstStyle/>
          <a:p>
            <a:pPr eaLnBrk="1" fontAlgn="auto" hangingPunct="1">
              <a:spcAft>
                <a:spcPts val="0"/>
              </a:spcAft>
              <a:buClr>
                <a:schemeClr val="tx1">
                  <a:lumMod val="75000"/>
                  <a:lumOff val="25000"/>
                </a:schemeClr>
              </a:buClr>
              <a:buFont typeface="Arial" pitchFamily="34" charset="0"/>
              <a:buChar char="•"/>
              <a:defRPr/>
            </a:pPr>
            <a:r>
              <a:rPr lang="en-US" dirty="0">
                <a:ea typeface="+mn-ea"/>
                <a:cs typeface="Calibri"/>
              </a:rPr>
              <a:t>Amino </a:t>
            </a:r>
            <a:r>
              <a:rPr lang="en-US" dirty="0" smtClean="0">
                <a:ea typeface="+mn-ea"/>
                <a:cs typeface="Calibri"/>
              </a:rPr>
              <a:t>group (NH</a:t>
            </a:r>
            <a:r>
              <a:rPr lang="en-US" baseline="-25000" dirty="0" smtClean="0">
                <a:ea typeface="+mn-ea"/>
                <a:cs typeface="Calibri"/>
              </a:rPr>
              <a:t>2</a:t>
            </a:r>
            <a:r>
              <a:rPr lang="en-US" dirty="0" smtClean="0">
                <a:ea typeface="+mn-ea"/>
                <a:cs typeface="Calibri"/>
              </a:rPr>
              <a:t>) </a:t>
            </a:r>
            <a:r>
              <a:rPr lang="en-US" dirty="0">
                <a:ea typeface="+mn-ea"/>
                <a:cs typeface="Calibri"/>
              </a:rPr>
              <a:t>must be excreted in urine</a:t>
            </a:r>
          </a:p>
          <a:p>
            <a:pPr lvl="1" eaLnBrk="1" fontAlgn="auto" hangingPunct="1">
              <a:spcAft>
                <a:spcPts val="0"/>
              </a:spcAft>
              <a:buClr>
                <a:schemeClr val="bg2">
                  <a:lumMod val="60000"/>
                  <a:lumOff val="40000"/>
                </a:schemeClr>
              </a:buClr>
              <a:buFont typeface="Arial" pitchFamily="34" charset="0"/>
              <a:buChar char="•"/>
              <a:defRPr/>
            </a:pPr>
            <a:r>
              <a:rPr lang="en-US" dirty="0">
                <a:ea typeface="+mn-ea"/>
                <a:cs typeface="Calibri"/>
              </a:rPr>
              <a:t>Increase need for water</a:t>
            </a:r>
          </a:p>
          <a:p>
            <a:pPr lvl="1" eaLnBrk="1" fontAlgn="auto" hangingPunct="1">
              <a:spcAft>
                <a:spcPts val="0"/>
              </a:spcAft>
              <a:buClr>
                <a:schemeClr val="bg2">
                  <a:lumMod val="60000"/>
                  <a:lumOff val="40000"/>
                </a:schemeClr>
              </a:buClr>
              <a:buFont typeface="Arial" pitchFamily="34" charset="0"/>
              <a:buChar char="•"/>
              <a:defRPr/>
            </a:pPr>
            <a:r>
              <a:rPr lang="en-US" dirty="0">
                <a:ea typeface="+mn-ea"/>
                <a:cs typeface="Calibri"/>
              </a:rPr>
              <a:t>Extra kidney </a:t>
            </a:r>
            <a:r>
              <a:rPr lang="en-US" dirty="0" smtClean="0">
                <a:ea typeface="+mn-ea"/>
                <a:cs typeface="Calibri"/>
              </a:rPr>
              <a:t>work</a:t>
            </a:r>
            <a:endParaRPr lang="en-US" dirty="0">
              <a:latin typeface="Calibri"/>
              <a:ea typeface="+mn-ea"/>
              <a:cs typeface="Calibri"/>
            </a:endParaRPr>
          </a:p>
          <a:p>
            <a:pPr eaLnBrk="1" fontAlgn="auto" hangingPunct="1">
              <a:spcAft>
                <a:spcPts val="0"/>
              </a:spcAft>
              <a:buClr>
                <a:schemeClr val="tx1">
                  <a:lumMod val="75000"/>
                  <a:lumOff val="25000"/>
                </a:schemeClr>
              </a:buClr>
              <a:buFont typeface="Arial" pitchFamily="34" charset="0"/>
              <a:buChar char="•"/>
              <a:defRPr/>
            </a:pPr>
            <a:r>
              <a:rPr lang="en-US" dirty="0">
                <a:ea typeface="+mn-ea"/>
                <a:cs typeface="Calibri"/>
              </a:rPr>
              <a:t>Remainder of </a:t>
            </a:r>
            <a:r>
              <a:rPr lang="en-US" dirty="0" smtClean="0">
                <a:ea typeface="+mn-ea"/>
                <a:cs typeface="Calibri"/>
              </a:rPr>
              <a:t>some AA’s convert to</a:t>
            </a:r>
          </a:p>
          <a:p>
            <a:pPr lvl="1" eaLnBrk="1" fontAlgn="auto" hangingPunct="1">
              <a:spcAft>
                <a:spcPts val="0"/>
              </a:spcAft>
              <a:buClr>
                <a:schemeClr val="bg2">
                  <a:lumMod val="60000"/>
                  <a:lumOff val="40000"/>
                </a:schemeClr>
              </a:buClr>
              <a:buFont typeface="Arial" pitchFamily="34" charset="0"/>
              <a:buChar char="•"/>
              <a:defRPr/>
            </a:pPr>
            <a:r>
              <a:rPr lang="en-US" dirty="0" smtClean="0">
                <a:ea typeface="+mn-ea"/>
                <a:cs typeface="Calibri"/>
              </a:rPr>
              <a:t>Glucose or nrg (ATP), </a:t>
            </a:r>
            <a:r>
              <a:rPr lang="en-US" dirty="0">
                <a:ea typeface="+mn-ea"/>
                <a:cs typeface="Calibri"/>
              </a:rPr>
              <a:t>if </a:t>
            </a:r>
            <a:r>
              <a:rPr lang="en-US" dirty="0" smtClean="0">
                <a:ea typeface="+mn-ea"/>
                <a:cs typeface="Calibri"/>
              </a:rPr>
              <a:t>needed</a:t>
            </a:r>
            <a:endParaRPr lang="en-US" dirty="0">
              <a:ea typeface="+mn-ea"/>
              <a:cs typeface="Calibri"/>
            </a:endParaRPr>
          </a:p>
          <a:p>
            <a:pPr lvl="1" eaLnBrk="1" fontAlgn="auto" hangingPunct="1">
              <a:spcAft>
                <a:spcPts val="0"/>
              </a:spcAft>
              <a:buClr>
                <a:schemeClr val="bg2">
                  <a:lumMod val="60000"/>
                  <a:lumOff val="40000"/>
                </a:schemeClr>
              </a:buClr>
              <a:buFont typeface="Arial" pitchFamily="34" charset="0"/>
              <a:buChar char="•"/>
              <a:defRPr/>
            </a:pPr>
            <a:r>
              <a:rPr lang="en-US" dirty="0">
                <a:ea typeface="+mn-ea"/>
                <a:cs typeface="Calibri"/>
              </a:rPr>
              <a:t>Body </a:t>
            </a:r>
            <a:r>
              <a:rPr lang="en-US" dirty="0" smtClean="0">
                <a:ea typeface="+mn-ea"/>
                <a:cs typeface="Calibri"/>
              </a:rPr>
              <a:t>fat, </a:t>
            </a:r>
            <a:r>
              <a:rPr lang="en-US" dirty="0">
                <a:ea typeface="+mn-ea"/>
                <a:cs typeface="Calibri"/>
              </a:rPr>
              <a:t>if </a:t>
            </a:r>
            <a:r>
              <a:rPr lang="en-US" dirty="0" smtClean="0">
                <a:ea typeface="+mn-ea"/>
                <a:cs typeface="Calibri"/>
              </a:rPr>
              <a:t>it’s extra calories</a:t>
            </a:r>
          </a:p>
        </p:txBody>
      </p:sp>
      <p:pic>
        <p:nvPicPr>
          <p:cNvPr id="40963" name="Picture 3" descr="prot structur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800" y="1981200"/>
            <a:ext cx="2185067" cy="155198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14400" y="244475"/>
            <a:ext cx="7331075" cy="1203325"/>
          </a:xfrm>
        </p:spPr>
        <p:txBody>
          <a:bodyPr/>
          <a:lstStyle/>
          <a:p>
            <a:pPr eaLnBrk="1" hangingPunct="1"/>
            <a:r>
              <a:rPr lang="en-US" sz="3600" b="1" dirty="0" smtClean="0">
                <a:latin typeface="Calibri" charset="0"/>
                <a:cs typeface="Calibri" charset="0"/>
              </a:rPr>
              <a:t>Body </a:t>
            </a:r>
            <a:r>
              <a:rPr lang="en-US" sz="3600" b="1" dirty="0">
                <a:latin typeface="Calibri" charset="0"/>
                <a:cs typeface="Calibri" charset="0"/>
              </a:rPr>
              <a:t>Energy Stores</a:t>
            </a:r>
            <a:br>
              <a:rPr lang="en-US" sz="3600" b="1" dirty="0">
                <a:latin typeface="Calibri" charset="0"/>
                <a:cs typeface="Calibri" charset="0"/>
              </a:rPr>
            </a:br>
            <a:r>
              <a:rPr lang="en-US" sz="2800" dirty="0" smtClean="0">
                <a:latin typeface="Calibri" charset="0"/>
                <a:cs typeface="Calibri" charset="0"/>
              </a:rPr>
              <a:t>70 </a:t>
            </a:r>
            <a:r>
              <a:rPr lang="en-US" sz="2800" dirty="0">
                <a:latin typeface="Calibri" charset="0"/>
                <a:cs typeface="Calibri" charset="0"/>
              </a:rPr>
              <a:t>kg/154 </a:t>
            </a:r>
            <a:r>
              <a:rPr lang="en-US" sz="2800" dirty="0" err="1">
                <a:latin typeface="Calibri" charset="0"/>
                <a:cs typeface="Calibri" charset="0"/>
              </a:rPr>
              <a:t>lb</a:t>
            </a:r>
            <a:r>
              <a:rPr lang="en-US" sz="2800" dirty="0">
                <a:latin typeface="Calibri" charset="0"/>
                <a:cs typeface="Calibri" charset="0"/>
              </a:rPr>
              <a:t> male </a:t>
            </a:r>
            <a:endParaRPr lang="en-US" sz="2800" b="1" dirty="0">
              <a:latin typeface="Calibri" charset="0"/>
              <a:cs typeface="Calibri" charset="0"/>
            </a:endParaRPr>
          </a:p>
        </p:txBody>
      </p:sp>
      <p:sp>
        <p:nvSpPr>
          <p:cNvPr id="55299" name="Content Placeholder 3"/>
          <p:cNvSpPr>
            <a:spLocks noGrp="1"/>
          </p:cNvSpPr>
          <p:nvPr>
            <p:ph idx="1"/>
          </p:nvPr>
        </p:nvSpPr>
        <p:spPr>
          <a:xfrm>
            <a:off x="609600" y="1447800"/>
            <a:ext cx="8534400" cy="4800600"/>
          </a:xfrm>
          <a:ln>
            <a:solidFill>
              <a:srgbClr val="FF0000"/>
            </a:solidFill>
          </a:ln>
          <a:extLst/>
        </p:spPr>
        <p:txBody>
          <a:bodyPr rtlCol="0">
            <a:noAutofit/>
          </a:bodyPr>
          <a:lstStyle/>
          <a:p>
            <a:pPr marL="82550" indent="0" eaLnBrk="1" fontAlgn="auto" hangingPunct="1">
              <a:spcAft>
                <a:spcPts val="0"/>
              </a:spcAft>
              <a:buClr>
                <a:schemeClr val="tx1">
                  <a:lumMod val="75000"/>
                  <a:lumOff val="25000"/>
                </a:schemeClr>
              </a:buClr>
              <a:buFont typeface="Wingdings 2" charset="0"/>
              <a:buNone/>
              <a:defRPr/>
            </a:pPr>
            <a:r>
              <a:rPr lang="en-US" b="1" dirty="0" smtClean="0">
                <a:ea typeface="+mn-ea"/>
                <a:cs typeface="Calibri" charset="0"/>
              </a:rPr>
              <a:t>Fuel </a:t>
            </a:r>
            <a:r>
              <a:rPr lang="en-US" b="1" dirty="0">
                <a:ea typeface="+mn-ea"/>
                <a:cs typeface="Calibri" charset="0"/>
              </a:rPr>
              <a:t>Type 	                   </a:t>
            </a:r>
            <a:r>
              <a:rPr lang="en-US" b="1" dirty="0" smtClean="0">
                <a:ea typeface="+mn-ea"/>
                <a:cs typeface="Calibri" charset="0"/>
              </a:rPr>
              <a:t>			  </a:t>
            </a:r>
          </a:p>
          <a:p>
            <a:pPr marL="82550" indent="0" eaLnBrk="1" fontAlgn="auto" hangingPunct="1">
              <a:spcAft>
                <a:spcPts val="0"/>
              </a:spcAft>
              <a:buClr>
                <a:schemeClr val="tx1">
                  <a:lumMod val="75000"/>
                  <a:lumOff val="25000"/>
                </a:schemeClr>
              </a:buClr>
              <a:buFont typeface="Wingdings 2" charset="0"/>
              <a:buNone/>
              <a:defRPr/>
            </a:pPr>
            <a:r>
              <a:rPr lang="en-US" u="sng" dirty="0" smtClean="0">
                <a:cs typeface="Calibri" charset="0"/>
              </a:rPr>
              <a:t>Body fat</a:t>
            </a:r>
            <a:r>
              <a:rPr lang="en-US" b="1" u="sng" dirty="0" smtClean="0">
                <a:cs typeface="Calibri" charset="0"/>
              </a:rPr>
              <a:t>			      </a:t>
            </a:r>
            <a:r>
              <a:rPr lang="en-US" u="sng" dirty="0" smtClean="0">
                <a:cs typeface="Calibri" charset="0"/>
              </a:rPr>
              <a:t>10% 			            20% </a:t>
            </a:r>
          </a:p>
          <a:p>
            <a:pPr marL="82550" indent="0" eaLnBrk="1" fontAlgn="auto" hangingPunct="1">
              <a:spcAft>
                <a:spcPts val="0"/>
              </a:spcAft>
              <a:buClr>
                <a:schemeClr val="tx1">
                  <a:lumMod val="75000"/>
                  <a:lumOff val="25000"/>
                </a:schemeClr>
              </a:buClr>
              <a:buFont typeface="Wingdings 2" charset="0"/>
              <a:buNone/>
              <a:defRPr/>
            </a:pPr>
            <a:r>
              <a:rPr lang="en-US" dirty="0" smtClean="0">
                <a:ea typeface="+mn-ea"/>
                <a:cs typeface="Calibri" charset="0"/>
              </a:rPr>
              <a:t>Glucose</a:t>
            </a:r>
            <a:r>
              <a:rPr lang="en-US" dirty="0">
                <a:ea typeface="+mn-ea"/>
                <a:cs typeface="Calibri" charset="0"/>
              </a:rPr>
              <a:t>, blood	</a:t>
            </a:r>
            <a:r>
              <a:rPr lang="en-US" dirty="0" smtClean="0">
                <a:ea typeface="+mn-ea"/>
                <a:cs typeface="Calibri" charset="0"/>
              </a:rPr>
              <a:t>	100 			</a:t>
            </a:r>
            <a:r>
              <a:rPr lang="en-US" dirty="0">
                <a:cs typeface="Calibri" charset="0"/>
              </a:rPr>
              <a:t> </a:t>
            </a:r>
            <a:r>
              <a:rPr lang="en-US" dirty="0" smtClean="0">
                <a:cs typeface="Calibri" charset="0"/>
              </a:rPr>
              <a:t>    </a:t>
            </a:r>
            <a:r>
              <a:rPr lang="en-US" dirty="0" smtClean="0">
                <a:ea typeface="+mn-ea"/>
                <a:cs typeface="Calibri" charset="0"/>
              </a:rPr>
              <a:t>100  calories</a:t>
            </a:r>
            <a:endParaRPr lang="en-US" dirty="0">
              <a:ea typeface="+mn-ea"/>
              <a:cs typeface="Calibri" charset="0"/>
            </a:endParaRPr>
          </a:p>
          <a:p>
            <a:pPr marL="82550" indent="0" eaLnBrk="1" fontAlgn="auto" hangingPunct="1">
              <a:spcAft>
                <a:spcPts val="0"/>
              </a:spcAft>
              <a:buClr>
                <a:schemeClr val="tx1">
                  <a:lumMod val="75000"/>
                  <a:lumOff val="25000"/>
                </a:schemeClr>
              </a:buClr>
              <a:buFont typeface="Wingdings 2" charset="0"/>
              <a:buNone/>
              <a:defRPr/>
            </a:pPr>
            <a:r>
              <a:rPr lang="en-US" dirty="0" smtClean="0">
                <a:ea typeface="+mn-ea"/>
                <a:cs typeface="Calibri" charset="0"/>
              </a:rPr>
              <a:t>Glycogen							</a:t>
            </a:r>
          </a:p>
          <a:p>
            <a:pPr marL="82550" indent="0" eaLnBrk="1" fontAlgn="auto" hangingPunct="1">
              <a:spcAft>
                <a:spcPts val="0"/>
              </a:spcAft>
              <a:buClr>
                <a:schemeClr val="tx1">
                  <a:lumMod val="75000"/>
                  <a:lumOff val="25000"/>
                </a:schemeClr>
              </a:buClr>
              <a:buFont typeface="Wingdings 2" charset="0"/>
              <a:buNone/>
              <a:defRPr/>
            </a:pPr>
            <a:r>
              <a:rPr lang="en-US" dirty="0">
                <a:ea typeface="+mn-ea"/>
                <a:cs typeface="Calibri" charset="0"/>
              </a:rPr>
              <a:t>	</a:t>
            </a:r>
            <a:r>
              <a:rPr lang="en-US" dirty="0" smtClean="0">
                <a:ea typeface="+mn-ea"/>
                <a:cs typeface="Calibri" charset="0"/>
              </a:rPr>
              <a:t>liver</a:t>
            </a:r>
            <a:r>
              <a:rPr lang="en-US" dirty="0">
                <a:ea typeface="+mn-ea"/>
                <a:cs typeface="Calibri" charset="0"/>
              </a:rPr>
              <a:t>		</a:t>
            </a:r>
            <a:r>
              <a:rPr lang="en-US" dirty="0" smtClean="0">
                <a:ea typeface="+mn-ea"/>
                <a:cs typeface="Calibri" charset="0"/>
              </a:rPr>
              <a:t>			300-400</a:t>
            </a:r>
            <a:r>
              <a:rPr lang="en-US" dirty="0">
                <a:ea typeface="+mn-ea"/>
                <a:cs typeface="Calibri" charset="0"/>
              </a:rPr>
              <a:t>		</a:t>
            </a:r>
            <a:r>
              <a:rPr lang="en-US" dirty="0" smtClean="0">
                <a:ea typeface="+mn-ea"/>
                <a:cs typeface="Calibri" charset="0"/>
              </a:rPr>
              <a:t>	300-400 cal                                    	muscle				1200-1600</a:t>
            </a:r>
            <a:r>
              <a:rPr lang="en-US" dirty="0">
                <a:ea typeface="+mn-ea"/>
                <a:cs typeface="Calibri" charset="0"/>
              </a:rPr>
              <a:t>	</a:t>
            </a:r>
            <a:r>
              <a:rPr lang="en-US" dirty="0" smtClean="0">
                <a:ea typeface="+mn-ea"/>
                <a:cs typeface="Calibri" charset="0"/>
              </a:rPr>
              <a:t>	1200</a:t>
            </a:r>
            <a:r>
              <a:rPr lang="en-US" dirty="0">
                <a:ea typeface="+mn-ea"/>
                <a:cs typeface="Calibri" charset="0"/>
              </a:rPr>
              <a:t>-</a:t>
            </a:r>
            <a:r>
              <a:rPr lang="en-US" dirty="0" smtClean="0">
                <a:ea typeface="+mn-ea"/>
                <a:cs typeface="Calibri" charset="0"/>
              </a:rPr>
              <a:t>1600 cal</a:t>
            </a:r>
            <a:endParaRPr lang="en-US" dirty="0">
              <a:ea typeface="+mn-ea"/>
              <a:cs typeface="Calibri" charset="0"/>
            </a:endParaRPr>
          </a:p>
          <a:p>
            <a:pPr marL="82550" indent="0" eaLnBrk="1" fontAlgn="auto" hangingPunct="1">
              <a:spcAft>
                <a:spcPts val="0"/>
              </a:spcAft>
              <a:buClr>
                <a:schemeClr val="tx1">
                  <a:lumMod val="75000"/>
                  <a:lumOff val="25000"/>
                </a:schemeClr>
              </a:buClr>
              <a:buFont typeface="Arial" charset="0"/>
              <a:buNone/>
              <a:defRPr/>
            </a:pPr>
            <a:r>
              <a:rPr lang="en-US" dirty="0" smtClean="0">
                <a:ea typeface="+mn-ea"/>
                <a:cs typeface="Calibri" charset="0"/>
              </a:rPr>
              <a:t>Fat</a:t>
            </a:r>
            <a:r>
              <a:rPr lang="en-US" dirty="0">
                <a:ea typeface="+mn-ea"/>
                <a:cs typeface="Calibri" charset="0"/>
              </a:rPr>
              <a:t>			</a:t>
            </a:r>
            <a:r>
              <a:rPr lang="en-US" dirty="0" smtClean="0">
                <a:ea typeface="+mn-ea"/>
                <a:cs typeface="Calibri" charset="0"/>
              </a:rPr>
              <a:t>  		</a:t>
            </a:r>
            <a:r>
              <a:rPr lang="en-US" dirty="0" smtClean="0">
                <a:cs typeface="Calibri" charset="0"/>
              </a:rPr>
              <a:t>     </a:t>
            </a:r>
            <a:r>
              <a:rPr lang="en-US" dirty="0" smtClean="0">
                <a:ea typeface="+mn-ea"/>
                <a:cs typeface="Calibri" charset="0"/>
              </a:rPr>
              <a:t>63,000        	</a:t>
            </a:r>
            <a:r>
              <a:rPr lang="en-US" b="1" dirty="0" smtClean="0">
                <a:solidFill>
                  <a:srgbClr val="FF0000"/>
                </a:solidFill>
                <a:ea typeface="+mn-ea"/>
                <a:cs typeface="Calibri" charset="0"/>
              </a:rPr>
              <a:t>126,000 cal</a:t>
            </a:r>
            <a:endParaRPr lang="en-US" b="1" dirty="0">
              <a:solidFill>
                <a:srgbClr val="FF0000"/>
              </a:solidFill>
              <a:ea typeface="+mn-ea"/>
              <a:cs typeface="Calibri" charset="0"/>
            </a:endParaRPr>
          </a:p>
          <a:p>
            <a:pPr marL="82550" indent="0" eaLnBrk="1" fontAlgn="auto" hangingPunct="1">
              <a:spcAft>
                <a:spcPts val="0"/>
              </a:spcAft>
              <a:buClr>
                <a:schemeClr val="tx1">
                  <a:lumMod val="75000"/>
                  <a:lumOff val="25000"/>
                </a:schemeClr>
              </a:buClr>
              <a:buFont typeface="Wingdings 2" charset="0"/>
              <a:buNone/>
              <a:defRPr/>
            </a:pPr>
            <a:r>
              <a:rPr lang="en-US" b="1" strike="sngStrike" dirty="0" smtClean="0">
                <a:ea typeface="+mn-ea"/>
                <a:cs typeface="Calibri" charset="0"/>
              </a:rPr>
              <a:t>Protein	        					    NOT STORED</a:t>
            </a:r>
            <a:endParaRPr lang="en-US" b="1" strike="sngStrike" dirty="0">
              <a:ea typeface="+mn-ea"/>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ctrTitle"/>
          </p:nvPr>
        </p:nvSpPr>
        <p:spPr>
          <a:xfrm>
            <a:off x="609600" y="3276600"/>
            <a:ext cx="7942263" cy="436563"/>
          </a:xfrm>
        </p:spPr>
        <p:txBody>
          <a:bodyPr>
            <a:normAutofit fontScale="90000"/>
          </a:bodyPr>
          <a:lstStyle/>
          <a:p>
            <a:pPr eaLnBrk="1" hangingPunct="1"/>
            <a:r>
              <a:rPr lang="en-US" sz="3600" b="1" dirty="0">
                <a:latin typeface="Calibri" charset="0"/>
              </a:rPr>
              <a:t>How much protein do you need?</a:t>
            </a:r>
          </a:p>
        </p:txBody>
      </p:sp>
      <p:sp>
        <p:nvSpPr>
          <p:cNvPr id="78851" name="Text Placeholder 6"/>
          <p:cNvSpPr>
            <a:spLocks noGrp="1"/>
          </p:cNvSpPr>
          <p:nvPr>
            <p:ph type="subTitle" idx="1"/>
          </p:nvPr>
        </p:nvSpPr>
        <p:spPr>
          <a:xfrm>
            <a:off x="0" y="3733800"/>
            <a:ext cx="9144000" cy="1905000"/>
          </a:xfrm>
        </p:spPr>
        <p:txBody>
          <a:bodyPr>
            <a:normAutofit fontScale="85000" lnSpcReduction="20000"/>
          </a:bodyPr>
          <a:lstStyle/>
          <a:p>
            <a:pPr eaLnBrk="1" hangingPunct="1">
              <a:spcBef>
                <a:spcPct val="0"/>
              </a:spcBef>
            </a:pPr>
            <a:r>
              <a:rPr lang="en-US" sz="3200" dirty="0" smtClean="0">
                <a:solidFill>
                  <a:srgbClr val="404040"/>
                </a:solidFill>
                <a:latin typeface="Calibri" charset="0"/>
                <a:cs typeface="Calibri" charset="0"/>
              </a:rPr>
              <a:t>Not as much as you  might think!</a:t>
            </a:r>
          </a:p>
          <a:p>
            <a:pPr eaLnBrk="1" hangingPunct="1">
              <a:spcBef>
                <a:spcPct val="0"/>
              </a:spcBef>
            </a:pPr>
            <a:r>
              <a:rPr lang="en-US" sz="3200" dirty="0" smtClean="0">
                <a:solidFill>
                  <a:srgbClr val="404040"/>
                </a:solidFill>
                <a:latin typeface="Calibri" charset="0"/>
                <a:cs typeface="Calibri" charset="0"/>
              </a:rPr>
              <a:t>We have a remarkable capacity to recycle body proteins</a:t>
            </a:r>
          </a:p>
          <a:p>
            <a:pPr eaLnBrk="1" hangingPunct="1">
              <a:spcBef>
                <a:spcPct val="0"/>
              </a:spcBef>
            </a:pPr>
            <a:r>
              <a:rPr lang="en-US" sz="3200" dirty="0" smtClean="0">
                <a:solidFill>
                  <a:srgbClr val="404040"/>
                </a:solidFill>
                <a:latin typeface="Calibri" charset="0"/>
                <a:cs typeface="Calibri" charset="0"/>
              </a:rPr>
              <a:t>Protein </a:t>
            </a:r>
            <a:r>
              <a:rPr lang="en-US" sz="3200" dirty="0">
                <a:solidFill>
                  <a:srgbClr val="404040"/>
                </a:solidFill>
                <a:latin typeface="Calibri" charset="0"/>
                <a:cs typeface="Calibri" charset="0"/>
              </a:rPr>
              <a:t>need (grams) is ~ half body weight in pounds.</a:t>
            </a:r>
          </a:p>
          <a:p>
            <a:pPr eaLnBrk="1" hangingPunct="1">
              <a:spcBef>
                <a:spcPct val="0"/>
              </a:spcBef>
            </a:pPr>
            <a:r>
              <a:rPr lang="en-US" sz="3200" dirty="0">
                <a:solidFill>
                  <a:srgbClr val="404040"/>
                </a:solidFill>
                <a:latin typeface="Calibri" charset="0"/>
                <a:cs typeface="Calibri" charset="0"/>
              </a:rPr>
              <a:t>Typical US diet has excessive protein. </a:t>
            </a:r>
            <a:endParaRPr lang="en-US" sz="3200" dirty="0" smtClean="0">
              <a:solidFill>
                <a:srgbClr val="404040"/>
              </a:solidFill>
              <a:latin typeface="Calibri" charset="0"/>
              <a:cs typeface="Calibri" charset="0"/>
            </a:endParaRPr>
          </a:p>
          <a:p>
            <a:pPr eaLnBrk="1" hangingPunct="1">
              <a:spcBef>
                <a:spcPct val="0"/>
              </a:spcBef>
            </a:pPr>
            <a:r>
              <a:rPr lang="en-US" sz="3200" dirty="0" smtClean="0">
                <a:solidFill>
                  <a:srgbClr val="404040"/>
                </a:solidFill>
                <a:latin typeface="Calibri" charset="0"/>
                <a:cs typeface="Calibri" charset="0"/>
              </a:rPr>
              <a:t>Globally, this is NOT the case!</a:t>
            </a:r>
          </a:p>
          <a:p>
            <a:pPr eaLnBrk="1" hangingPunct="1">
              <a:spcBef>
                <a:spcPct val="0"/>
              </a:spcBef>
            </a:pPr>
            <a:endParaRPr lang="en-US" sz="3200" dirty="0">
              <a:solidFill>
                <a:srgbClr val="404040"/>
              </a:solidFill>
              <a:latin typeface="Calibri" charset="0"/>
            </a:endParaRPr>
          </a:p>
        </p:txBody>
      </p:sp>
      <p:pic>
        <p:nvPicPr>
          <p:cNvPr id="26627" name="Picture Placeholder 3" descr="images.jpeg"/>
          <p:cNvPicPr>
            <a:picLocks noGrp="1" noChangeAspect="1"/>
          </p:cNvPicPr>
          <p:nvPr>
            <p:ph type="pic" idx="13"/>
          </p:nvPr>
        </p:nvPicPr>
        <p:blipFill>
          <a:blip r:embed="rId3" cstate="email">
            <a:extLst>
              <a:ext uri="{28A0092B-C50C-407E-A947-70E740481C1C}">
                <a14:useLocalDpi xmlns:a14="http://schemas.microsoft.com/office/drawing/2010/main" val="0"/>
              </a:ext>
            </a:extLst>
          </a:blip>
          <a:srcRect l="136" t="21667" r="-215"/>
          <a:stretch>
            <a:fillRect/>
          </a:stretch>
        </p:blipFill>
        <p:spPr>
          <a:xfrm>
            <a:off x="2590800" y="228600"/>
            <a:ext cx="3182938" cy="2963863"/>
          </a:xfrm>
        </p:spPr>
      </p:pic>
      <p:sp>
        <p:nvSpPr>
          <p:cNvPr id="5" name="Rounded Rectangular Callout 4"/>
          <p:cNvSpPr/>
          <p:nvPr/>
        </p:nvSpPr>
        <p:spPr>
          <a:xfrm>
            <a:off x="5997575" y="152400"/>
            <a:ext cx="2994025" cy="1981200"/>
          </a:xfrm>
          <a:prstGeom prst="wedgeRoundRectCallout">
            <a:avLst>
              <a:gd name="adj1" fmla="val -62638"/>
              <a:gd name="adj2" fmla="val 42633"/>
              <a:gd name="adj3" fmla="val 16667"/>
            </a:avLst>
          </a:prstGeom>
          <a:ln/>
        </p:spPr>
        <p:style>
          <a:lnRef idx="1">
            <a:schemeClr val="accent6"/>
          </a:lnRef>
          <a:fillRef idx="2">
            <a:schemeClr val="accent6"/>
          </a:fillRef>
          <a:effectRef idx="1">
            <a:schemeClr val="accent6"/>
          </a:effectRef>
          <a:fontRef idx="minor">
            <a:schemeClr val="dk1"/>
          </a:fontRef>
        </p:style>
        <p:txBody>
          <a:bodyPr/>
          <a:lstStyle/>
          <a:p>
            <a:pPr>
              <a:defRPr/>
            </a:pPr>
            <a:r>
              <a:rPr lang="en-US" sz="2800" dirty="0">
                <a:solidFill>
                  <a:schemeClr val="tx1"/>
                </a:solidFill>
              </a:rPr>
              <a:t>How can a big guy like </a:t>
            </a:r>
            <a:r>
              <a:rPr lang="en-US" sz="2800" dirty="0" smtClean="0">
                <a:solidFill>
                  <a:schemeClr val="tx1"/>
                </a:solidFill>
              </a:rPr>
              <a:t>you</a:t>
            </a:r>
            <a:r>
              <a:rPr lang="is-IS" sz="2800" dirty="0" smtClean="0">
                <a:solidFill>
                  <a:schemeClr val="tx1"/>
                </a:solidFill>
              </a:rPr>
              <a:t>…</a:t>
            </a:r>
            <a:r>
              <a:rPr lang="en-US" sz="2800" dirty="0" smtClean="0">
                <a:solidFill>
                  <a:schemeClr val="tx1"/>
                </a:solidFill>
              </a:rPr>
              <a:t> </a:t>
            </a:r>
            <a:r>
              <a:rPr lang="en-US" sz="2800" dirty="0">
                <a:solidFill>
                  <a:schemeClr val="tx1"/>
                </a:solidFill>
              </a:rPr>
              <a:t>get the protein you need </a:t>
            </a:r>
            <a:r>
              <a:rPr lang="en-US" sz="2800" dirty="0" smtClean="0">
                <a:solidFill>
                  <a:schemeClr val="tx1"/>
                </a:solidFill>
              </a:rPr>
              <a:t>eating </a:t>
            </a:r>
            <a:r>
              <a:rPr lang="en-US" sz="2800" dirty="0">
                <a:solidFill>
                  <a:schemeClr val="tx1"/>
                </a:solidFill>
              </a:rPr>
              <a:t>grass?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l" eaLnBrk="1" hangingPunct="1"/>
            <a:r>
              <a:rPr lang="en-US" sz="3600" b="1" dirty="0" smtClean="0">
                <a:latin typeface="Calibri" charset="0"/>
                <a:hlinkClick r:id="rId3"/>
              </a:rPr>
              <a:t>Malnutrition</a:t>
            </a:r>
            <a:r>
              <a:rPr lang="en-US" sz="3600" b="1" dirty="0" smtClean="0">
                <a:latin typeface="Calibri" charset="0"/>
              </a:rPr>
              <a:t>-</a:t>
            </a:r>
            <a:r>
              <a:rPr lang="en-US" sz="3600" i="1" dirty="0" smtClean="0">
                <a:latin typeface="Calibri" charset="0"/>
              </a:rPr>
              <a:t>‘bad’ nutrition</a:t>
            </a:r>
            <a:endParaRPr lang="en-US" sz="3600" i="1" dirty="0">
              <a:latin typeface="Calibri" charset="0"/>
            </a:endParaRPr>
          </a:p>
        </p:txBody>
      </p:sp>
      <p:sp>
        <p:nvSpPr>
          <p:cNvPr id="55298" name="Rectangle 3"/>
          <p:cNvSpPr>
            <a:spLocks noGrp="1" noChangeArrowheads="1"/>
          </p:cNvSpPr>
          <p:nvPr>
            <p:ph idx="1"/>
          </p:nvPr>
        </p:nvSpPr>
        <p:spPr>
          <a:xfrm>
            <a:off x="304800" y="1229849"/>
            <a:ext cx="8382000" cy="4525963"/>
          </a:xfrm>
        </p:spPr>
        <p:txBody>
          <a:bodyPr rtlCol="0">
            <a:normAutofit/>
          </a:bodyPr>
          <a:lstStyle/>
          <a:p>
            <a:pPr eaLnBrk="1" fontAlgn="auto" hangingPunct="1">
              <a:lnSpc>
                <a:spcPct val="80000"/>
              </a:lnSpc>
              <a:spcAft>
                <a:spcPts val="0"/>
              </a:spcAft>
              <a:buClr>
                <a:schemeClr val="tx1">
                  <a:lumMod val="75000"/>
                  <a:lumOff val="25000"/>
                </a:schemeClr>
              </a:buClr>
              <a:buFont typeface="Arial" pitchFamily="34" charset="0"/>
              <a:buChar char="•"/>
              <a:defRPr/>
            </a:pPr>
            <a:r>
              <a:rPr lang="en-US" dirty="0" smtClean="0">
                <a:solidFill>
                  <a:srgbClr val="2F2B20"/>
                </a:solidFill>
                <a:latin typeface="Calibri" charset="0"/>
                <a:ea typeface="+mn-ea"/>
                <a:cs typeface="+mn-cs"/>
              </a:rPr>
              <a:t>Primary cause</a:t>
            </a:r>
            <a:r>
              <a:rPr lang="en-US" dirty="0" smtClean="0">
                <a:solidFill>
                  <a:srgbClr val="2F2B20"/>
                </a:solidFill>
                <a:latin typeface="Calibri" charset="0"/>
                <a:ea typeface="+mn-ea"/>
                <a:cs typeface="+mn-cs"/>
                <a:sym typeface="Wingdings"/>
              </a:rPr>
              <a:t> poverty</a:t>
            </a:r>
          </a:p>
          <a:p>
            <a:pPr eaLnBrk="1" fontAlgn="auto" hangingPunct="1">
              <a:lnSpc>
                <a:spcPct val="80000"/>
              </a:lnSpc>
              <a:spcAft>
                <a:spcPts val="0"/>
              </a:spcAft>
              <a:buClr>
                <a:schemeClr val="tx1">
                  <a:lumMod val="75000"/>
                  <a:lumOff val="25000"/>
                </a:schemeClr>
              </a:buClr>
              <a:buFont typeface="Arial" pitchFamily="34" charset="0"/>
              <a:buChar char="•"/>
              <a:defRPr/>
            </a:pPr>
            <a:r>
              <a:rPr lang="en-US" dirty="0" smtClean="0">
                <a:solidFill>
                  <a:srgbClr val="2F2B20"/>
                </a:solidFill>
                <a:latin typeface="Calibri" charset="0"/>
                <a:ea typeface="+mn-ea"/>
                <a:cs typeface="+mn-cs"/>
              </a:rPr>
              <a:t>In developed world, </a:t>
            </a:r>
            <a:r>
              <a:rPr lang="en-US" dirty="0" smtClean="0">
                <a:solidFill>
                  <a:srgbClr val="2F2B20"/>
                </a:solidFill>
                <a:latin typeface="Calibri" charset="0"/>
                <a:sym typeface="Wingdings"/>
              </a:rPr>
              <a:t>problem is o</a:t>
            </a:r>
            <a:r>
              <a:rPr lang="en-US" dirty="0" smtClean="0">
                <a:solidFill>
                  <a:srgbClr val="2F2B20"/>
                </a:solidFill>
                <a:latin typeface="Calibri" charset="0"/>
                <a:ea typeface="+mn-ea"/>
                <a:cs typeface="+mn-cs"/>
              </a:rPr>
              <a:t>ver-nutrition</a:t>
            </a:r>
          </a:p>
          <a:p>
            <a:pPr eaLnBrk="1" fontAlgn="auto" hangingPunct="1">
              <a:lnSpc>
                <a:spcPct val="80000"/>
              </a:lnSpc>
              <a:spcAft>
                <a:spcPts val="0"/>
              </a:spcAft>
              <a:buClr>
                <a:schemeClr val="tx1">
                  <a:lumMod val="75000"/>
                  <a:lumOff val="25000"/>
                </a:schemeClr>
              </a:buClr>
              <a:buFont typeface="Arial" pitchFamily="34" charset="0"/>
              <a:buChar char="•"/>
              <a:defRPr/>
            </a:pPr>
            <a:r>
              <a:rPr lang="en-US" dirty="0" smtClean="0">
                <a:solidFill>
                  <a:srgbClr val="2F2B20"/>
                </a:solidFill>
                <a:latin typeface="Calibri" charset="0"/>
                <a:ea typeface="+mn-ea"/>
                <a:cs typeface="+mn-cs"/>
              </a:rPr>
              <a:t>In developing world problem is </a:t>
            </a:r>
            <a:r>
              <a:rPr lang="en-US" dirty="0" smtClean="0">
                <a:solidFill>
                  <a:srgbClr val="2F2B20"/>
                </a:solidFill>
                <a:latin typeface="Calibri" charset="0"/>
                <a:ea typeface="+mn-ea"/>
                <a:cs typeface="+mn-cs"/>
                <a:hlinkClick r:id="rId4"/>
              </a:rPr>
              <a:t>under-nutrition</a:t>
            </a:r>
            <a:endParaRPr lang="en-US" dirty="0" smtClean="0">
              <a:solidFill>
                <a:srgbClr val="2F2B20"/>
              </a:solidFill>
              <a:latin typeface="Calibri" charset="0"/>
              <a:ea typeface="+mn-ea"/>
              <a:cs typeface="+mn-cs"/>
            </a:endParaRPr>
          </a:p>
          <a:p>
            <a:pPr lvl="1">
              <a:lnSpc>
                <a:spcPct val="80000"/>
              </a:lnSpc>
              <a:buClr>
                <a:schemeClr val="tx1">
                  <a:lumMod val="75000"/>
                  <a:lumOff val="25000"/>
                </a:schemeClr>
              </a:buClr>
              <a:buFont typeface="Arial" pitchFamily="34" charset="0"/>
              <a:buChar char="•"/>
              <a:defRPr/>
            </a:pPr>
            <a:r>
              <a:rPr lang="en-US" dirty="0" smtClean="0">
                <a:solidFill>
                  <a:srgbClr val="2F2B20"/>
                </a:solidFill>
                <a:latin typeface="Calibri" charset="0"/>
                <a:ea typeface="+mn-ea"/>
                <a:cs typeface="+mn-cs"/>
              </a:rPr>
              <a:t>Kwashiorkor</a:t>
            </a:r>
          </a:p>
          <a:p>
            <a:pPr lvl="1">
              <a:lnSpc>
                <a:spcPct val="80000"/>
              </a:lnSpc>
              <a:buClr>
                <a:schemeClr val="tx1">
                  <a:lumMod val="75000"/>
                  <a:lumOff val="25000"/>
                </a:schemeClr>
              </a:buClr>
              <a:buFont typeface="Arial" pitchFamily="34" charset="0"/>
              <a:buChar char="•"/>
              <a:defRPr/>
            </a:pPr>
            <a:r>
              <a:rPr lang="en-US" dirty="0" smtClean="0">
                <a:solidFill>
                  <a:srgbClr val="2F2B20"/>
                </a:solidFill>
                <a:latin typeface="Calibri" charset="0"/>
                <a:ea typeface="+mn-ea"/>
                <a:cs typeface="+mn-cs"/>
              </a:rPr>
              <a:t>Marasmus</a:t>
            </a:r>
            <a:endParaRPr lang="en-US" dirty="0">
              <a:solidFill>
                <a:srgbClr val="2F2B20"/>
              </a:solidFill>
              <a:latin typeface="Calibri" charset="0"/>
              <a:ea typeface="+mn-ea"/>
              <a:cs typeface="+mn-cs"/>
            </a:endParaRPr>
          </a:p>
          <a:p>
            <a:pPr marL="82550" indent="0" eaLnBrk="1" fontAlgn="auto" hangingPunct="1">
              <a:lnSpc>
                <a:spcPct val="80000"/>
              </a:lnSpc>
              <a:spcAft>
                <a:spcPts val="0"/>
              </a:spcAft>
              <a:buClr>
                <a:schemeClr val="tx1">
                  <a:lumMod val="75000"/>
                  <a:lumOff val="25000"/>
                </a:schemeClr>
              </a:buClr>
              <a:buFont typeface="Wingdings 2" charset="0"/>
              <a:buNone/>
              <a:defRPr/>
            </a:pPr>
            <a:endParaRPr lang="en-US" dirty="0">
              <a:solidFill>
                <a:srgbClr val="2F2B20"/>
              </a:solidFill>
              <a:latin typeface="Calibri" charset="0"/>
              <a:ea typeface="+mn-ea"/>
              <a:cs typeface="+mn-cs"/>
            </a:endParaRPr>
          </a:p>
          <a:p>
            <a:pPr eaLnBrk="1" fontAlgn="auto" hangingPunct="1">
              <a:lnSpc>
                <a:spcPct val="80000"/>
              </a:lnSpc>
              <a:spcAft>
                <a:spcPts val="0"/>
              </a:spcAft>
              <a:buClr>
                <a:schemeClr val="tx1">
                  <a:lumMod val="75000"/>
                  <a:lumOff val="25000"/>
                </a:schemeClr>
              </a:buClr>
              <a:buFont typeface="Arial" pitchFamily="34" charset="0"/>
              <a:buChar char="•"/>
              <a:defRPr/>
            </a:pPr>
            <a:endParaRPr lang="en-US" sz="2000" dirty="0">
              <a:solidFill>
                <a:schemeClr val="tx1">
                  <a:lumMod val="75000"/>
                  <a:lumOff val="25000"/>
                </a:schemeClr>
              </a:solidFill>
              <a:latin typeface="Gill Sans MT" charset="0"/>
              <a:ea typeface="+mn-ea"/>
              <a:cs typeface="+mn-cs"/>
            </a:endParaRPr>
          </a:p>
        </p:txBody>
      </p:sp>
      <p:pic>
        <p:nvPicPr>
          <p:cNvPr id="50179" name="Picture 1" descr="Kwashiorkor-and-Marasmus.jpg"/>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6172" t="1961" r="12431" b="2179"/>
          <a:stretch>
            <a:fillRect/>
          </a:stretch>
        </p:blipFill>
        <p:spPr bwMode="auto">
          <a:xfrm>
            <a:off x="3152219" y="2775085"/>
            <a:ext cx="3115348" cy="2980727"/>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algn="l" eaLnBrk="1" hangingPunct="1"/>
            <a:r>
              <a:rPr lang="en-US" sz="3600" b="1">
                <a:latin typeface="Calibri" charset="0"/>
              </a:rPr>
              <a:t>Kwashiorkor  </a:t>
            </a:r>
            <a:endParaRPr lang="en-US" sz="3600">
              <a:latin typeface="Calisto MT" charset="0"/>
            </a:endParaRPr>
          </a:p>
        </p:txBody>
      </p:sp>
      <p:sp>
        <p:nvSpPr>
          <p:cNvPr id="3" name="Content Placeholder 2"/>
          <p:cNvSpPr>
            <a:spLocks noGrp="1"/>
          </p:cNvSpPr>
          <p:nvPr>
            <p:ph idx="1"/>
          </p:nvPr>
        </p:nvSpPr>
        <p:spPr>
          <a:xfrm>
            <a:off x="457200" y="1295400"/>
            <a:ext cx="8229600" cy="4525963"/>
          </a:xfrm>
        </p:spPr>
        <p:txBody>
          <a:bodyPr rtlCol="0">
            <a:normAutofit/>
          </a:bodyPr>
          <a:lstStyle/>
          <a:p>
            <a:pPr marL="457200" lvl="1" indent="0" eaLnBrk="1" fontAlgn="auto" hangingPunct="1">
              <a:lnSpc>
                <a:spcPct val="80000"/>
              </a:lnSpc>
              <a:spcAft>
                <a:spcPts val="0"/>
              </a:spcAft>
              <a:buClr>
                <a:schemeClr val="bg2">
                  <a:lumMod val="60000"/>
                  <a:lumOff val="40000"/>
                </a:schemeClr>
              </a:buClr>
              <a:buFont typeface="Arial"/>
              <a:buNone/>
              <a:defRPr/>
            </a:pPr>
            <a:r>
              <a:rPr lang="en-US" sz="3200" dirty="0" smtClean="0">
                <a:solidFill>
                  <a:srgbClr val="2F2B20"/>
                </a:solidFill>
                <a:latin typeface="Calibri" charset="0"/>
                <a:ea typeface="+mn-ea"/>
              </a:rPr>
              <a:t>Bloated belly, ankles, feet=&gt;edema</a:t>
            </a:r>
          </a:p>
          <a:p>
            <a:pPr marL="457200" lvl="1" indent="0" eaLnBrk="1" fontAlgn="auto" hangingPunct="1">
              <a:lnSpc>
                <a:spcPct val="80000"/>
              </a:lnSpc>
              <a:spcAft>
                <a:spcPts val="0"/>
              </a:spcAft>
              <a:buClr>
                <a:schemeClr val="bg2">
                  <a:lumMod val="60000"/>
                  <a:lumOff val="40000"/>
                </a:schemeClr>
              </a:buClr>
              <a:buFont typeface="Arial"/>
              <a:buNone/>
              <a:defRPr/>
            </a:pPr>
            <a:r>
              <a:rPr lang="en-US" sz="3200" dirty="0" smtClean="0">
                <a:solidFill>
                  <a:srgbClr val="2F2B20"/>
                </a:solidFill>
                <a:latin typeface="Calibri" charset="0"/>
                <a:ea typeface="+mn-ea"/>
              </a:rPr>
              <a:t>Edema=&gt;abnormal water storage</a:t>
            </a:r>
            <a:endParaRPr lang="en-US" sz="3200" dirty="0">
              <a:solidFill>
                <a:srgbClr val="2F2B20"/>
              </a:solidFill>
              <a:latin typeface="Calibri" charset="0"/>
              <a:ea typeface="+mn-ea"/>
            </a:endParaRPr>
          </a:p>
          <a:p>
            <a:pPr marL="457200" lvl="1" indent="0" eaLnBrk="1" fontAlgn="auto" hangingPunct="1">
              <a:lnSpc>
                <a:spcPct val="80000"/>
              </a:lnSpc>
              <a:spcAft>
                <a:spcPts val="0"/>
              </a:spcAft>
              <a:buClr>
                <a:schemeClr val="bg2">
                  <a:lumMod val="60000"/>
                  <a:lumOff val="40000"/>
                </a:schemeClr>
              </a:buClr>
              <a:buFont typeface="Arial"/>
              <a:buNone/>
              <a:defRPr/>
            </a:pPr>
            <a:r>
              <a:rPr lang="en-US" sz="3200" dirty="0" smtClean="0">
                <a:solidFill>
                  <a:srgbClr val="2F2B20"/>
                </a:solidFill>
                <a:latin typeface="Calibri" charset="0"/>
                <a:ea typeface="+mn-ea"/>
              </a:rPr>
              <a:t>Inefficient </a:t>
            </a:r>
            <a:r>
              <a:rPr lang="en-US" sz="3200" dirty="0">
                <a:solidFill>
                  <a:srgbClr val="2F2B20"/>
                </a:solidFill>
                <a:latin typeface="Calibri" charset="0"/>
                <a:ea typeface="+mn-ea"/>
              </a:rPr>
              <a:t>use of protein and fat </a:t>
            </a:r>
          </a:p>
          <a:p>
            <a:pPr marL="457200" lvl="1" indent="0" eaLnBrk="1" fontAlgn="auto" hangingPunct="1">
              <a:lnSpc>
                <a:spcPct val="80000"/>
              </a:lnSpc>
              <a:spcAft>
                <a:spcPts val="0"/>
              </a:spcAft>
              <a:buClr>
                <a:schemeClr val="bg2">
                  <a:lumMod val="60000"/>
                  <a:lumOff val="40000"/>
                </a:schemeClr>
              </a:buClr>
              <a:buFont typeface="Arial"/>
              <a:buNone/>
              <a:defRPr/>
            </a:pPr>
            <a:endParaRPr lang="en-US" sz="3000" dirty="0" smtClean="0">
              <a:solidFill>
                <a:schemeClr val="tx1">
                  <a:lumMod val="75000"/>
                  <a:lumOff val="25000"/>
                </a:schemeClr>
              </a:solidFill>
              <a:latin typeface="Calibri" charset="0"/>
              <a:ea typeface="+mn-ea"/>
            </a:endParaRPr>
          </a:p>
          <a:p>
            <a:pPr lvl="1" eaLnBrk="1" fontAlgn="auto" hangingPunct="1">
              <a:lnSpc>
                <a:spcPct val="80000"/>
              </a:lnSpc>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p:txBody>
      </p:sp>
      <p:pic>
        <p:nvPicPr>
          <p:cNvPr id="52227"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4928" t="19503" r="37734" b="3377"/>
          <a:stretch/>
        </p:blipFill>
        <p:spPr bwMode="auto">
          <a:xfrm>
            <a:off x="3048000" y="2743200"/>
            <a:ext cx="3505200" cy="3048545"/>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algn="l" eaLnBrk="1" hangingPunct="1"/>
            <a:r>
              <a:rPr lang="en-US" sz="4000" b="1" dirty="0" smtClean="0">
                <a:latin typeface="Calibri" charset="0"/>
              </a:rPr>
              <a:t>Marasmus </a:t>
            </a:r>
            <a:r>
              <a:rPr lang="en-US" b="1" dirty="0" smtClean="0">
                <a:latin typeface="Calibri" charset="0"/>
              </a:rPr>
              <a:t> </a:t>
            </a:r>
            <a:endParaRPr lang="en-US" dirty="0">
              <a:latin typeface="Calisto MT" charset="0"/>
            </a:endParaRPr>
          </a:p>
        </p:txBody>
      </p:sp>
      <p:sp>
        <p:nvSpPr>
          <p:cNvPr id="3" name="Content Placeholder 2"/>
          <p:cNvSpPr>
            <a:spLocks noGrp="1"/>
          </p:cNvSpPr>
          <p:nvPr>
            <p:ph idx="1"/>
          </p:nvPr>
        </p:nvSpPr>
        <p:spPr>
          <a:xfrm>
            <a:off x="457200" y="1524000"/>
            <a:ext cx="8229600" cy="4525963"/>
          </a:xfrm>
        </p:spPr>
        <p:txBody>
          <a:bodyPr rtlCol="0">
            <a:normAutofit/>
          </a:bodyPr>
          <a:lstStyle/>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smtClean="0">
                <a:solidFill>
                  <a:srgbClr val="2F2B20"/>
                </a:solidFill>
                <a:latin typeface="Calibri" charset="0"/>
                <a:ea typeface="+mn-ea"/>
              </a:rPr>
              <a:t>Protein </a:t>
            </a:r>
            <a:r>
              <a:rPr lang="en-US" sz="3000" dirty="0">
                <a:solidFill>
                  <a:srgbClr val="2F2B20"/>
                </a:solidFill>
                <a:latin typeface="Calibri" charset="0"/>
                <a:ea typeface="+mn-ea"/>
              </a:rPr>
              <a:t>Calorie Malnutrition (PCM</a:t>
            </a:r>
            <a:r>
              <a:rPr lang="en-US" sz="3000" dirty="0" smtClean="0">
                <a:solidFill>
                  <a:srgbClr val="2F2B20"/>
                </a:solidFill>
                <a:latin typeface="Calibri" charset="0"/>
                <a:ea typeface="+mn-ea"/>
              </a:rPr>
              <a:t>)</a:t>
            </a:r>
          </a:p>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smtClean="0">
                <a:solidFill>
                  <a:srgbClr val="2F2B20"/>
                </a:solidFill>
                <a:latin typeface="Calibri" charset="0"/>
              </a:rPr>
              <a:t>Severe ‘wasting’ disease</a:t>
            </a:r>
            <a:r>
              <a:rPr lang="en-US" sz="3000" dirty="0" smtClean="0">
                <a:solidFill>
                  <a:srgbClr val="2F2B20"/>
                </a:solidFill>
                <a:latin typeface="Calibri" charset="0"/>
                <a:ea typeface="+mn-ea"/>
              </a:rPr>
              <a:t> </a:t>
            </a:r>
            <a:endParaRPr lang="en-US" sz="3000" dirty="0">
              <a:solidFill>
                <a:srgbClr val="2F2B20"/>
              </a:solidFill>
              <a:latin typeface="Calibri" charset="0"/>
              <a:ea typeface="+mn-ea"/>
            </a:endParaRPr>
          </a:p>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smtClean="0">
                <a:solidFill>
                  <a:srgbClr val="2F2B20"/>
                </a:solidFill>
                <a:latin typeface="Calibri" charset="0"/>
              </a:rPr>
              <a:t>Developing</a:t>
            </a:r>
            <a:r>
              <a:rPr lang="en-US" sz="3000" dirty="0" smtClean="0">
                <a:solidFill>
                  <a:srgbClr val="2F2B20"/>
                </a:solidFill>
                <a:latin typeface="Calibri" charset="0"/>
                <a:ea typeface="+mn-ea"/>
              </a:rPr>
              <a:t> countries…starvation</a:t>
            </a:r>
          </a:p>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smtClean="0">
                <a:solidFill>
                  <a:srgbClr val="2F2B20"/>
                </a:solidFill>
                <a:latin typeface="Calibri" charset="0"/>
                <a:ea typeface="+mn-ea"/>
              </a:rPr>
              <a:t>Developed </a:t>
            </a:r>
            <a:r>
              <a:rPr lang="en-US" sz="3000" dirty="0">
                <a:solidFill>
                  <a:srgbClr val="2F2B20"/>
                </a:solidFill>
                <a:latin typeface="Calibri" charset="0"/>
                <a:ea typeface="+mn-ea"/>
              </a:rPr>
              <a:t>countries…..anorexic, cancer patients, end stage AIDS</a:t>
            </a:r>
          </a:p>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a:solidFill>
                  <a:srgbClr val="2F2B20"/>
                </a:solidFill>
                <a:latin typeface="Calibri" charset="0"/>
                <a:ea typeface="+mn-ea"/>
              </a:rPr>
              <a:t>Emaciated </a:t>
            </a:r>
            <a:r>
              <a:rPr lang="en-US" sz="3000" dirty="0" smtClean="0">
                <a:solidFill>
                  <a:srgbClr val="2F2B20"/>
                </a:solidFill>
                <a:latin typeface="Calibri" charset="0"/>
                <a:ea typeface="+mn-ea"/>
              </a:rPr>
              <a:t>appearance</a:t>
            </a:r>
          </a:p>
          <a:p>
            <a:pPr marL="457200" lvl="1" indent="0" eaLnBrk="1" fontAlgn="auto" hangingPunct="1">
              <a:lnSpc>
                <a:spcPct val="80000"/>
              </a:lnSpc>
              <a:spcAft>
                <a:spcPts val="0"/>
              </a:spcAft>
              <a:buClr>
                <a:schemeClr val="bg2">
                  <a:lumMod val="60000"/>
                  <a:lumOff val="40000"/>
                </a:schemeClr>
              </a:buClr>
              <a:buFont typeface="Arial"/>
              <a:buNone/>
              <a:defRPr/>
            </a:pPr>
            <a:r>
              <a:rPr lang="en-US" sz="3000" dirty="0" smtClean="0">
                <a:solidFill>
                  <a:srgbClr val="2F2B20"/>
                </a:solidFill>
                <a:latin typeface="Calibri" charset="0"/>
              </a:rPr>
              <a:t>Same consequences</a:t>
            </a:r>
            <a:endParaRPr lang="is-IS" sz="3000" dirty="0" smtClean="0">
              <a:solidFill>
                <a:srgbClr val="2F2B20"/>
              </a:solidFill>
              <a:latin typeface="Calibri" charset="0"/>
            </a:endParaRPr>
          </a:p>
          <a:p>
            <a:pPr marL="457200" lvl="1" indent="0" eaLnBrk="1" fontAlgn="auto" hangingPunct="1">
              <a:lnSpc>
                <a:spcPct val="80000"/>
              </a:lnSpc>
              <a:spcAft>
                <a:spcPts val="0"/>
              </a:spcAft>
              <a:buClr>
                <a:schemeClr val="bg2">
                  <a:lumMod val="60000"/>
                  <a:lumOff val="40000"/>
                </a:schemeClr>
              </a:buClr>
              <a:buFont typeface="Arial"/>
              <a:buNone/>
              <a:defRPr/>
            </a:pPr>
            <a:r>
              <a:rPr lang="is-IS" sz="3000" dirty="0" smtClean="0">
                <a:solidFill>
                  <a:srgbClr val="2F2B20"/>
                </a:solidFill>
                <a:latin typeface="Calibri" charset="0"/>
              </a:rPr>
              <a:t>…...........d</a:t>
            </a:r>
            <a:r>
              <a:rPr lang="is-IS" sz="3000" dirty="0" smtClean="0">
                <a:solidFill>
                  <a:srgbClr val="2F2B20"/>
                </a:solidFill>
                <a:latin typeface="Calibri" charset="0"/>
                <a:ea typeface="+mn-ea"/>
              </a:rPr>
              <a:t>ifferent cause!</a:t>
            </a:r>
            <a:endParaRPr lang="en-US" sz="3000" dirty="0">
              <a:solidFill>
                <a:srgbClr val="2F2B20"/>
              </a:solidFill>
              <a:latin typeface="Calibri" charset="0"/>
              <a:ea typeface="+mn-ea"/>
            </a:endParaRPr>
          </a:p>
          <a:p>
            <a:pPr marL="403225" lvl="1" indent="0" eaLnBrk="1" fontAlgn="auto" hangingPunct="1">
              <a:lnSpc>
                <a:spcPct val="80000"/>
              </a:lnSpc>
              <a:spcAft>
                <a:spcPts val="0"/>
              </a:spcAft>
              <a:buClr>
                <a:schemeClr val="bg2">
                  <a:lumMod val="60000"/>
                  <a:lumOff val="40000"/>
                </a:schemeClr>
              </a:buClr>
              <a:buFont typeface="Verdana" charset="0"/>
              <a:buNone/>
              <a:defRPr/>
            </a:pPr>
            <a:endParaRPr lang="en-US" sz="3000" dirty="0" smtClean="0">
              <a:solidFill>
                <a:schemeClr val="tx1">
                  <a:lumMod val="75000"/>
                  <a:lumOff val="25000"/>
                </a:schemeClr>
              </a:solidFill>
              <a:latin typeface="Calibri" charset="0"/>
              <a:ea typeface="+mn-ea"/>
            </a:endParaRPr>
          </a:p>
          <a:p>
            <a:pPr eaLnBrk="1" fontAlgn="auto" hangingPunct="1">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pic>
        <p:nvPicPr>
          <p:cNvPr id="63491" name="Picture 3" descr="images-4.jpe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6820" y="152401"/>
            <a:ext cx="1768579" cy="2362200"/>
          </a:xfrm>
          <a:prstGeom prst="rect">
            <a:avLst/>
          </a:prstGeom>
          <a:ln/>
        </p:spPr>
        <p:style>
          <a:lnRef idx="2">
            <a:schemeClr val="dk1"/>
          </a:lnRef>
          <a:fillRef idx="1">
            <a:schemeClr val="lt1"/>
          </a:fillRef>
          <a:effectRef idx="0">
            <a:schemeClr val="dk1"/>
          </a:effectRef>
          <a:fontRef idx="minor">
            <a:schemeClr val="dk1"/>
          </a:fontRef>
        </p:style>
      </p:pic>
      <p:pic>
        <p:nvPicPr>
          <p:cNvPr id="63492" name="Picture 4" descr="images-5.jpe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2628" y="3352800"/>
            <a:ext cx="1984733" cy="2477853"/>
          </a:xfrm>
          <a:prstGeom prst="rect">
            <a:avLst/>
          </a:prstGeom>
          <a:ln/>
        </p:spPr>
        <p:style>
          <a:lnRef idx="2">
            <a:schemeClr val="accent5"/>
          </a:lnRef>
          <a:fillRef idx="1">
            <a:schemeClr val="lt1"/>
          </a:fillRef>
          <a:effectRef idx="0">
            <a:schemeClr val="accent5"/>
          </a:effectRef>
          <a:fontRef idx="minor">
            <a:schemeClr val="dk1"/>
          </a:fontRef>
        </p:style>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sz="3600" b="1" dirty="0" smtClean="0">
                <a:latin typeface="Calibri" charset="0"/>
                <a:cs typeface="Calibri" charset="0"/>
              </a:rPr>
              <a:t>Recap.</a:t>
            </a:r>
            <a:r>
              <a:rPr lang="mr-IN" sz="3600" b="1" dirty="0" smtClean="0">
                <a:latin typeface="Calibri" charset="0"/>
                <a:cs typeface="Calibri" charset="0"/>
              </a:rPr>
              <a:t>…</a:t>
            </a:r>
            <a:r>
              <a:rPr lang="en-US" sz="3600" b="1" dirty="0" smtClean="0">
                <a:latin typeface="Calibri" charset="0"/>
                <a:cs typeface="Calibri" charset="0"/>
              </a:rPr>
              <a:t>.Pondering Protein</a:t>
            </a:r>
            <a:endParaRPr lang="en-US" sz="3600" b="1" dirty="0">
              <a:latin typeface="Calibri" charset="0"/>
              <a:cs typeface="Calibri" charset="0"/>
            </a:endParaRPr>
          </a:p>
        </p:txBody>
      </p:sp>
      <p:sp>
        <p:nvSpPr>
          <p:cNvPr id="3" name="Content Placeholder 2"/>
          <p:cNvSpPr>
            <a:spLocks noGrp="1"/>
          </p:cNvSpPr>
          <p:nvPr>
            <p:ph idx="1"/>
          </p:nvPr>
        </p:nvSpPr>
        <p:spPr>
          <a:xfrm>
            <a:off x="380999" y="1219200"/>
            <a:ext cx="8579757" cy="4572000"/>
          </a:xfrm>
        </p:spPr>
        <p:txBody>
          <a:bodyPr rtlCol="0">
            <a:normAutofit/>
          </a:bodyPr>
          <a:lstStyle/>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a:latin typeface="Calibri"/>
                <a:cs typeface="Calibri"/>
              </a:rPr>
              <a:t>T</a:t>
            </a:r>
            <a:r>
              <a:rPr lang="en-US" sz="2800" dirty="0" smtClean="0">
                <a:latin typeface="Calibri"/>
                <a:cs typeface="Calibri"/>
              </a:rPr>
              <a:t>he body’s guide/blueprint for building </a:t>
            </a:r>
            <a:r>
              <a:rPr lang="en-US" sz="2800" dirty="0">
                <a:latin typeface="Calibri"/>
                <a:cs typeface="Calibri"/>
              </a:rPr>
              <a:t> </a:t>
            </a:r>
            <a:r>
              <a:rPr lang="en-US" sz="2800" dirty="0" smtClean="0">
                <a:latin typeface="Calibri"/>
                <a:cs typeface="Calibri"/>
              </a:rPr>
              <a:t>                            protein is ______?</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In what form is protein absorbed?</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Are protein supplements needed to build muscle?  </a:t>
            </a:r>
            <a:endParaRPr lang="en-US" sz="2800" dirty="0">
              <a:latin typeface="Calibri"/>
              <a:cs typeface="Calibri"/>
            </a:endParaRP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latin typeface="Calibri"/>
                <a:cs typeface="Calibri"/>
              </a:rPr>
              <a:t>What element makes protein </a:t>
            </a:r>
            <a:r>
              <a:rPr lang="en-US" altLang="ja-JP" sz="2800" dirty="0" smtClean="0">
                <a:cs typeface="Calibri"/>
              </a:rPr>
              <a:t>unique </a:t>
            </a:r>
            <a:r>
              <a:rPr lang="en-US" altLang="ja-JP" sz="2800" dirty="0">
                <a:cs typeface="Calibri"/>
              </a:rPr>
              <a:t>among the essential nutrients</a:t>
            </a:r>
            <a:r>
              <a:rPr lang="en-US" altLang="ja-JP" sz="2800" dirty="0" smtClean="0">
                <a:cs typeface="Calibri"/>
              </a:rPr>
              <a:t>?</a:t>
            </a:r>
            <a:endParaRPr lang="en-US" altLang="ja-JP" sz="2800" dirty="0" smtClean="0">
              <a:latin typeface="Calibri"/>
              <a:cs typeface="Calibri"/>
            </a:endParaRP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Why is protein a non-preferred fuel?</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solidFill>
                  <a:schemeClr val="tx1">
                    <a:lumMod val="75000"/>
                    <a:lumOff val="25000"/>
                  </a:schemeClr>
                </a:solidFill>
                <a:latin typeface="Calibri"/>
                <a:cs typeface="Calibri"/>
              </a:rPr>
              <a:t>Can protein be used to make blood glucose?</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solidFill>
                  <a:schemeClr val="tx1">
                    <a:lumMod val="75000"/>
                    <a:lumOff val="25000"/>
                  </a:schemeClr>
                </a:solidFill>
                <a:latin typeface="Calibri"/>
                <a:cs typeface="Calibri"/>
              </a:rPr>
              <a:t>Protein needs/lb. are highest at what stage of life?</a:t>
            </a:r>
          </a:p>
          <a:p>
            <a:pPr marL="596900" indent="-514350" eaLnBrk="1" fontAlgn="auto" hangingPunct="1">
              <a:spcAft>
                <a:spcPts val="0"/>
              </a:spcAft>
              <a:buClr>
                <a:schemeClr val="tx1">
                  <a:lumMod val="75000"/>
                  <a:lumOff val="25000"/>
                </a:schemeClr>
              </a:buClr>
              <a:buSzPct val="75000"/>
              <a:buFont typeface="+mj-lt"/>
              <a:buAutoNum type="arabicPeriod"/>
              <a:defRPr/>
            </a:pPr>
            <a:endParaRPr lang="en-US" altLang="ja-JP" sz="2800" dirty="0" smtClean="0">
              <a:solidFill>
                <a:schemeClr val="tx1">
                  <a:lumMod val="75000"/>
                  <a:lumOff val="25000"/>
                </a:schemeClr>
              </a:solidFill>
              <a:latin typeface="Calibri"/>
              <a:cs typeface="Calibri"/>
            </a:endParaRPr>
          </a:p>
          <a:p>
            <a:pPr marL="82550" indent="0" eaLnBrk="1" fontAlgn="auto" hangingPunct="1">
              <a:spcAft>
                <a:spcPts val="0"/>
              </a:spcAft>
              <a:buClr>
                <a:schemeClr val="tx1">
                  <a:lumMod val="75000"/>
                  <a:lumOff val="25000"/>
                </a:schemeClr>
              </a:buClr>
              <a:buFont typeface="Wingdings 2" charset="0"/>
              <a:buNone/>
              <a:defRPr/>
            </a:pPr>
            <a:endParaRPr lang="en-US" altLang="ja-JP" sz="2800" dirty="0" smtClean="0">
              <a:solidFill>
                <a:schemeClr val="tx1">
                  <a:lumMod val="75000"/>
                  <a:lumOff val="25000"/>
                </a:schemeClr>
              </a:solidFill>
              <a:latin typeface="Calibri"/>
              <a:ea typeface="+mn-ea"/>
              <a:cs typeface="Calibri"/>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9775"/>
          <a:stretch/>
        </p:blipFill>
        <p:spPr>
          <a:xfrm>
            <a:off x="7141029" y="202922"/>
            <a:ext cx="1819728" cy="2191935"/>
          </a:xfrm>
          <a:prstGeom prst="rect">
            <a:avLst/>
          </a:prstGeom>
        </p:spPr>
      </p:pic>
    </p:spTree>
    <p:extLst>
      <p:ext uri="{BB962C8B-B14F-4D97-AF65-F5344CB8AC3E}">
        <p14:creationId xmlns:p14="http://schemas.microsoft.com/office/powerpoint/2010/main" val="19429262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29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299"/>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99"/>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299"/>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2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sz="3600" b="1" dirty="0" smtClean="0">
                <a:latin typeface="Calibri" charset="0"/>
                <a:cs typeface="Calibri" charset="0"/>
              </a:rPr>
              <a:t>Recap.</a:t>
            </a:r>
            <a:r>
              <a:rPr lang="mr-IN" sz="3600" b="1" dirty="0" smtClean="0">
                <a:latin typeface="Calibri" charset="0"/>
                <a:cs typeface="Calibri" charset="0"/>
              </a:rPr>
              <a:t>…</a:t>
            </a:r>
            <a:r>
              <a:rPr lang="en-US" sz="3600" b="1" dirty="0" smtClean="0">
                <a:latin typeface="Calibri" charset="0"/>
                <a:cs typeface="Calibri" charset="0"/>
              </a:rPr>
              <a:t>.Pondering Protein</a:t>
            </a:r>
            <a:endParaRPr lang="en-US" sz="3600" b="1" dirty="0">
              <a:latin typeface="Calibri" charset="0"/>
              <a:cs typeface="Calibri" charset="0"/>
            </a:endParaRPr>
          </a:p>
        </p:txBody>
      </p:sp>
      <p:sp>
        <p:nvSpPr>
          <p:cNvPr id="3" name="Content Placeholder 2"/>
          <p:cNvSpPr>
            <a:spLocks noGrp="1"/>
          </p:cNvSpPr>
          <p:nvPr>
            <p:ph idx="1"/>
          </p:nvPr>
        </p:nvSpPr>
        <p:spPr>
          <a:xfrm>
            <a:off x="380999" y="1219200"/>
            <a:ext cx="8579757" cy="4572000"/>
          </a:xfrm>
        </p:spPr>
        <p:txBody>
          <a:bodyPr rtlCol="0">
            <a:normAutofit/>
          </a:bodyPr>
          <a:lstStyle/>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a:latin typeface="Calibri"/>
                <a:cs typeface="Calibri"/>
              </a:rPr>
              <a:t>T</a:t>
            </a:r>
            <a:r>
              <a:rPr lang="en-US" sz="2800" dirty="0" smtClean="0">
                <a:latin typeface="Calibri"/>
                <a:cs typeface="Calibri"/>
              </a:rPr>
              <a:t>he body’s guide/blueprint for building </a:t>
            </a:r>
            <a:r>
              <a:rPr lang="en-US" sz="2800" dirty="0">
                <a:latin typeface="Calibri"/>
                <a:cs typeface="Calibri"/>
              </a:rPr>
              <a:t> </a:t>
            </a:r>
            <a:r>
              <a:rPr lang="en-US" sz="2800" dirty="0" smtClean="0">
                <a:latin typeface="Calibri"/>
                <a:cs typeface="Calibri"/>
              </a:rPr>
              <a:t>                            protein is ______?</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In what form is protein absorbed?</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Are protein supplements needed to build muscle?  </a:t>
            </a:r>
            <a:endParaRPr lang="en-US" sz="2800" dirty="0">
              <a:latin typeface="Calibri"/>
              <a:cs typeface="Calibri"/>
            </a:endParaRP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latin typeface="Calibri"/>
                <a:cs typeface="Calibri"/>
              </a:rPr>
              <a:t>What element makes protein </a:t>
            </a:r>
            <a:r>
              <a:rPr lang="en-US" altLang="ja-JP" sz="2800" dirty="0" smtClean="0">
                <a:cs typeface="Calibri"/>
              </a:rPr>
              <a:t>unique </a:t>
            </a:r>
            <a:r>
              <a:rPr lang="en-US" altLang="ja-JP" sz="2800" dirty="0">
                <a:cs typeface="Calibri"/>
              </a:rPr>
              <a:t>among the essential nutrients</a:t>
            </a:r>
            <a:r>
              <a:rPr lang="en-US" altLang="ja-JP" sz="2800" dirty="0" smtClean="0">
                <a:cs typeface="Calibri"/>
              </a:rPr>
              <a:t>?</a:t>
            </a:r>
            <a:endParaRPr lang="en-US" altLang="ja-JP" sz="2800" dirty="0" smtClean="0">
              <a:latin typeface="Calibri"/>
              <a:cs typeface="Calibri"/>
            </a:endParaRPr>
          </a:p>
          <a:p>
            <a:pPr marL="596900" indent="-514350" eaLnBrk="1" fontAlgn="auto" hangingPunct="1">
              <a:spcAft>
                <a:spcPts val="0"/>
              </a:spcAft>
              <a:buClr>
                <a:schemeClr val="tx1">
                  <a:lumMod val="75000"/>
                  <a:lumOff val="25000"/>
                </a:schemeClr>
              </a:buClr>
              <a:buSzPct val="75000"/>
              <a:buFont typeface="+mj-lt"/>
              <a:buAutoNum type="arabicPeriod"/>
              <a:defRPr/>
            </a:pPr>
            <a:r>
              <a:rPr lang="en-US" sz="2800" dirty="0" smtClean="0">
                <a:latin typeface="Calibri"/>
                <a:cs typeface="Calibri"/>
              </a:rPr>
              <a:t>Why is protein a non-preferred fuel?</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solidFill>
                  <a:schemeClr val="tx1">
                    <a:lumMod val="75000"/>
                    <a:lumOff val="25000"/>
                  </a:schemeClr>
                </a:solidFill>
                <a:latin typeface="Calibri"/>
                <a:cs typeface="Calibri"/>
              </a:rPr>
              <a:t>Can protein be used to make blood glucose?</a:t>
            </a:r>
          </a:p>
          <a:p>
            <a:pPr marL="596900" indent="-514350" eaLnBrk="1" fontAlgn="auto" hangingPunct="1">
              <a:spcAft>
                <a:spcPts val="0"/>
              </a:spcAft>
              <a:buClr>
                <a:schemeClr val="tx1">
                  <a:lumMod val="75000"/>
                  <a:lumOff val="25000"/>
                </a:schemeClr>
              </a:buClr>
              <a:buSzPct val="75000"/>
              <a:buFont typeface="+mj-lt"/>
              <a:buAutoNum type="arabicPeriod"/>
              <a:defRPr/>
            </a:pPr>
            <a:r>
              <a:rPr lang="en-US" altLang="ja-JP" sz="2800" dirty="0" smtClean="0">
                <a:solidFill>
                  <a:schemeClr val="tx1">
                    <a:lumMod val="75000"/>
                    <a:lumOff val="25000"/>
                  </a:schemeClr>
                </a:solidFill>
                <a:latin typeface="Calibri"/>
                <a:cs typeface="Calibri"/>
              </a:rPr>
              <a:t>Protein needs/lb. are highest at what stage of life?</a:t>
            </a:r>
          </a:p>
          <a:p>
            <a:pPr marL="596900" indent="-514350" eaLnBrk="1" fontAlgn="auto" hangingPunct="1">
              <a:spcAft>
                <a:spcPts val="0"/>
              </a:spcAft>
              <a:buClr>
                <a:schemeClr val="tx1">
                  <a:lumMod val="75000"/>
                  <a:lumOff val="25000"/>
                </a:schemeClr>
              </a:buClr>
              <a:buSzPct val="75000"/>
              <a:buFont typeface="+mj-lt"/>
              <a:buAutoNum type="arabicPeriod"/>
              <a:defRPr/>
            </a:pPr>
            <a:endParaRPr lang="en-US" altLang="ja-JP" sz="2800" dirty="0" smtClean="0">
              <a:solidFill>
                <a:schemeClr val="tx1">
                  <a:lumMod val="75000"/>
                  <a:lumOff val="25000"/>
                </a:schemeClr>
              </a:solidFill>
              <a:latin typeface="Calibri"/>
              <a:cs typeface="Calibri"/>
            </a:endParaRPr>
          </a:p>
          <a:p>
            <a:pPr marL="82550" indent="0" eaLnBrk="1" fontAlgn="auto" hangingPunct="1">
              <a:spcAft>
                <a:spcPts val="0"/>
              </a:spcAft>
              <a:buClr>
                <a:schemeClr val="tx1">
                  <a:lumMod val="75000"/>
                  <a:lumOff val="25000"/>
                </a:schemeClr>
              </a:buClr>
              <a:buFont typeface="Wingdings 2" charset="0"/>
              <a:buNone/>
              <a:defRPr/>
            </a:pPr>
            <a:endParaRPr lang="en-US" altLang="ja-JP" sz="2800" dirty="0" smtClean="0">
              <a:solidFill>
                <a:schemeClr val="tx1">
                  <a:lumMod val="75000"/>
                  <a:lumOff val="25000"/>
                </a:schemeClr>
              </a:solidFill>
              <a:latin typeface="Calibri"/>
              <a:ea typeface="+mn-ea"/>
              <a:cs typeface="Calibri"/>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9775"/>
          <a:stretch/>
        </p:blipFill>
        <p:spPr>
          <a:xfrm>
            <a:off x="7141029" y="202922"/>
            <a:ext cx="1819728" cy="2191935"/>
          </a:xfrm>
          <a:prstGeom prst="rect">
            <a:avLst/>
          </a:prstGeom>
        </p:spPr>
      </p:pic>
    </p:spTree>
    <p:extLst>
      <p:ext uri="{BB962C8B-B14F-4D97-AF65-F5344CB8AC3E}">
        <p14:creationId xmlns:p14="http://schemas.microsoft.com/office/powerpoint/2010/main" val="8170457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29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299"/>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99"/>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299"/>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2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5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1676400"/>
            <a:ext cx="4860925" cy="3886200"/>
          </a:xfrm>
          <a:prstGeom prst="rect">
            <a:avLst/>
          </a:prstGeom>
          <a:ln/>
          <a:extLst/>
        </p:spPr>
        <p:style>
          <a:lnRef idx="2">
            <a:schemeClr val="accent6"/>
          </a:lnRef>
          <a:fillRef idx="1">
            <a:schemeClr val="lt1"/>
          </a:fillRef>
          <a:effectRef idx="0">
            <a:schemeClr val="accent6"/>
          </a:effectRef>
          <a:fontRef idx="minor">
            <a:schemeClr val="dk1"/>
          </a:fontRef>
        </p:style>
      </p:pic>
      <p:sp>
        <p:nvSpPr>
          <p:cNvPr id="20482" name="Rectangle 3" hidden="1"/>
          <p:cNvSpPr>
            <a:spLocks noGrp="1"/>
          </p:cNvSpPr>
          <p:nvPr>
            <p:ph type="ctrTitle"/>
          </p:nvPr>
        </p:nvSpPr>
        <p:spPr/>
        <p:txBody>
          <a:bodyPr/>
          <a:lstStyle/>
          <a:p>
            <a:pPr eaLnBrk="1" hangingPunct="1"/>
            <a:endParaRPr lang="en-US">
              <a:solidFill>
                <a:srgbClr val="404040"/>
              </a:solidFill>
              <a:latin typeface="Gill Sans MT" charset="0"/>
            </a:endParaRPr>
          </a:p>
        </p:txBody>
      </p:sp>
      <p:sp>
        <p:nvSpPr>
          <p:cNvPr id="8196" name="Rectangle 4"/>
          <p:cNvSpPr>
            <a:spLocks noChangeArrowheads="1"/>
          </p:cNvSpPr>
          <p:nvPr/>
        </p:nvSpPr>
        <p:spPr bwMode="auto">
          <a:xfrm>
            <a:off x="7292975" y="6584950"/>
            <a:ext cx="1851025" cy="265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a:defRPr/>
            </a:pPr>
            <a:r>
              <a:rPr lang="en-US" sz="1200" b="1">
                <a:cs typeface="Arial" charset="0"/>
              </a:rPr>
              <a:t>Illustration 15.1, p. 15-2</a:t>
            </a:r>
          </a:p>
        </p:txBody>
      </p:sp>
      <p:sp>
        <p:nvSpPr>
          <p:cNvPr id="8197" name="Text Box 5"/>
          <p:cNvSpPr txBox="1">
            <a:spLocks noChangeArrowheads="1"/>
          </p:cNvSpPr>
          <p:nvPr/>
        </p:nvSpPr>
        <p:spPr bwMode="auto">
          <a:xfrm>
            <a:off x="0" y="381000"/>
            <a:ext cx="9144000" cy="113877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3600" b="1" dirty="0" smtClean="0">
                <a:latin typeface="+mn-lt"/>
                <a:cs typeface="Calibri"/>
              </a:rPr>
              <a:t>Protein</a:t>
            </a:r>
          </a:p>
          <a:p>
            <a:pPr algn="ctr">
              <a:defRPr/>
            </a:pPr>
            <a:r>
              <a:rPr lang="en-US" sz="3200" i="1" dirty="0" smtClean="0">
                <a:latin typeface="+mn-lt"/>
                <a:cs typeface="Calibri"/>
              </a:rPr>
              <a:t>Take it off its pedestal. It’s but </a:t>
            </a:r>
            <a:r>
              <a:rPr lang="en-US" sz="3200" i="1" u="sng" dirty="0" smtClean="0">
                <a:latin typeface="+mn-lt"/>
                <a:cs typeface="Calibri"/>
              </a:rPr>
              <a:t>One</a:t>
            </a:r>
            <a:r>
              <a:rPr lang="en-US" sz="3200" i="1" dirty="0" smtClean="0">
                <a:latin typeface="+mn-lt"/>
                <a:cs typeface="Calibri"/>
              </a:rPr>
              <a:t> Essential Nutrient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animEffect transition="in" filter="fade">
                                      <p:cBhvr>
                                        <p:cTn id="7" dur="750"/>
                                        <p:tgtEl>
                                          <p:spTgt spid="8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hidden="1"/>
          <p:cNvSpPr>
            <a:spLocks noGrp="1"/>
          </p:cNvSpPr>
          <p:nvPr>
            <p:ph type="ctrTitle"/>
          </p:nvPr>
        </p:nvSpPr>
        <p:spPr/>
        <p:txBody>
          <a:bodyPr/>
          <a:lstStyle/>
          <a:p>
            <a:pPr eaLnBrk="1" hangingPunct="1"/>
            <a:endParaRPr lang="en-US">
              <a:solidFill>
                <a:srgbClr val="404040"/>
              </a:solidFill>
              <a:latin typeface="Gill Sans MT" charset="0"/>
            </a:endParaRPr>
          </a:p>
        </p:txBody>
      </p:sp>
      <p:sp>
        <p:nvSpPr>
          <p:cNvPr id="8196" name="Rectangle 4"/>
          <p:cNvSpPr>
            <a:spLocks noChangeArrowheads="1"/>
          </p:cNvSpPr>
          <p:nvPr/>
        </p:nvSpPr>
        <p:spPr bwMode="auto">
          <a:xfrm>
            <a:off x="7292975" y="6584950"/>
            <a:ext cx="1851025" cy="265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a:defRPr/>
            </a:pPr>
            <a:r>
              <a:rPr lang="en-US" sz="1200" b="1">
                <a:cs typeface="Arial" charset="0"/>
              </a:rPr>
              <a:t>Illustration 15.1, p. 15-2</a:t>
            </a:r>
          </a:p>
        </p:txBody>
      </p:sp>
      <p:sp>
        <p:nvSpPr>
          <p:cNvPr id="8197" name="Text Box 5"/>
          <p:cNvSpPr txBox="1">
            <a:spLocks noChangeArrowheads="1"/>
          </p:cNvSpPr>
          <p:nvPr/>
        </p:nvSpPr>
        <p:spPr bwMode="auto">
          <a:xfrm>
            <a:off x="1031957" y="366055"/>
            <a:ext cx="7315200" cy="12001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3600" b="1" dirty="0" smtClean="0">
                <a:latin typeface="+mn-lt"/>
                <a:cs typeface="Calibri"/>
              </a:rPr>
              <a:t>Take</a:t>
            </a:r>
            <a:r>
              <a:rPr lang="en-US" sz="3600" b="1" dirty="0" smtClean="0">
                <a:latin typeface="+mn-lt"/>
                <a:cs typeface="+mn-cs"/>
              </a:rPr>
              <a:t> it off its pedestal</a:t>
            </a:r>
            <a:r>
              <a:rPr lang="en-US" sz="3600" dirty="0" smtClean="0">
                <a:latin typeface="+mn-lt"/>
                <a:cs typeface="+mn-cs"/>
              </a:rPr>
              <a:t>!</a:t>
            </a:r>
          </a:p>
          <a:p>
            <a:pPr algn="ctr">
              <a:defRPr/>
            </a:pPr>
            <a:r>
              <a:rPr lang="en-US" sz="3600" i="1" dirty="0" smtClean="0">
                <a:latin typeface="+mn-lt"/>
                <a:cs typeface="Calibri"/>
              </a:rPr>
              <a:t>Balance it with other nutrients</a:t>
            </a:r>
          </a:p>
        </p:txBody>
      </p:sp>
      <p:pic>
        <p:nvPicPr>
          <p:cNvPr id="2253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9888" y="1746693"/>
            <a:ext cx="3419339" cy="3114675"/>
          </a:xfrm>
          <a:prstGeom prst="rect">
            <a:avLst/>
          </a:prstGeom>
          <a:ln/>
        </p:spPr>
        <p:style>
          <a:lnRef idx="2">
            <a:schemeClr val="accent3"/>
          </a:lnRef>
          <a:fillRef idx="1">
            <a:schemeClr val="lt1"/>
          </a:fillRef>
          <a:effectRef idx="0">
            <a:schemeClr val="accent3"/>
          </a:effectRef>
          <a:fontRef idx="minor">
            <a:schemeClr val="dk1"/>
          </a:fontRef>
        </p:style>
      </p:pic>
      <p:sp>
        <p:nvSpPr>
          <p:cNvPr id="2" name="TextBox 1"/>
          <p:cNvSpPr txBox="1"/>
          <p:nvPr/>
        </p:nvSpPr>
        <p:spPr>
          <a:xfrm>
            <a:off x="6562654" y="2452615"/>
            <a:ext cx="2260669" cy="1815882"/>
          </a:xfrm>
          <a:prstGeom prst="rect">
            <a:avLst/>
          </a:prstGeom>
          <a:noFill/>
        </p:spPr>
        <p:txBody>
          <a:bodyPr wrap="square" rtlCol="0">
            <a:spAutoFit/>
          </a:bodyPr>
          <a:lstStyle/>
          <a:p>
            <a:pPr algn="ctr"/>
            <a:r>
              <a:rPr lang="en-US" sz="2800" i="1" dirty="0" smtClean="0">
                <a:latin typeface="+mn-lt"/>
              </a:rPr>
              <a:t>OK to count </a:t>
            </a:r>
            <a:r>
              <a:rPr lang="en-US" sz="2800" b="1" i="1" dirty="0" smtClean="0">
                <a:latin typeface="+mn-lt"/>
              </a:rPr>
              <a:t>quinoa </a:t>
            </a:r>
          </a:p>
          <a:p>
            <a:pPr algn="ctr"/>
            <a:r>
              <a:rPr lang="en-US" sz="2800" i="1" dirty="0" smtClean="0">
                <a:latin typeface="+mn-lt"/>
              </a:rPr>
              <a:t>as Protein </a:t>
            </a:r>
          </a:p>
          <a:p>
            <a:pPr algn="ctr"/>
            <a:r>
              <a:rPr lang="en-US" sz="2800" i="1" dirty="0" smtClean="0">
                <a:latin typeface="+mn-lt"/>
              </a:rPr>
              <a:t>or Grain</a:t>
            </a:r>
          </a:p>
        </p:txBody>
      </p:sp>
      <p:sp>
        <p:nvSpPr>
          <p:cNvPr id="3" name="TextBox 2"/>
          <p:cNvSpPr txBox="1"/>
          <p:nvPr/>
        </p:nvSpPr>
        <p:spPr>
          <a:xfrm>
            <a:off x="76200" y="2452615"/>
            <a:ext cx="2903688" cy="1815882"/>
          </a:xfrm>
          <a:prstGeom prst="rect">
            <a:avLst/>
          </a:prstGeom>
          <a:noFill/>
        </p:spPr>
        <p:txBody>
          <a:bodyPr wrap="square" rtlCol="0">
            <a:spAutoFit/>
          </a:bodyPr>
          <a:lstStyle/>
          <a:p>
            <a:pPr algn="ctr"/>
            <a:r>
              <a:rPr lang="en-US" sz="2800" i="1" dirty="0" smtClean="0">
                <a:latin typeface="+mn-lt"/>
              </a:rPr>
              <a:t>OK to count </a:t>
            </a:r>
          </a:p>
          <a:p>
            <a:pPr algn="ctr"/>
            <a:r>
              <a:rPr lang="en-US" sz="2800" b="1" i="1" dirty="0" smtClean="0">
                <a:latin typeface="+mn-lt"/>
              </a:rPr>
              <a:t>starchy beans </a:t>
            </a:r>
          </a:p>
          <a:p>
            <a:pPr algn="ctr"/>
            <a:r>
              <a:rPr lang="en-US" sz="2800" i="1" dirty="0" smtClean="0">
                <a:latin typeface="+mn-lt"/>
              </a:rPr>
              <a:t>as</a:t>
            </a:r>
          </a:p>
          <a:p>
            <a:pPr algn="ctr"/>
            <a:r>
              <a:rPr lang="en-US" sz="2800" i="1" dirty="0" smtClean="0">
                <a:latin typeface="+mn-lt"/>
              </a:rPr>
              <a:t>Protein or Veg</a:t>
            </a:r>
            <a:endParaRPr lang="en-US" sz="2800" i="1" dirty="0">
              <a:latin typeface="+mn-lt"/>
            </a:endParaRPr>
          </a:p>
        </p:txBody>
      </p:sp>
      <p:sp>
        <p:nvSpPr>
          <p:cNvPr id="4" name="TextBox 3"/>
          <p:cNvSpPr txBox="1"/>
          <p:nvPr/>
        </p:nvSpPr>
        <p:spPr>
          <a:xfrm>
            <a:off x="371061" y="1457739"/>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hidden="1"/>
          <p:cNvSpPr>
            <a:spLocks noGrp="1"/>
          </p:cNvSpPr>
          <p:nvPr>
            <p:ph type="ctrTitle"/>
          </p:nvPr>
        </p:nvSpPr>
        <p:spPr/>
        <p:txBody>
          <a:bodyPr/>
          <a:lstStyle/>
          <a:p>
            <a:pPr eaLnBrk="1" hangingPunct="1"/>
            <a:endParaRPr lang="en-US">
              <a:solidFill>
                <a:srgbClr val="404040"/>
              </a:solidFill>
              <a:latin typeface="Gill Sans MT" charset="0"/>
            </a:endParaRPr>
          </a:p>
        </p:txBody>
      </p:sp>
      <p:sp>
        <p:nvSpPr>
          <p:cNvPr id="8196" name="Rectangle 4"/>
          <p:cNvSpPr>
            <a:spLocks noChangeArrowheads="1"/>
          </p:cNvSpPr>
          <p:nvPr/>
        </p:nvSpPr>
        <p:spPr bwMode="auto">
          <a:xfrm>
            <a:off x="7292975" y="6584950"/>
            <a:ext cx="1851025" cy="265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a:defRPr/>
            </a:pPr>
            <a:r>
              <a:rPr lang="en-US" sz="1200" b="1">
                <a:cs typeface="Arial" charset="0"/>
              </a:rPr>
              <a:t>Illustration 15.1, p. 15-2</a:t>
            </a:r>
          </a:p>
        </p:txBody>
      </p:sp>
      <p:sp>
        <p:nvSpPr>
          <p:cNvPr id="8197" name="Text Box 5"/>
          <p:cNvSpPr txBox="1">
            <a:spLocks noChangeArrowheads="1"/>
          </p:cNvSpPr>
          <p:nvPr/>
        </p:nvSpPr>
        <p:spPr bwMode="auto">
          <a:xfrm>
            <a:off x="969169" y="381000"/>
            <a:ext cx="7315200" cy="12001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3600" b="1" dirty="0" smtClean="0">
                <a:latin typeface="+mn-lt"/>
                <a:cs typeface="Calibri"/>
              </a:rPr>
              <a:t>Take</a:t>
            </a:r>
            <a:r>
              <a:rPr lang="en-US" sz="3600" b="1" dirty="0" smtClean="0">
                <a:latin typeface="+mn-lt"/>
                <a:cs typeface="+mn-cs"/>
              </a:rPr>
              <a:t> it off its pedestal</a:t>
            </a:r>
            <a:r>
              <a:rPr lang="en-US" sz="3600" dirty="0" smtClean="0">
                <a:latin typeface="+mn-lt"/>
                <a:cs typeface="+mn-cs"/>
              </a:rPr>
              <a:t>!</a:t>
            </a:r>
          </a:p>
          <a:p>
            <a:pPr algn="ctr">
              <a:defRPr/>
            </a:pPr>
            <a:r>
              <a:rPr lang="en-US" sz="3600" i="1" dirty="0" smtClean="0">
                <a:latin typeface="+mn-lt"/>
                <a:cs typeface="Calibri"/>
              </a:rPr>
              <a:t>Balance it with other nutrients</a:t>
            </a:r>
          </a:p>
        </p:txBody>
      </p:sp>
      <p:pic>
        <p:nvPicPr>
          <p:cNvPr id="24580" name="Picture 2" descr="prot plate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1752600"/>
            <a:ext cx="4376738" cy="3128963"/>
          </a:xfrm>
          <a:prstGeom prst="rect">
            <a:avLst/>
          </a:prstGeom>
          <a:ln/>
        </p:spPr>
        <p:style>
          <a:lnRef idx="2">
            <a:schemeClr val="accent5"/>
          </a:lnRef>
          <a:fillRef idx="1">
            <a:schemeClr val="lt1"/>
          </a:fillRef>
          <a:effectRef idx="0">
            <a:schemeClr val="accent5"/>
          </a:effectRef>
          <a:fontRef idx="minor">
            <a:schemeClr val="dk1"/>
          </a:fontRef>
        </p:style>
      </p:pic>
      <p:sp>
        <p:nvSpPr>
          <p:cNvPr id="2" name="TextBox 1"/>
          <p:cNvSpPr txBox="1"/>
          <p:nvPr/>
        </p:nvSpPr>
        <p:spPr>
          <a:xfrm>
            <a:off x="2792869" y="5053013"/>
            <a:ext cx="3758721" cy="523220"/>
          </a:xfrm>
          <a:prstGeom prst="rect">
            <a:avLst/>
          </a:prstGeom>
          <a:noFill/>
        </p:spPr>
        <p:txBody>
          <a:bodyPr wrap="none" rtlCol="0">
            <a:spAutoFit/>
          </a:bodyPr>
          <a:lstStyle/>
          <a:p>
            <a:r>
              <a:rPr lang="en-US" sz="2800" b="1" i="1" dirty="0" smtClean="0">
                <a:latin typeface="+mn-lt"/>
              </a:rPr>
              <a:t>The USDA Plate Method</a:t>
            </a:r>
            <a:endParaRPr lang="en-US" sz="28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hidden="1"/>
          <p:cNvSpPr>
            <a:spLocks noGrp="1"/>
          </p:cNvSpPr>
          <p:nvPr>
            <p:ph type="ctrTitle"/>
          </p:nvPr>
        </p:nvSpPr>
        <p:spPr/>
        <p:txBody>
          <a:bodyPr/>
          <a:lstStyle/>
          <a:p>
            <a:pPr eaLnBrk="1" hangingPunct="1"/>
            <a:endParaRPr lang="en-US">
              <a:solidFill>
                <a:srgbClr val="404040"/>
              </a:solidFill>
              <a:latin typeface="Gill Sans MT" charset="0"/>
            </a:endParaRPr>
          </a:p>
        </p:txBody>
      </p:sp>
      <p:sp>
        <p:nvSpPr>
          <p:cNvPr id="8196" name="Rectangle 4"/>
          <p:cNvSpPr>
            <a:spLocks noChangeArrowheads="1"/>
          </p:cNvSpPr>
          <p:nvPr/>
        </p:nvSpPr>
        <p:spPr bwMode="auto">
          <a:xfrm>
            <a:off x="7292975" y="6584950"/>
            <a:ext cx="1851025" cy="265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a:defRPr/>
            </a:pPr>
            <a:r>
              <a:rPr lang="en-US" sz="1200" b="1">
                <a:cs typeface="Arial" charset="0"/>
              </a:rPr>
              <a:t>Illustration 15.1, p. 15-2</a:t>
            </a:r>
          </a:p>
        </p:txBody>
      </p:sp>
      <p:sp>
        <p:nvSpPr>
          <p:cNvPr id="8197" name="Text Box 5"/>
          <p:cNvSpPr txBox="1">
            <a:spLocks noChangeArrowheads="1"/>
          </p:cNvSpPr>
          <p:nvPr/>
        </p:nvSpPr>
        <p:spPr bwMode="auto">
          <a:xfrm>
            <a:off x="679602" y="476250"/>
            <a:ext cx="7315200" cy="12001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3600" b="1" dirty="0" smtClean="0">
                <a:latin typeface="+mn-lt"/>
                <a:cs typeface="Calibri"/>
              </a:rPr>
              <a:t>Take</a:t>
            </a:r>
            <a:r>
              <a:rPr lang="en-US" sz="3600" b="1" dirty="0" smtClean="0">
                <a:latin typeface="+mn-lt"/>
                <a:cs typeface="+mn-cs"/>
              </a:rPr>
              <a:t> it off its pedestal</a:t>
            </a:r>
            <a:r>
              <a:rPr lang="en-US" sz="3600" dirty="0" smtClean="0">
                <a:latin typeface="+mn-lt"/>
                <a:cs typeface="+mn-cs"/>
              </a:rPr>
              <a:t>!</a:t>
            </a:r>
          </a:p>
          <a:p>
            <a:pPr algn="ctr">
              <a:defRPr/>
            </a:pPr>
            <a:r>
              <a:rPr lang="en-US" sz="3600" i="1" dirty="0" smtClean="0">
                <a:latin typeface="+mn-lt"/>
                <a:cs typeface="Calibri"/>
              </a:rPr>
              <a:t>Balance it with other nutrients</a:t>
            </a:r>
          </a:p>
        </p:txBody>
      </p:sp>
      <p:pic>
        <p:nvPicPr>
          <p:cNvPr id="26628"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4602" y="1676400"/>
            <a:ext cx="3505200" cy="2510056"/>
          </a:xfrm>
          <a:prstGeom prst="rect">
            <a:avLst/>
          </a:prstGeom>
          <a:ln/>
        </p:spPr>
        <p:style>
          <a:lnRef idx="2">
            <a:schemeClr val="accent5"/>
          </a:lnRef>
          <a:fillRef idx="1">
            <a:schemeClr val="lt1"/>
          </a:fillRef>
          <a:effectRef idx="0">
            <a:schemeClr val="accent5"/>
          </a:effectRef>
          <a:fontRef idx="minor">
            <a:schemeClr val="dk1"/>
          </a:fontRef>
        </p:style>
      </p:pic>
      <p:sp>
        <p:nvSpPr>
          <p:cNvPr id="2" name="TextBox 1"/>
          <p:cNvSpPr txBox="1"/>
          <p:nvPr/>
        </p:nvSpPr>
        <p:spPr>
          <a:xfrm>
            <a:off x="1121279" y="4186456"/>
            <a:ext cx="7400680" cy="1754326"/>
          </a:xfrm>
          <a:prstGeom prst="rect">
            <a:avLst/>
          </a:prstGeom>
          <a:noFill/>
        </p:spPr>
        <p:txBody>
          <a:bodyPr wrap="none">
            <a:spAutoFit/>
          </a:bodyPr>
          <a:lstStyle/>
          <a:p>
            <a:pPr>
              <a:defRPr/>
            </a:pPr>
            <a:r>
              <a:rPr lang="en-US" sz="3600" b="1" dirty="0">
                <a:solidFill>
                  <a:srgbClr val="BE0005"/>
                </a:solidFill>
                <a:latin typeface="+mn-lt"/>
              </a:rPr>
              <a:t>Where do we find most protein?</a:t>
            </a:r>
          </a:p>
          <a:p>
            <a:pPr>
              <a:defRPr/>
            </a:pPr>
            <a:r>
              <a:rPr lang="en-US" sz="3600" i="1" dirty="0">
                <a:latin typeface="+mn-lt"/>
              </a:rPr>
              <a:t>Meat, cheese, eggs, veg (especially </a:t>
            </a:r>
          </a:p>
          <a:p>
            <a:pPr>
              <a:defRPr/>
            </a:pPr>
            <a:r>
              <a:rPr lang="en-US" sz="3600" i="1" dirty="0">
                <a:latin typeface="+mn-lt"/>
              </a:rPr>
              <a:t>beans), seeds, nuts, grains, </a:t>
            </a:r>
            <a:r>
              <a:rPr lang="en-US" sz="3600" i="1" dirty="0" smtClean="0">
                <a:latin typeface="+mn-lt"/>
              </a:rPr>
              <a:t>dairy…and </a:t>
            </a:r>
          </a:p>
        </p:txBody>
      </p:sp>
      <p:sp>
        <p:nvSpPr>
          <p:cNvPr id="3" name="TextBox 2"/>
          <p:cNvSpPr txBox="1"/>
          <p:nvPr/>
        </p:nvSpPr>
        <p:spPr>
          <a:xfrm>
            <a:off x="6080494" y="1953220"/>
            <a:ext cx="2911759" cy="1846659"/>
          </a:xfrm>
          <a:prstGeom prst="rect">
            <a:avLst/>
          </a:prstGeom>
          <a:noFill/>
        </p:spPr>
        <p:txBody>
          <a:bodyPr wrap="none" rtlCol="0">
            <a:spAutoFit/>
          </a:bodyPr>
          <a:lstStyle/>
          <a:p>
            <a:pPr algn="ctr"/>
            <a:r>
              <a:rPr lang="en-US" sz="3200" i="1" dirty="0">
                <a:solidFill>
                  <a:srgbClr val="C00000"/>
                </a:solidFill>
                <a:latin typeface="+mn-lt"/>
              </a:rPr>
              <a:t>bugs provide </a:t>
            </a:r>
            <a:endParaRPr lang="en-US" sz="3200" i="1" dirty="0" smtClean="0">
              <a:solidFill>
                <a:srgbClr val="C00000"/>
              </a:solidFill>
              <a:latin typeface="+mn-lt"/>
            </a:endParaRPr>
          </a:p>
          <a:p>
            <a:pPr algn="ctr"/>
            <a:r>
              <a:rPr lang="en-US" sz="3200" i="1" dirty="0" smtClean="0">
                <a:solidFill>
                  <a:srgbClr val="C00000"/>
                </a:solidFill>
                <a:latin typeface="+mn-lt"/>
              </a:rPr>
              <a:t>~</a:t>
            </a:r>
            <a:r>
              <a:rPr lang="en-US" sz="3200" i="1" dirty="0">
                <a:solidFill>
                  <a:srgbClr val="C00000"/>
                </a:solidFill>
                <a:latin typeface="+mn-lt"/>
              </a:rPr>
              <a:t>10% of protein </a:t>
            </a:r>
            <a:endParaRPr lang="en-US" sz="3200" i="1" dirty="0" smtClean="0">
              <a:solidFill>
                <a:srgbClr val="C00000"/>
              </a:solidFill>
              <a:latin typeface="+mn-lt"/>
            </a:endParaRPr>
          </a:p>
          <a:p>
            <a:pPr algn="ctr"/>
            <a:r>
              <a:rPr lang="en-US" sz="3200" i="1" dirty="0" smtClean="0">
                <a:solidFill>
                  <a:srgbClr val="C00000"/>
                </a:solidFill>
                <a:latin typeface="+mn-lt"/>
              </a:rPr>
              <a:t>globally</a:t>
            </a:r>
            <a:r>
              <a:rPr lang="en-US" sz="3200" i="1" dirty="0">
                <a:solidFill>
                  <a:srgbClr val="C00000"/>
                </a:solidFill>
                <a:latin typeface="+mn-lt"/>
              </a:rPr>
              <a:t>!</a:t>
            </a:r>
          </a:p>
          <a:p>
            <a:endParaRPr lang="en-US" dirty="0"/>
          </a:p>
        </p:txBody>
      </p:sp>
      <p:sp>
        <p:nvSpPr>
          <p:cNvPr id="4" name="TextBox 3"/>
          <p:cNvSpPr txBox="1"/>
          <p:nvPr/>
        </p:nvSpPr>
        <p:spPr>
          <a:xfrm>
            <a:off x="0" y="1948735"/>
            <a:ext cx="2592761" cy="2062103"/>
          </a:xfrm>
          <a:prstGeom prst="rect">
            <a:avLst/>
          </a:prstGeom>
          <a:noFill/>
        </p:spPr>
        <p:txBody>
          <a:bodyPr wrap="none" rtlCol="0">
            <a:spAutoFit/>
          </a:bodyPr>
          <a:lstStyle/>
          <a:p>
            <a:pPr algn="ctr"/>
            <a:r>
              <a:rPr lang="en-US" sz="3200" i="1" dirty="0" smtClean="0">
                <a:solidFill>
                  <a:srgbClr val="C00000"/>
                </a:solidFill>
                <a:latin typeface="+mn-lt"/>
              </a:rPr>
              <a:t>2/3 US protein</a:t>
            </a:r>
          </a:p>
          <a:p>
            <a:pPr algn="ctr"/>
            <a:r>
              <a:rPr lang="en-US" sz="3200" i="1" dirty="0">
                <a:solidFill>
                  <a:srgbClr val="C00000"/>
                </a:solidFill>
                <a:latin typeface="+mn-lt"/>
              </a:rPr>
              <a:t>i</a:t>
            </a:r>
            <a:r>
              <a:rPr lang="en-US" sz="3200" i="1" dirty="0" smtClean="0">
                <a:solidFill>
                  <a:srgbClr val="C00000"/>
                </a:solidFill>
                <a:latin typeface="+mn-lt"/>
              </a:rPr>
              <a:t>ntake is from </a:t>
            </a:r>
          </a:p>
          <a:p>
            <a:pPr algn="ctr"/>
            <a:r>
              <a:rPr lang="en-US" sz="3200" i="1" dirty="0" smtClean="0">
                <a:solidFill>
                  <a:srgbClr val="C00000"/>
                </a:solidFill>
                <a:latin typeface="+mn-lt"/>
              </a:rPr>
              <a:t>animal </a:t>
            </a:r>
          </a:p>
          <a:p>
            <a:pPr algn="ctr"/>
            <a:r>
              <a:rPr lang="en-US" sz="3200" i="1" dirty="0" smtClean="0">
                <a:solidFill>
                  <a:srgbClr val="C00000"/>
                </a:solidFill>
                <a:latin typeface="+mn-lt"/>
              </a:rPr>
              <a:t>products</a:t>
            </a:r>
            <a:endParaRPr lang="en-US" sz="3200" i="1"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algn="l" eaLnBrk="1" fontAlgn="auto" hangingPunct="1">
              <a:spcAft>
                <a:spcPts val="0"/>
              </a:spcAft>
              <a:defRPr/>
            </a:pPr>
            <a:r>
              <a:rPr lang="en-US" sz="3600" b="1" dirty="0" smtClean="0">
                <a:latin typeface="+mn-lt"/>
                <a:ea typeface="+mj-ea"/>
                <a:cs typeface="+mj-cs"/>
              </a:rPr>
              <a:t>Protein </a:t>
            </a:r>
            <a:r>
              <a:rPr lang="en-US" sz="3600" b="1" dirty="0">
                <a:latin typeface="+mn-lt"/>
                <a:ea typeface="+mj-ea"/>
                <a:cs typeface="+mj-cs"/>
              </a:rPr>
              <a:t>is…</a:t>
            </a:r>
            <a:r>
              <a:rPr lang="en-US" sz="3600" b="1" dirty="0" smtClean="0">
                <a:latin typeface="+mn-lt"/>
                <a:ea typeface="+mj-ea"/>
                <a:cs typeface="+mj-cs"/>
              </a:rPr>
              <a:t>…</a:t>
            </a:r>
            <a:endParaRPr lang="en-US" sz="3600" b="1" dirty="0">
              <a:latin typeface="+mn-lt"/>
              <a:ea typeface="+mj-ea"/>
              <a:cs typeface="+mj-cs"/>
            </a:endParaRPr>
          </a:p>
        </p:txBody>
      </p:sp>
      <p:sp>
        <p:nvSpPr>
          <p:cNvPr id="33794" name="Rectangle 3"/>
          <p:cNvSpPr>
            <a:spLocks noGrp="1" noChangeArrowheads="1"/>
          </p:cNvSpPr>
          <p:nvPr>
            <p:ph idx="1"/>
          </p:nvPr>
        </p:nvSpPr>
        <p:spPr>
          <a:xfrm>
            <a:off x="457200" y="1417638"/>
            <a:ext cx="8686800" cy="4708525"/>
          </a:xfrm>
        </p:spPr>
        <p:txBody>
          <a:bodyPr rtlCol="0">
            <a:normAutofit fontScale="92500" lnSpcReduction="10000"/>
          </a:bodyPr>
          <a:lstStyle/>
          <a:p>
            <a:pPr eaLnBrk="1" fontAlgn="auto" hangingPunct="1">
              <a:lnSpc>
                <a:spcPct val="70000"/>
              </a:lnSpc>
              <a:spcAft>
                <a:spcPts val="0"/>
              </a:spcAft>
              <a:buClr>
                <a:schemeClr val="tx1">
                  <a:lumMod val="75000"/>
                  <a:lumOff val="25000"/>
                </a:schemeClr>
              </a:buClr>
              <a:buFont typeface="Arial" pitchFamily="34" charset="0"/>
              <a:buChar char="•"/>
              <a:defRPr/>
            </a:pPr>
            <a:r>
              <a:rPr lang="en-US" dirty="0" smtClean="0">
                <a:ea typeface="+mn-ea"/>
                <a:cs typeface="+mn-cs"/>
              </a:rPr>
              <a:t>A building material and </a:t>
            </a:r>
            <a:r>
              <a:rPr lang="en-US" dirty="0"/>
              <a:t>non-preferred </a:t>
            </a:r>
            <a:r>
              <a:rPr lang="en-US" dirty="0" smtClean="0"/>
              <a:t>fuel</a:t>
            </a:r>
            <a:endParaRPr lang="en-US" dirty="0">
              <a:ea typeface="+mn-ea"/>
              <a:cs typeface="+mn-cs"/>
            </a:endParaRPr>
          </a:p>
          <a:p>
            <a:pPr eaLnBrk="1" fontAlgn="auto" hangingPunct="1">
              <a:lnSpc>
                <a:spcPct val="70000"/>
              </a:lnSpc>
              <a:spcAft>
                <a:spcPts val="0"/>
              </a:spcAft>
              <a:buClr>
                <a:schemeClr val="tx1">
                  <a:lumMod val="75000"/>
                  <a:lumOff val="25000"/>
                </a:schemeClr>
              </a:buClr>
              <a:buFont typeface="Arial" pitchFamily="34" charset="0"/>
              <a:buChar char="•"/>
              <a:defRPr/>
            </a:pPr>
            <a:r>
              <a:rPr lang="en-US" dirty="0" smtClean="0">
                <a:ea typeface="+mn-ea"/>
                <a:cs typeface="+mn-cs"/>
              </a:rPr>
              <a:t>Rarely in pure form </a:t>
            </a:r>
            <a:r>
              <a:rPr lang="en-US" sz="3000" dirty="0" smtClean="0">
                <a:ea typeface="+mn-ea"/>
                <a:cs typeface="+mn-cs"/>
              </a:rPr>
              <a:t>e.g. egg white, some supplements</a:t>
            </a:r>
          </a:p>
          <a:p>
            <a:pPr eaLnBrk="1" fontAlgn="auto" hangingPunct="1">
              <a:lnSpc>
                <a:spcPct val="70000"/>
              </a:lnSpc>
              <a:spcAft>
                <a:spcPts val="0"/>
              </a:spcAft>
              <a:buClr>
                <a:schemeClr val="tx1">
                  <a:lumMod val="75000"/>
                  <a:lumOff val="25000"/>
                </a:schemeClr>
              </a:buClr>
              <a:buFont typeface="Arial" pitchFamily="34" charset="0"/>
              <a:buChar char="•"/>
              <a:defRPr/>
            </a:pPr>
            <a:r>
              <a:rPr lang="en-US" dirty="0" smtClean="0">
                <a:ea typeface="+mn-ea"/>
                <a:cs typeface="+mn-cs"/>
              </a:rPr>
              <a:t>Made </a:t>
            </a:r>
            <a:r>
              <a:rPr lang="en-US" dirty="0">
                <a:ea typeface="+mn-ea"/>
                <a:cs typeface="+mn-cs"/>
              </a:rPr>
              <a:t>of </a:t>
            </a:r>
            <a:r>
              <a:rPr lang="en-US" dirty="0" smtClean="0">
                <a:ea typeface="+mn-ea"/>
                <a:cs typeface="+mn-cs"/>
              </a:rPr>
              <a:t>20 common amino acids</a:t>
            </a:r>
          </a:p>
          <a:p>
            <a:pPr eaLnBrk="1" fontAlgn="auto" hangingPunct="1">
              <a:lnSpc>
                <a:spcPct val="70000"/>
              </a:lnSpc>
              <a:spcAft>
                <a:spcPts val="0"/>
              </a:spcAft>
              <a:buClr>
                <a:schemeClr val="tx1">
                  <a:lumMod val="75000"/>
                  <a:lumOff val="25000"/>
                </a:schemeClr>
              </a:buClr>
              <a:buFont typeface="Arial" pitchFamily="34" charset="0"/>
              <a:buChar char="•"/>
              <a:defRPr/>
            </a:pPr>
            <a:r>
              <a:rPr lang="en-US" dirty="0" smtClean="0"/>
              <a:t>All </a:t>
            </a:r>
            <a:r>
              <a:rPr lang="en-US" altLang="ja-JP" dirty="0"/>
              <a:t>contain nitrogen (as NH</a:t>
            </a:r>
            <a:r>
              <a:rPr lang="en-US" altLang="ja-JP" baseline="-25000" dirty="0"/>
              <a:t>2</a:t>
            </a:r>
            <a:r>
              <a:rPr lang="en-US" altLang="ja-JP" dirty="0"/>
              <a:t>)</a:t>
            </a:r>
          </a:p>
          <a:p>
            <a:pPr>
              <a:lnSpc>
                <a:spcPct val="70000"/>
              </a:lnSpc>
              <a:buClr>
                <a:schemeClr val="tx1">
                  <a:lumMod val="75000"/>
                  <a:lumOff val="25000"/>
                </a:schemeClr>
              </a:buClr>
              <a:buNone/>
              <a:defRPr/>
            </a:pPr>
            <a:r>
              <a:rPr lang="en-US" dirty="0"/>
              <a:t>		</a:t>
            </a:r>
            <a:r>
              <a:rPr lang="en-US" dirty="0" smtClean="0"/>
              <a:t>9 </a:t>
            </a:r>
            <a:r>
              <a:rPr lang="en-US" dirty="0"/>
              <a:t>essential (Essential AA) </a:t>
            </a:r>
          </a:p>
          <a:p>
            <a:pPr>
              <a:lnSpc>
                <a:spcPct val="70000"/>
              </a:lnSpc>
              <a:buClr>
                <a:schemeClr val="tx1">
                  <a:lumMod val="75000"/>
                  <a:lumOff val="25000"/>
                </a:schemeClr>
              </a:buClr>
              <a:buNone/>
              <a:defRPr/>
            </a:pPr>
            <a:r>
              <a:rPr lang="en-US" dirty="0"/>
              <a:t>		</a:t>
            </a:r>
            <a:r>
              <a:rPr lang="en-US" dirty="0" smtClean="0"/>
              <a:t>11 </a:t>
            </a:r>
            <a:r>
              <a:rPr lang="en-US" dirty="0"/>
              <a:t>non-essential (Non Essential AA</a:t>
            </a:r>
            <a:r>
              <a:rPr lang="en-US" dirty="0" smtClean="0"/>
              <a:t>)</a:t>
            </a:r>
          </a:p>
          <a:p>
            <a:pPr marL="0" indent="0" eaLnBrk="1" fontAlgn="auto" hangingPunct="1">
              <a:lnSpc>
                <a:spcPct val="70000"/>
              </a:lnSpc>
              <a:spcAft>
                <a:spcPts val="0"/>
              </a:spcAft>
              <a:buClr>
                <a:schemeClr val="tx1">
                  <a:lumMod val="75000"/>
                  <a:lumOff val="25000"/>
                </a:schemeClr>
              </a:buClr>
              <a:buNone/>
              <a:defRPr/>
            </a:pPr>
            <a:r>
              <a:rPr lang="en-US" smtClean="0"/>
              <a:t>	Conditionally </a:t>
            </a:r>
            <a:r>
              <a:rPr lang="en-US" dirty="0" smtClean="0"/>
              <a:t>essential AAs</a:t>
            </a:r>
          </a:p>
          <a:p>
            <a:pPr marL="0" indent="0" eaLnBrk="1" fontAlgn="auto" hangingPunct="1">
              <a:lnSpc>
                <a:spcPct val="70000"/>
              </a:lnSpc>
              <a:spcAft>
                <a:spcPts val="0"/>
              </a:spcAft>
              <a:buClr>
                <a:schemeClr val="tx1">
                  <a:lumMod val="75000"/>
                  <a:lumOff val="25000"/>
                </a:schemeClr>
              </a:buClr>
              <a:buNone/>
              <a:defRPr/>
            </a:pPr>
            <a:r>
              <a:rPr lang="en-US" dirty="0">
                <a:ea typeface="+mn-ea"/>
                <a:cs typeface="+mn-cs"/>
              </a:rPr>
              <a:t> </a:t>
            </a:r>
            <a:r>
              <a:rPr lang="en-US" dirty="0" smtClean="0">
                <a:ea typeface="+mn-ea"/>
                <a:cs typeface="+mn-cs"/>
              </a:rPr>
              <a:t>        Needed under certain circumstances </a:t>
            </a:r>
          </a:p>
          <a:p>
            <a:pPr lvl="2">
              <a:lnSpc>
                <a:spcPct val="70000"/>
              </a:lnSpc>
              <a:buClr>
                <a:schemeClr val="tx1">
                  <a:lumMod val="75000"/>
                  <a:lumOff val="25000"/>
                </a:schemeClr>
              </a:buClr>
              <a:buFont typeface="Arial" pitchFamily="34" charset="0"/>
              <a:buChar char="•"/>
              <a:defRPr/>
            </a:pPr>
            <a:r>
              <a:rPr lang="en-US" sz="3000" dirty="0" smtClean="0">
                <a:ea typeface="+mn-ea"/>
                <a:cs typeface="+mn-cs"/>
              </a:rPr>
              <a:t>critical illness…repair tissues</a:t>
            </a:r>
          </a:p>
          <a:p>
            <a:pPr lvl="2">
              <a:lnSpc>
                <a:spcPct val="70000"/>
              </a:lnSpc>
              <a:buClr>
                <a:schemeClr val="tx1">
                  <a:lumMod val="75000"/>
                  <a:lumOff val="25000"/>
                </a:schemeClr>
              </a:buClr>
              <a:buFont typeface="Arial" pitchFamily="34" charset="0"/>
              <a:buChar char="•"/>
              <a:defRPr/>
            </a:pPr>
            <a:r>
              <a:rPr lang="en-US" sz="3000" dirty="0" smtClean="0">
                <a:ea typeface="+mn-ea"/>
                <a:cs typeface="+mn-cs"/>
              </a:rPr>
              <a:t>Infancy….rapid growth</a:t>
            </a:r>
          </a:p>
          <a:p>
            <a:pPr eaLnBrk="1" fontAlgn="auto" hangingPunct="1">
              <a:lnSpc>
                <a:spcPct val="70000"/>
              </a:lnSpc>
              <a:spcAft>
                <a:spcPts val="0"/>
              </a:spcAft>
              <a:buClr>
                <a:schemeClr val="tx1">
                  <a:lumMod val="75000"/>
                  <a:lumOff val="25000"/>
                </a:schemeClr>
              </a:buClr>
              <a:buFont typeface="Wingdings" charset="0"/>
              <a:buNone/>
              <a:defRPr/>
            </a:pPr>
            <a:r>
              <a:rPr lang="en-US" dirty="0" smtClean="0">
                <a:ea typeface="+mn-ea"/>
                <a:cs typeface="+mn-cs"/>
              </a:rPr>
              <a:t>		</a:t>
            </a:r>
            <a:endParaRPr lang="en-US" dirty="0">
              <a:ea typeface="+mn-ea"/>
              <a:cs typeface="+mn-cs"/>
            </a:endParaRPr>
          </a:p>
          <a:p>
            <a:pPr eaLnBrk="1" fontAlgn="auto" hangingPunct="1">
              <a:lnSpc>
                <a:spcPct val="70000"/>
              </a:lnSpc>
              <a:spcAft>
                <a:spcPts val="0"/>
              </a:spcAft>
              <a:buClr>
                <a:schemeClr val="tx1">
                  <a:lumMod val="75000"/>
                  <a:lumOff val="25000"/>
                </a:schemeClr>
              </a:buClr>
              <a:buFont typeface="Wingdings" charset="0"/>
              <a:buNone/>
              <a:defRPr/>
            </a:pPr>
            <a:r>
              <a:rPr lang="en-US" dirty="0">
                <a:ea typeface="+mn-ea"/>
                <a:cs typeface="+mn-cs"/>
              </a:rPr>
              <a:t>		</a:t>
            </a:r>
            <a:endParaRPr lang="en-US" dirty="0">
              <a:latin typeface="Gill Sans MT" charset="0"/>
              <a:ea typeface="+mn-ea"/>
              <a:cs typeface="+mn-cs"/>
            </a:endParaRPr>
          </a:p>
          <a:p>
            <a:pPr eaLnBrk="1" fontAlgn="auto" hangingPunct="1">
              <a:lnSpc>
                <a:spcPct val="70000"/>
              </a:lnSpc>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latin typeface="Gill Sans MT" charset="0"/>
              <a:ea typeface="+mn-ea"/>
              <a:cs typeface="+mn-cs"/>
            </a:endParaRPr>
          </a:p>
          <a:p>
            <a:pPr eaLnBrk="1" fontAlgn="auto" hangingPunct="1">
              <a:lnSpc>
                <a:spcPct val="70000"/>
              </a:lnSpc>
              <a:spcAft>
                <a:spcPts val="0"/>
              </a:spcAft>
              <a:buClr>
                <a:schemeClr val="tx1">
                  <a:lumMod val="75000"/>
                  <a:lumOff val="25000"/>
                </a:schemeClr>
              </a:buClr>
              <a:buFont typeface="Wingdings" charset="0"/>
              <a:buNone/>
              <a:defRPr/>
            </a:pPr>
            <a:endParaRPr lang="en-US" dirty="0">
              <a:solidFill>
                <a:schemeClr val="tx1">
                  <a:lumMod val="75000"/>
                  <a:lumOff val="25000"/>
                </a:schemeClr>
              </a:solidFill>
              <a:latin typeface="Gill Sans MT" charset="0"/>
              <a:ea typeface="+mn-ea"/>
              <a:cs typeface="+mn-cs"/>
            </a:endParaRPr>
          </a:p>
          <a:p>
            <a:pPr eaLnBrk="1" fontAlgn="auto" hangingPunct="1">
              <a:lnSpc>
                <a:spcPct val="70000"/>
              </a:lnSpc>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latin typeface="Gill Sans MT" charset="0"/>
              <a:ea typeface="+mn-ea"/>
              <a:cs typeface="+mn-cs"/>
            </a:endParaRPr>
          </a:p>
          <a:p>
            <a:pPr eaLnBrk="1" fontAlgn="auto" hangingPunct="1">
              <a:lnSpc>
                <a:spcPct val="70000"/>
              </a:lnSpc>
              <a:spcAft>
                <a:spcPts val="0"/>
              </a:spcAft>
              <a:buClr>
                <a:schemeClr val="tx1">
                  <a:lumMod val="75000"/>
                  <a:lumOff val="25000"/>
                </a:schemeClr>
              </a:buClr>
              <a:buFont typeface="Wingdings" charset="0"/>
              <a:buNone/>
              <a:defRPr/>
            </a:pPr>
            <a:endParaRPr lang="en-US" dirty="0">
              <a:solidFill>
                <a:schemeClr val="tx1">
                  <a:lumMod val="75000"/>
                  <a:lumOff val="25000"/>
                </a:schemeClr>
              </a:solidFill>
              <a:latin typeface="Gill Sans MT" charset="0"/>
              <a:ea typeface="+mn-ea"/>
              <a:cs typeface="+mn-cs"/>
            </a:endParaRPr>
          </a:p>
          <a:p>
            <a:pPr eaLnBrk="1" fontAlgn="auto" hangingPunct="1">
              <a:lnSpc>
                <a:spcPct val="70000"/>
              </a:lnSpc>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latin typeface="Gill Sans MT" charset="0"/>
              <a:ea typeface="+mn-ea"/>
              <a:cs typeface="+mn-cs"/>
            </a:endParaRPr>
          </a:p>
        </p:txBody>
      </p:sp>
      <p:pic>
        <p:nvPicPr>
          <p:cNvPr id="5" name="Picture 3" descr="prot structur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05967" y="2438400"/>
            <a:ext cx="1986106" cy="141078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794">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3794">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algn="l" eaLnBrk="1" fontAlgn="auto" hangingPunct="1">
              <a:spcAft>
                <a:spcPts val="0"/>
              </a:spcAft>
              <a:defRPr/>
            </a:pPr>
            <a:r>
              <a:rPr lang="en-US" sz="3600" b="1" dirty="0" smtClean="0">
                <a:latin typeface="+mn-lt"/>
                <a:ea typeface="+mj-ea"/>
                <a:cs typeface="+mj-cs"/>
                <a:sym typeface="Wingdings" pitchFamily="2" charset="2"/>
              </a:rPr>
              <a:t>Amino Acids  Protein</a:t>
            </a:r>
            <a:endParaRPr lang="en-US" sz="3600" b="1" dirty="0">
              <a:latin typeface="+mn-lt"/>
              <a:ea typeface="+mj-ea"/>
              <a:cs typeface="+mj-cs"/>
            </a:endParaRPr>
          </a:p>
        </p:txBody>
      </p:sp>
      <p:sp>
        <p:nvSpPr>
          <p:cNvPr id="39938" name="Rectangle 3"/>
          <p:cNvSpPr>
            <a:spLocks noGrp="1" noChangeArrowheads="1"/>
          </p:cNvSpPr>
          <p:nvPr>
            <p:ph idx="1"/>
          </p:nvPr>
        </p:nvSpPr>
        <p:spPr>
          <a:xfrm>
            <a:off x="424070" y="1295400"/>
            <a:ext cx="8686800" cy="4876800"/>
          </a:xfrm>
        </p:spPr>
        <p:txBody>
          <a:bodyPr rtlCol="0">
            <a:normAutofit/>
          </a:bodyPr>
          <a:lstStyle/>
          <a:p>
            <a:pPr eaLnBrk="1" fontAlgn="auto" hangingPunct="1">
              <a:lnSpc>
                <a:spcPct val="80000"/>
              </a:lnSpc>
              <a:spcAft>
                <a:spcPts val="0"/>
              </a:spcAft>
              <a:buClr>
                <a:schemeClr val="tx1">
                  <a:lumMod val="75000"/>
                  <a:lumOff val="25000"/>
                </a:schemeClr>
              </a:buClr>
              <a:buFont typeface="Arial" pitchFamily="34" charset="0"/>
              <a:buChar char="•"/>
              <a:defRPr/>
            </a:pPr>
            <a:r>
              <a:rPr lang="en-US" dirty="0">
                <a:ea typeface="+mn-ea"/>
                <a:cs typeface="+mn-cs"/>
              </a:rPr>
              <a:t>Chains of AAs make up proteins</a:t>
            </a:r>
          </a:p>
          <a:p>
            <a:pPr eaLnBrk="1" fontAlgn="auto" hangingPunct="1">
              <a:lnSpc>
                <a:spcPct val="80000"/>
              </a:lnSpc>
              <a:spcAft>
                <a:spcPts val="0"/>
              </a:spcAft>
              <a:buClr>
                <a:schemeClr val="tx1">
                  <a:lumMod val="75000"/>
                  <a:lumOff val="25000"/>
                </a:schemeClr>
              </a:buClr>
              <a:buFont typeface="Arial" pitchFamily="34" charset="0"/>
              <a:buChar char="•"/>
              <a:defRPr/>
            </a:pPr>
            <a:r>
              <a:rPr lang="en-US" dirty="0">
                <a:ea typeface="+mn-ea"/>
                <a:cs typeface="+mn-cs"/>
              </a:rPr>
              <a:t>AA type/order determine protein function</a:t>
            </a:r>
          </a:p>
          <a:p>
            <a:pPr eaLnBrk="1" fontAlgn="auto" hangingPunct="1">
              <a:lnSpc>
                <a:spcPct val="80000"/>
              </a:lnSpc>
              <a:spcAft>
                <a:spcPts val="0"/>
              </a:spcAft>
              <a:buClr>
                <a:schemeClr val="tx1">
                  <a:lumMod val="75000"/>
                  <a:lumOff val="25000"/>
                </a:schemeClr>
              </a:buClr>
              <a:buFont typeface="Arial" pitchFamily="34" charset="0"/>
              <a:buChar char="•"/>
              <a:defRPr/>
            </a:pPr>
            <a:r>
              <a:rPr lang="en-US" dirty="0" smtClean="0">
                <a:ea typeface="+mn-ea"/>
                <a:cs typeface="+mn-cs"/>
              </a:rPr>
              <a:t>DNA</a:t>
            </a:r>
          </a:p>
          <a:p>
            <a:pPr lvl="1">
              <a:lnSpc>
                <a:spcPct val="80000"/>
              </a:lnSpc>
              <a:buClr>
                <a:schemeClr val="tx1">
                  <a:lumMod val="75000"/>
                  <a:lumOff val="25000"/>
                </a:schemeClr>
              </a:buClr>
              <a:buFont typeface="Arial" pitchFamily="34" charset="0"/>
              <a:buChar char="•"/>
              <a:defRPr/>
            </a:pPr>
            <a:r>
              <a:rPr lang="en-US" dirty="0" smtClean="0"/>
              <a:t>Blueprint (code) </a:t>
            </a:r>
            <a:r>
              <a:rPr lang="en-US" dirty="0"/>
              <a:t>for type/order of </a:t>
            </a:r>
            <a:r>
              <a:rPr lang="en-US" dirty="0" smtClean="0"/>
              <a:t>AAs</a:t>
            </a:r>
          </a:p>
          <a:p>
            <a:pPr lvl="1">
              <a:lnSpc>
                <a:spcPct val="80000"/>
              </a:lnSpc>
              <a:buClr>
                <a:schemeClr val="tx1">
                  <a:lumMod val="75000"/>
                  <a:lumOff val="25000"/>
                </a:schemeClr>
              </a:buClr>
              <a:buFont typeface="Arial" pitchFamily="34" charset="0"/>
              <a:buChar char="•"/>
              <a:defRPr/>
            </a:pPr>
            <a:r>
              <a:rPr lang="en-US" dirty="0" smtClean="0"/>
              <a:t>Code to make all proteins is in all cells, but egg/sperm</a:t>
            </a:r>
          </a:p>
          <a:p>
            <a:pPr lvl="1">
              <a:lnSpc>
                <a:spcPct val="80000"/>
              </a:lnSpc>
              <a:buClr>
                <a:schemeClr val="tx1">
                  <a:lumMod val="75000"/>
                  <a:lumOff val="25000"/>
                </a:schemeClr>
              </a:buClr>
              <a:buFont typeface="Arial" pitchFamily="34" charset="0"/>
              <a:buChar char="•"/>
              <a:defRPr/>
            </a:pPr>
            <a:r>
              <a:rPr lang="en-US" altLang="ja-JP" dirty="0" smtClean="0"/>
              <a:t>Cell function reflects the part of DNA ‘turned on’</a:t>
            </a:r>
            <a:endParaRPr lang="en-US" altLang="ja-JP" dirty="0"/>
          </a:p>
          <a:p>
            <a:pPr eaLnBrk="1" fontAlgn="auto" hangingPunct="1">
              <a:lnSpc>
                <a:spcPct val="80000"/>
              </a:lnSpc>
              <a:spcAft>
                <a:spcPts val="0"/>
              </a:spcAft>
              <a:buClr>
                <a:schemeClr val="tx1">
                  <a:lumMod val="75000"/>
                  <a:lumOff val="25000"/>
                </a:schemeClr>
              </a:buClr>
              <a:buFont typeface="Arial" pitchFamily="34" charset="0"/>
              <a:buChar char="•"/>
              <a:defRPr/>
            </a:pPr>
            <a:r>
              <a:rPr lang="en-US" dirty="0" smtClean="0">
                <a:ea typeface="+mn-ea"/>
                <a:cs typeface="+mn-cs"/>
              </a:rPr>
              <a:t>Gene</a:t>
            </a:r>
          </a:p>
          <a:p>
            <a:pPr lvl="1">
              <a:lnSpc>
                <a:spcPct val="80000"/>
              </a:lnSpc>
              <a:buClr>
                <a:schemeClr val="tx1">
                  <a:lumMod val="75000"/>
                  <a:lumOff val="25000"/>
                </a:schemeClr>
              </a:buClr>
              <a:buFont typeface="Arial" pitchFamily="34" charset="0"/>
              <a:buChar char="•"/>
              <a:defRPr/>
            </a:pPr>
            <a:r>
              <a:rPr lang="en-US" dirty="0" smtClean="0"/>
              <a:t>The p</a:t>
            </a:r>
            <a:r>
              <a:rPr lang="en-US" dirty="0" smtClean="0">
                <a:ea typeface="+mn-ea"/>
                <a:cs typeface="+mn-cs"/>
              </a:rPr>
              <a:t>art of the DNA that </a:t>
            </a:r>
            <a:r>
              <a:rPr lang="en-US" dirty="0" smtClean="0"/>
              <a:t>codes</a:t>
            </a:r>
            <a:r>
              <a:rPr lang="en-US" dirty="0" smtClean="0">
                <a:ea typeface="+mn-ea"/>
                <a:cs typeface="+mn-cs"/>
              </a:rPr>
              <a:t> for a specific protein      </a:t>
            </a:r>
            <a:r>
              <a:rPr lang="en-US" i="1" dirty="0" smtClean="0">
                <a:ea typeface="+mn-ea"/>
                <a:cs typeface="+mn-cs"/>
              </a:rPr>
              <a:t>e.g.</a:t>
            </a:r>
            <a:r>
              <a:rPr lang="en-US" dirty="0" smtClean="0">
                <a:ea typeface="+mn-ea"/>
                <a:cs typeface="+mn-cs"/>
              </a:rPr>
              <a:t> </a:t>
            </a:r>
            <a:r>
              <a:rPr lang="en-US" i="1" dirty="0" smtClean="0"/>
              <a:t>insulin, glucagon, </a:t>
            </a:r>
            <a:r>
              <a:rPr lang="en-US" i="1" dirty="0"/>
              <a:t>thyroxine, </a:t>
            </a:r>
            <a:r>
              <a:rPr lang="en-US" i="1" dirty="0" smtClean="0"/>
              <a:t>enzymes, etc.</a:t>
            </a:r>
          </a:p>
          <a:p>
            <a:pPr lvl="1">
              <a:lnSpc>
                <a:spcPct val="80000"/>
              </a:lnSpc>
              <a:buClr>
                <a:schemeClr val="tx1">
                  <a:lumMod val="75000"/>
                  <a:lumOff val="25000"/>
                </a:schemeClr>
              </a:buClr>
              <a:buFont typeface="Arial" pitchFamily="34" charset="0"/>
              <a:buChar char="•"/>
              <a:defRPr/>
            </a:pPr>
            <a:r>
              <a:rPr lang="en-US" dirty="0" smtClean="0"/>
              <a:t>Cell function reflects which genes are ‘turned on’</a:t>
            </a:r>
            <a:endParaRPr lang="en-US" dirty="0"/>
          </a:p>
        </p:txBody>
      </p:sp>
      <p:pic>
        <p:nvPicPr>
          <p:cNvPr id="39939" name="Picture 1" descr="images-2.jpe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381000"/>
            <a:ext cx="2101850" cy="139753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9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algn="l" eaLnBrk="1" fontAlgn="auto" hangingPunct="1">
              <a:spcAft>
                <a:spcPts val="0"/>
              </a:spcAft>
              <a:defRPr/>
            </a:pPr>
            <a:r>
              <a:rPr lang="en-US" sz="3600" b="1" dirty="0">
                <a:ea typeface="+mj-ea"/>
                <a:cs typeface="+mj-cs"/>
              </a:rPr>
              <a:t>Protein</a:t>
            </a:r>
            <a:r>
              <a:rPr lang="en-US" sz="3600" b="1" dirty="0">
                <a:effectLst>
                  <a:outerShdw blurRad="38100" dist="38100" dir="2700000" algn="tl">
                    <a:srgbClr val="DDDDDD"/>
                  </a:outerShdw>
                </a:effectLst>
                <a:ea typeface="+mj-ea"/>
                <a:cs typeface="+mj-cs"/>
              </a:rPr>
              <a:t> on the </a:t>
            </a:r>
            <a:r>
              <a:rPr lang="en-US" sz="3600" b="1" dirty="0" smtClean="0">
                <a:effectLst>
                  <a:outerShdw blurRad="38100" dist="38100" dir="2700000" algn="tl">
                    <a:srgbClr val="DDDDDD"/>
                  </a:outerShdw>
                </a:effectLst>
                <a:ea typeface="+mj-ea"/>
                <a:cs typeface="+mj-cs"/>
              </a:rPr>
              <a:t>Job </a:t>
            </a:r>
            <a:r>
              <a:rPr lang="en-US" sz="3600" i="1" dirty="0">
                <a:solidFill>
                  <a:srgbClr val="2F2B20"/>
                </a:solidFill>
                <a:effectLst>
                  <a:outerShdw blurRad="38100" dist="38100" dir="2700000" algn="tl">
                    <a:srgbClr val="DDDDDD"/>
                  </a:outerShdw>
                </a:effectLst>
                <a:ea typeface="+mj-ea"/>
                <a:cs typeface="+mj-cs"/>
              </a:rPr>
              <a:t>(as a builder)</a:t>
            </a:r>
          </a:p>
        </p:txBody>
      </p:sp>
      <p:sp>
        <p:nvSpPr>
          <p:cNvPr id="41986" name="Rectangle 3"/>
          <p:cNvSpPr>
            <a:spLocks noGrp="1" noChangeArrowheads="1"/>
          </p:cNvSpPr>
          <p:nvPr>
            <p:ph idx="1"/>
          </p:nvPr>
        </p:nvSpPr>
        <p:spPr/>
        <p:txBody>
          <a:bodyPr rtlCol="0">
            <a:normAutofit/>
          </a:bodyPr>
          <a:lstStyle/>
          <a:p>
            <a:pPr eaLnBrk="1" fontAlgn="auto" hangingPunct="1">
              <a:spcAft>
                <a:spcPts val="0"/>
              </a:spcAft>
              <a:buClr>
                <a:schemeClr val="tx1">
                  <a:lumMod val="75000"/>
                  <a:lumOff val="25000"/>
                </a:schemeClr>
              </a:buClr>
              <a:buFont typeface="Arial" pitchFamily="34" charset="0"/>
              <a:buChar char="•"/>
              <a:defRPr/>
            </a:pPr>
            <a:r>
              <a:rPr lang="en-US" u="sng" dirty="0">
                <a:solidFill>
                  <a:srgbClr val="2F2B20"/>
                </a:solidFill>
                <a:ea typeface="+mn-ea"/>
                <a:cs typeface="+mn-cs"/>
              </a:rPr>
              <a:t>Some </a:t>
            </a:r>
            <a:r>
              <a:rPr lang="en-US" dirty="0" smtClean="0">
                <a:solidFill>
                  <a:srgbClr val="2F2B20"/>
                </a:solidFill>
                <a:ea typeface="+mn-ea"/>
                <a:cs typeface="+mn-cs"/>
              </a:rPr>
              <a:t>Hormones (insulin)</a:t>
            </a:r>
            <a:endParaRPr lang="en-US"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ea typeface="+mn-ea"/>
                <a:cs typeface="+mn-cs"/>
              </a:rPr>
              <a:t>Enzymes, antibodies </a:t>
            </a:r>
            <a:endParaRPr lang="en-US" dirty="0">
              <a:solidFill>
                <a:srgbClr val="2F2B20"/>
              </a:solidFill>
              <a:ea typeface="+mn-ea"/>
              <a:cs typeface="+mn-cs"/>
            </a:endParaRP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ea typeface="+mn-ea"/>
                <a:cs typeface="+mn-cs"/>
              </a:rPr>
              <a:t>Transporter molecules   </a:t>
            </a:r>
          </a:p>
          <a:p>
            <a:pPr eaLnBrk="1" fontAlgn="auto" hangingPunct="1">
              <a:spcAft>
                <a:spcPts val="0"/>
              </a:spcAft>
              <a:buClr>
                <a:schemeClr val="tx1">
                  <a:lumMod val="75000"/>
                  <a:lumOff val="25000"/>
                </a:schemeClr>
              </a:buClr>
              <a:buFont typeface="Arial" pitchFamily="34" charset="0"/>
              <a:buChar char="•"/>
              <a:defRPr/>
            </a:pPr>
            <a:r>
              <a:rPr lang="en-US" dirty="0" smtClean="0">
                <a:solidFill>
                  <a:srgbClr val="2F2B20"/>
                </a:solidFill>
                <a:ea typeface="+mn-ea"/>
                <a:cs typeface="+mn-cs"/>
              </a:rPr>
              <a:t>Water balance</a:t>
            </a:r>
            <a:endParaRPr lang="en-US" dirty="0">
              <a:solidFill>
                <a:srgbClr val="2F2B20"/>
              </a:solidFill>
              <a:ea typeface="+mn-ea"/>
              <a:cs typeface="+mn-cs"/>
            </a:endParaRPr>
          </a:p>
          <a:p>
            <a:pPr marL="82550" indent="0" eaLnBrk="1" fontAlgn="auto" hangingPunct="1">
              <a:spcAft>
                <a:spcPts val="0"/>
              </a:spcAft>
              <a:buClr>
                <a:schemeClr val="tx1">
                  <a:lumMod val="75000"/>
                  <a:lumOff val="25000"/>
                </a:schemeClr>
              </a:buClr>
              <a:buFont typeface="Wingdings 2" charset="0"/>
              <a:buNone/>
              <a:defRPr/>
            </a:pPr>
            <a:endParaRPr lang="en-US" dirty="0">
              <a:solidFill>
                <a:srgbClr val="2F2B20"/>
              </a:solidFill>
              <a:ea typeface="+mn-ea"/>
              <a:cs typeface="+mn-cs"/>
            </a:endParaRPr>
          </a:p>
        </p:txBody>
      </p:sp>
      <p:sp>
        <p:nvSpPr>
          <p:cNvPr id="21507" name="TextBox 5"/>
          <p:cNvSpPr txBox="1">
            <a:spLocks noChangeArrowheads="1"/>
          </p:cNvSpPr>
          <p:nvPr/>
        </p:nvSpPr>
        <p:spPr bwMode="auto">
          <a:xfrm>
            <a:off x="6096000" y="1447800"/>
            <a:ext cx="1963738" cy="52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dirty="0" smtClean="0">
                <a:solidFill>
                  <a:srgbClr val="2F2B20"/>
                </a:solidFill>
                <a:latin typeface="+mn-lt"/>
              </a:rPr>
              <a:t>Hemoglobin</a:t>
            </a:r>
          </a:p>
        </p:txBody>
      </p:sp>
      <p:pic>
        <p:nvPicPr>
          <p:cNvPr id="2" name="Picture 1" descr="images-2.jpe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981200"/>
            <a:ext cx="3810000" cy="2133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9896</TotalTime>
  <Words>1684</Words>
  <Application>Microsoft Macintosh PowerPoint</Application>
  <PresentationFormat>On-screen Show (4:3)</PresentationFormat>
  <Paragraphs>196</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vt:lpstr>
      <vt:lpstr>Calisto MT</vt:lpstr>
      <vt:lpstr>Garamond</vt:lpstr>
      <vt:lpstr>Gill Sans MT</vt:lpstr>
      <vt:lpstr>ＭＳ Ｐゴシック</vt:lpstr>
      <vt:lpstr>Verdana</vt:lpstr>
      <vt:lpstr>Wingdings</vt:lpstr>
      <vt:lpstr>Wingdings 2</vt:lpstr>
      <vt:lpstr>Arial</vt:lpstr>
      <vt:lpstr>Office Theme</vt:lpstr>
      <vt:lpstr>Nutrition 10 </vt:lpstr>
      <vt:lpstr>Recap.….Pondering Protein</vt:lpstr>
      <vt:lpstr>PowerPoint Presentation</vt:lpstr>
      <vt:lpstr>PowerPoint Presentation</vt:lpstr>
      <vt:lpstr>PowerPoint Presentation</vt:lpstr>
      <vt:lpstr>PowerPoint Presentation</vt:lpstr>
      <vt:lpstr>Protein is……</vt:lpstr>
      <vt:lpstr>Amino Acids  Protein</vt:lpstr>
      <vt:lpstr>Protein on the Job (as a builder)</vt:lpstr>
      <vt:lpstr>Protein on the Job (as a builder)</vt:lpstr>
      <vt:lpstr>  </vt:lpstr>
      <vt:lpstr>What happens with excess dietary protein?</vt:lpstr>
      <vt:lpstr>Body Energy Stores 70 kg/154 lb male </vt:lpstr>
      <vt:lpstr>How much protein do you need?</vt:lpstr>
      <vt:lpstr>Malnutrition-‘bad’ nutrition</vt:lpstr>
      <vt:lpstr>Kwashiorkor  </vt:lpstr>
      <vt:lpstr>Marasmus  </vt:lpstr>
      <vt:lpstr>Recap.….Pondering Protein</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dc:title>
  <dc:creator>D</dc:creator>
  <cp:lastModifiedBy>Microsoft Office User</cp:lastModifiedBy>
  <cp:revision>284</cp:revision>
  <dcterms:created xsi:type="dcterms:W3CDTF">2016-02-11T17:28:35Z</dcterms:created>
  <dcterms:modified xsi:type="dcterms:W3CDTF">2017-05-14T04:01:34Z</dcterms:modified>
</cp:coreProperties>
</file>