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F64BC62-D18C-4EA7-8E8D-277129E4C97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1F39A78-42B3-4168-89CC-D708F3E541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162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BC62-D18C-4EA7-8E8D-277129E4C97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9A78-42B3-4168-89CC-D708F3E54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7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BC62-D18C-4EA7-8E8D-277129E4C97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9A78-42B3-4168-89CC-D708F3E541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399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BC62-D18C-4EA7-8E8D-277129E4C97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9A78-42B3-4168-89CC-D708F3E5410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418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BC62-D18C-4EA7-8E8D-277129E4C97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9A78-42B3-4168-89CC-D708F3E54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02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BC62-D18C-4EA7-8E8D-277129E4C97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9A78-42B3-4168-89CC-D708F3E5410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129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BC62-D18C-4EA7-8E8D-277129E4C97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9A78-42B3-4168-89CC-D708F3E541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292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BC62-D18C-4EA7-8E8D-277129E4C97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9A78-42B3-4168-89CC-D708F3E5410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543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BC62-D18C-4EA7-8E8D-277129E4C97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9A78-42B3-4168-89CC-D708F3E5410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2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89300" y="1987357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073" y="982132"/>
            <a:ext cx="9861292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073" y="2355273"/>
            <a:ext cx="9861292" cy="37491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BC62-D18C-4EA7-8E8D-277129E4C97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9A78-42B3-4168-89CC-D708F3E54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06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BC62-D18C-4EA7-8E8D-277129E4C97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9A78-42B3-4168-89CC-D708F3E5410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742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BC62-D18C-4EA7-8E8D-277129E4C97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9A78-42B3-4168-89CC-D708F3E54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4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BC62-D18C-4EA7-8E8D-277129E4C97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9A78-42B3-4168-89CC-D708F3E5410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85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BC62-D18C-4EA7-8E8D-277129E4C97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9A78-42B3-4168-89CC-D708F3E5410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57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BC62-D18C-4EA7-8E8D-277129E4C97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9A78-42B3-4168-89CC-D708F3E54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41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BC62-D18C-4EA7-8E8D-277129E4C97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9A78-42B3-4168-89CC-D708F3E5410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75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BC62-D18C-4EA7-8E8D-277129E4C97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9A78-42B3-4168-89CC-D708F3E54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5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64BC62-D18C-4EA7-8E8D-277129E4C97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F39A78-42B3-4168-89CC-D708F3E54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8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Administrative </a:t>
            </a:r>
            <a:r>
              <a:rPr lang="en-US" sz="4800" dirty="0" smtClean="0"/>
              <a:t>Services</a:t>
            </a:r>
            <a:r>
              <a:rPr lang="en-US" dirty="0" smtClean="0"/>
              <a:t> </a:t>
            </a:r>
            <a:r>
              <a:rPr lang="en-US" sz="4800" dirty="0" smtClean="0"/>
              <a:t>Planning &amp; Budget Team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COVID-19 Budget Impacts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Michele Fritz, Faculty Representative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558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Dining Services Financial Picture 6/9/20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315077"/>
              </p:ext>
            </p:extLst>
          </p:nvPr>
        </p:nvGraphicFramePr>
        <p:xfrm>
          <a:off x="1295402" y="2382261"/>
          <a:ext cx="9882909" cy="3248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5958">
                  <a:extLst>
                    <a:ext uri="{9D8B030D-6E8A-4147-A177-3AD203B41FA5}">
                      <a16:colId xmlns:a16="http://schemas.microsoft.com/office/drawing/2014/main" val="1836591405"/>
                    </a:ext>
                  </a:extLst>
                </a:gridCol>
                <a:gridCol w="2607265">
                  <a:extLst>
                    <a:ext uri="{9D8B030D-6E8A-4147-A177-3AD203B41FA5}">
                      <a16:colId xmlns:a16="http://schemas.microsoft.com/office/drawing/2014/main" val="1487385493"/>
                    </a:ext>
                  </a:extLst>
                </a:gridCol>
                <a:gridCol w="2243956">
                  <a:extLst>
                    <a:ext uri="{9D8B030D-6E8A-4147-A177-3AD203B41FA5}">
                      <a16:colId xmlns:a16="http://schemas.microsoft.com/office/drawing/2014/main" val="3109088533"/>
                    </a:ext>
                  </a:extLst>
                </a:gridCol>
                <a:gridCol w="2115730">
                  <a:extLst>
                    <a:ext uri="{9D8B030D-6E8A-4147-A177-3AD203B41FA5}">
                      <a16:colId xmlns:a16="http://schemas.microsoft.com/office/drawing/2014/main" val="4273457813"/>
                    </a:ext>
                  </a:extLst>
                </a:gridCol>
              </a:tblGrid>
              <a:tr h="377043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Adopted Budget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 actual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Tentative Budget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899006436"/>
                  </a:ext>
                </a:extLst>
              </a:tr>
              <a:tr h="48771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FY19/20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19/20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FY20-21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107245624"/>
                  </a:ext>
                </a:extLst>
              </a:tr>
              <a:tr h="6131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TOTAL REVENUE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$2,063,869.00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$1,230,711.00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$465,000.00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937260"/>
                  </a:ext>
                </a:extLst>
              </a:tr>
              <a:tr h="6270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TOTAL EXPENSES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$2,033,763.00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$1,561,957.00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$880,471.00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58346398"/>
                  </a:ext>
                </a:extLst>
              </a:tr>
              <a:tr h="377043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18665683"/>
                  </a:ext>
                </a:extLst>
              </a:tr>
              <a:tr h="7664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Net Increase (Decrease) in </a:t>
                      </a:r>
                      <a:r>
                        <a:rPr lang="en-US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Retained </a:t>
                      </a:r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Earnings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n-US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21,600.00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$(339,752.00)</a:t>
                      </a:r>
                      <a:endParaRPr 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$(416,470.00)</a:t>
                      </a:r>
                      <a:endParaRPr 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68040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72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APBT Recommendation 6/16/20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073" y="2122823"/>
            <a:ext cx="10335490" cy="4074777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 the 8 CSEA positions, 6 are currently filled. None are students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Given that ongoing personnel costs are around $65,000 per month, and that on campus activity will be small in Fall (thousands of meals is typical), losses will continue.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Coffee shop and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Mas also will be closed.  Union employees have priority if service resumes.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If on campus activity remains lab-only in Winter, it will not be enough volume to open dining services, even on a limited basis.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Patrick Gannon said he could be ready to reopen within 2 days if demand resumes.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Layoff is the only option for 6 employees.  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days notice is required, so they will be paid through early Sept, with benefits through September. 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All employees retain re-employment preference if campus re-opens.</a:t>
            </a:r>
          </a:p>
        </p:txBody>
      </p:sp>
    </p:spTree>
    <p:extLst>
      <p:ext uri="{BB962C8B-B14F-4D97-AF65-F5344CB8AC3E}">
        <p14:creationId xmlns:p14="http://schemas.microsoft.com/office/powerpoint/2010/main" val="264324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Bookstore Financial Picture 6/9/20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960286"/>
              </p:ext>
            </p:extLst>
          </p:nvPr>
        </p:nvGraphicFramePr>
        <p:xfrm>
          <a:off x="1050636" y="2493097"/>
          <a:ext cx="10090728" cy="3652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1549">
                  <a:extLst>
                    <a:ext uri="{9D8B030D-6E8A-4147-A177-3AD203B41FA5}">
                      <a16:colId xmlns:a16="http://schemas.microsoft.com/office/drawing/2014/main" val="1836591405"/>
                    </a:ext>
                  </a:extLst>
                </a:gridCol>
                <a:gridCol w="2641780">
                  <a:extLst>
                    <a:ext uri="{9D8B030D-6E8A-4147-A177-3AD203B41FA5}">
                      <a16:colId xmlns:a16="http://schemas.microsoft.com/office/drawing/2014/main" val="1487385493"/>
                    </a:ext>
                  </a:extLst>
                </a:gridCol>
                <a:gridCol w="2273661">
                  <a:extLst>
                    <a:ext uri="{9D8B030D-6E8A-4147-A177-3AD203B41FA5}">
                      <a16:colId xmlns:a16="http://schemas.microsoft.com/office/drawing/2014/main" val="3109088533"/>
                    </a:ext>
                  </a:extLst>
                </a:gridCol>
                <a:gridCol w="2143738">
                  <a:extLst>
                    <a:ext uri="{9D8B030D-6E8A-4147-A177-3AD203B41FA5}">
                      <a16:colId xmlns:a16="http://schemas.microsoft.com/office/drawing/2014/main" val="4273457813"/>
                    </a:ext>
                  </a:extLst>
                </a:gridCol>
              </a:tblGrid>
              <a:tr h="418064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Adopted Budget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 actual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Tentative Budget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899006436"/>
                  </a:ext>
                </a:extLst>
              </a:tr>
              <a:tr h="540776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FY19/20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19/20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FY20-21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107245624"/>
                  </a:ext>
                </a:extLst>
              </a:tr>
              <a:tr h="6798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TOTAL REVENUE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$4,424,563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$3,658,324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$2,508,500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937260"/>
                  </a:ext>
                </a:extLst>
              </a:tr>
              <a:tr h="6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TOTAL EXPENSES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4,499,257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3,841,233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3,004,184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58346398"/>
                  </a:ext>
                </a:extLst>
              </a:tr>
              <a:tr h="468996">
                <a:tc gridSpan="3"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18665683"/>
                  </a:ext>
                </a:extLst>
              </a:tr>
              <a:tr h="84979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Net Increase (Decrease) in </a:t>
                      </a:r>
                      <a:r>
                        <a:rPr lang="en-US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Retained </a:t>
                      </a:r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Earnings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$(95,675)</a:t>
                      </a:r>
                      <a:endParaRPr 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$(203,890)</a:t>
                      </a:r>
                      <a:endParaRPr 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$(516,665)</a:t>
                      </a:r>
                      <a:endParaRPr lang="en-US" sz="2000" b="1" i="0" u="none" strike="noStrike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68040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079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889768"/>
            <a:ext cx="9601196" cy="1303867"/>
          </a:xfrm>
        </p:spPr>
        <p:txBody>
          <a:bodyPr/>
          <a:lstStyle/>
          <a:p>
            <a:r>
              <a:rPr lang="en-US" dirty="0" smtClean="0"/>
              <a:t>APBT Recommendations 6/16/20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04454" y="2050473"/>
            <a:ext cx="10515600" cy="4717618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Demand for books is down due to OER and e-books.  Textbooks are 80% of revenues.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Spring, bookstore converted to totally online orders with social distancing.  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They handled 4000 orders, previously only had a few hundred. 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$500K books have been returned to publishers to eliminate unneeded inventory. 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Currently, the bookstore has 3-4 student workers and 7 employees.  The employees are all relatively new, as there has been 100% turnover.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APBT Recommends forming a committee to create a Request for Proposal to hire a 3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party to run bookstore.  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Committee will consist of students, staff, and faculty.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RFP can stipulate hiring our employees &amp; student workers.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College will get a percentage of the sales from the 3</a:t>
            </a:r>
            <a:r>
              <a:rPr lang="en-US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party.</a:t>
            </a:r>
          </a:p>
          <a:p>
            <a:pPr lvl="1"/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298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Child Development Center Financial Picture 6/9/20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965520"/>
              </p:ext>
            </p:extLst>
          </p:nvPr>
        </p:nvGraphicFramePr>
        <p:xfrm>
          <a:off x="1136073" y="2151352"/>
          <a:ext cx="10090728" cy="3652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1549">
                  <a:extLst>
                    <a:ext uri="{9D8B030D-6E8A-4147-A177-3AD203B41FA5}">
                      <a16:colId xmlns:a16="http://schemas.microsoft.com/office/drawing/2014/main" val="1836591405"/>
                    </a:ext>
                  </a:extLst>
                </a:gridCol>
                <a:gridCol w="2641780">
                  <a:extLst>
                    <a:ext uri="{9D8B030D-6E8A-4147-A177-3AD203B41FA5}">
                      <a16:colId xmlns:a16="http://schemas.microsoft.com/office/drawing/2014/main" val="1487385493"/>
                    </a:ext>
                  </a:extLst>
                </a:gridCol>
                <a:gridCol w="2273661">
                  <a:extLst>
                    <a:ext uri="{9D8B030D-6E8A-4147-A177-3AD203B41FA5}">
                      <a16:colId xmlns:a16="http://schemas.microsoft.com/office/drawing/2014/main" val="3109088533"/>
                    </a:ext>
                  </a:extLst>
                </a:gridCol>
                <a:gridCol w="2143738">
                  <a:extLst>
                    <a:ext uri="{9D8B030D-6E8A-4147-A177-3AD203B41FA5}">
                      <a16:colId xmlns:a16="http://schemas.microsoft.com/office/drawing/2014/main" val="4273457813"/>
                    </a:ext>
                  </a:extLst>
                </a:gridCol>
              </a:tblGrid>
              <a:tr h="418064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Adopted Budget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 actual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Tentative Budget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899006436"/>
                  </a:ext>
                </a:extLst>
              </a:tr>
              <a:tr h="540776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FY19/20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19/20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FY20-21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107245624"/>
                  </a:ext>
                </a:extLst>
              </a:tr>
              <a:tr h="6798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TOTAL REVENUE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$2,947,526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$2,455,338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$ 2,492,188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937260"/>
                  </a:ext>
                </a:extLst>
              </a:tr>
              <a:tr h="6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TOTAL EXPENSES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$ 2,947,526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$ 2,489,715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$ 2,691,968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58346398"/>
                  </a:ext>
                </a:extLst>
              </a:tr>
              <a:tr h="468996">
                <a:tc gridSpan="3"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18665683"/>
                  </a:ext>
                </a:extLst>
              </a:tr>
              <a:tr h="84979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Net Increase (Decrease) in </a:t>
                      </a:r>
                      <a:r>
                        <a:rPr lang="en-US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Retained </a:t>
                      </a:r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Earnings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($34,377)</a:t>
                      </a:r>
                      <a:endParaRPr lang="en-US" sz="2000" b="1" i="0" u="none" strike="noStrike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($199,780)</a:t>
                      </a:r>
                      <a:endParaRPr lang="en-US" sz="2000" b="1" i="0" u="none" strike="noStrike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68040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695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APBT Recommendation 6/16/20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Without revenues, CDC will go the direction of dining services &amp; bookstore.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small price increase has been requested of the parents and parents are supportive.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Foundation funds will be use for children’s lunch and supplies.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Classes will be operating at 10 children per class (down from 24) for slightly reduced hours.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APBT Letter of Support to re-open the CDC with social distancing practices starting in July.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School is important for 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childrens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’ development.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an important service to our student parents, so that they can focus on their own studies.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571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Representation on APBT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My second 2-year term ends this year.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committee will be looking for another Faculty Representative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is quite important given the financial decisions that are being made.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Hyon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Chu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Yi-Baker, Faculty Director of College Life just joined recently as the other Faculty Rep.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Committee generally meets once per month, on Tuesday afternoons.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Most discussions are financial in nature, so an understanding or comfort with financial terms is very helpful.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994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85</TotalTime>
  <Words>645</Words>
  <Application>Microsoft Office PowerPoint</Application>
  <PresentationFormat>Widescreen</PresentationFormat>
  <Paragraphs>96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Administrative Services Planning &amp; Budget Team</vt:lpstr>
      <vt:lpstr>Dining Services Financial Picture 6/9/20</vt:lpstr>
      <vt:lpstr>APBT Recommendation 6/16/20</vt:lpstr>
      <vt:lpstr>Bookstore Financial Picture 6/9/20</vt:lpstr>
      <vt:lpstr>APBT Recommendations 6/16/20</vt:lpstr>
      <vt:lpstr>Child Development Center Financial Picture 6/9/20</vt:lpstr>
      <vt:lpstr>APBT Recommendation 6/16/20</vt:lpstr>
      <vt:lpstr>Faculty Representation on APBT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Fritz</dc:creator>
  <cp:lastModifiedBy>Michele Fritz</cp:lastModifiedBy>
  <cp:revision>12</cp:revision>
  <dcterms:created xsi:type="dcterms:W3CDTF">2020-06-16T22:37:41Z</dcterms:created>
  <dcterms:modified xsi:type="dcterms:W3CDTF">2020-06-17T00:03:28Z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