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14"/>
  </p:notesMasterIdLst>
  <p:sldIdLst>
    <p:sldId id="256" r:id="rId2"/>
    <p:sldId id="258" r:id="rId3"/>
    <p:sldId id="267" r:id="rId4"/>
    <p:sldId id="268" r:id="rId5"/>
    <p:sldId id="269" r:id="rId6"/>
    <p:sldId id="270" r:id="rId7"/>
    <p:sldId id="271" r:id="rId8"/>
    <p:sldId id="272" r:id="rId9"/>
    <p:sldId id="273" r:id="rId10"/>
    <p:sldId id="274" r:id="rId11"/>
    <p:sldId id="275"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76"/>
    <p:restoredTop sz="94574"/>
  </p:normalViewPr>
  <p:slideViewPr>
    <p:cSldViewPr snapToGrid="0" snapToObjects="1">
      <p:cViewPr varScale="1">
        <p:scale>
          <a:sx n="120" d="100"/>
          <a:sy n="120" d="100"/>
        </p:scale>
        <p:origin x="136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DE3BBA-7287-C849-AC32-3AAAC6ECAE54}" type="datetimeFigureOut">
              <a:rPr lang="en-US" smtClean="0"/>
              <a:t>5/31/20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CA949-515B-4140-A1FE-F2F287BD43A1}" type="slidenum">
              <a:rPr lang="en-US" smtClean="0"/>
              <a:t>‹#›</a:t>
            </a:fld>
            <a:endParaRPr lang="en-US"/>
          </a:p>
        </p:txBody>
      </p:sp>
    </p:spTree>
    <p:extLst>
      <p:ext uri="{BB962C8B-B14F-4D97-AF65-F5344CB8AC3E}">
        <p14:creationId xmlns:p14="http://schemas.microsoft.com/office/powerpoint/2010/main" val="42047927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Introduce self</a:t>
            </a:r>
          </a:p>
          <a:p>
            <a:r>
              <a:rPr lang="en-US" sz="1200" kern="1200" baseline="0" dirty="0">
                <a:solidFill>
                  <a:schemeClr val="tx1"/>
                </a:solidFill>
                <a:effectLst/>
                <a:latin typeface="+mn-lt"/>
                <a:ea typeface="+mn-ea"/>
                <a:cs typeface="+mn-cs"/>
              </a:rPr>
              <a:t>Greet students- what high schools are you from?</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F76CA949-515B-4140-A1FE-F2F287BD43A1}" type="slidenum">
              <a:rPr lang="en-US" smtClean="0"/>
              <a:t>1</a:t>
            </a:fld>
            <a:endParaRPr lang="en-US"/>
          </a:p>
        </p:txBody>
      </p:sp>
    </p:spTree>
    <p:extLst>
      <p:ext uri="{BB962C8B-B14F-4D97-AF65-F5344CB8AC3E}">
        <p14:creationId xmlns:p14="http://schemas.microsoft.com/office/powerpoint/2010/main" val="4110757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2876316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3837322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11616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421424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05231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1993945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2291033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141336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4176018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627887-A4B2-034D-9AB3-DC34E2094F9E}" type="datetimeFigureOut">
              <a:rPr lang="en-US" smtClean="0"/>
              <a:t>5/31/20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3348361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627887-A4B2-034D-9AB3-DC34E2094F9E}" type="datetimeFigureOut">
              <a:rPr lang="en-US" smtClean="0"/>
              <a:t>5/31/20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115613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627887-A4B2-034D-9AB3-DC34E2094F9E}" type="datetimeFigureOut">
              <a:rPr lang="en-US" smtClean="0"/>
              <a:t>5/31/20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3140090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627887-A4B2-034D-9AB3-DC34E2094F9E}" type="datetimeFigureOut">
              <a:rPr lang="en-US" smtClean="0"/>
              <a:t>5/31/20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3234588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627887-A4B2-034D-9AB3-DC34E2094F9E}" type="datetimeFigureOut">
              <a:rPr lang="en-US" smtClean="0"/>
              <a:t>5/31/20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379017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2627887-A4B2-034D-9AB3-DC34E2094F9E}" type="datetimeFigureOut">
              <a:rPr lang="en-US" smtClean="0"/>
              <a:t>5/31/20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209266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2627887-A4B2-034D-9AB3-DC34E2094F9E}" type="datetimeFigureOut">
              <a:rPr lang="en-US" smtClean="0"/>
              <a:t>5/31/20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AEAB3F-1917-094C-90B3-C566AFCA3E3B}" type="slidenum">
              <a:rPr lang="en-US" smtClean="0"/>
              <a:t>‹#›</a:t>
            </a:fld>
            <a:endParaRPr lang="en-US"/>
          </a:p>
        </p:txBody>
      </p:sp>
    </p:spTree>
    <p:extLst>
      <p:ext uri="{BB962C8B-B14F-4D97-AF65-F5344CB8AC3E}">
        <p14:creationId xmlns:p14="http://schemas.microsoft.com/office/powerpoint/2010/main" val="3005394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2627887-A4B2-034D-9AB3-DC34E2094F9E}" type="datetimeFigureOut">
              <a:rPr lang="en-US" smtClean="0"/>
              <a:t>5/31/20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CAEAB3F-1917-094C-90B3-C566AFCA3E3B}" type="slidenum">
              <a:rPr lang="en-US" smtClean="0"/>
              <a:t>‹#›</a:t>
            </a:fld>
            <a:endParaRPr lang="en-US"/>
          </a:p>
        </p:txBody>
      </p:sp>
    </p:spTree>
    <p:extLst>
      <p:ext uri="{BB962C8B-B14F-4D97-AF65-F5344CB8AC3E}">
        <p14:creationId xmlns:p14="http://schemas.microsoft.com/office/powerpoint/2010/main" val="109470605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03694" y="5168512"/>
            <a:ext cx="4437678" cy="1305908"/>
          </a:xfrm>
        </p:spPr>
        <p:txBody>
          <a:bodyPr>
            <a:normAutofit/>
          </a:bodyPr>
          <a:lstStyle/>
          <a:p>
            <a:r>
              <a:rPr lang="en-US" sz="1800" dirty="0">
                <a:solidFill>
                  <a:schemeClr val="tx1"/>
                </a:solidFill>
              </a:rPr>
              <a:t>Presented by Daniel Smith</a:t>
            </a:r>
          </a:p>
          <a:p>
            <a:r>
              <a:rPr lang="en-US" dirty="0">
                <a:solidFill>
                  <a:schemeClr val="tx1"/>
                </a:solidFill>
              </a:rPr>
              <a:t>May 26, 2020</a:t>
            </a:r>
            <a:endParaRPr lang="en-US" sz="1800" dirty="0">
              <a:solidFill>
                <a:schemeClr val="tx1"/>
              </a:solidFill>
            </a:endParaRPr>
          </a:p>
        </p:txBody>
      </p:sp>
      <p:pic>
        <p:nvPicPr>
          <p:cNvPr id="4" name="Picture 3" descr="2000px-De_Anza_College_logo.sv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4532" y="329961"/>
            <a:ext cx="5196840" cy="2029365"/>
          </a:xfrm>
          <a:prstGeom prst="rect">
            <a:avLst/>
          </a:prstGeom>
        </p:spPr>
      </p:pic>
      <p:sp>
        <p:nvSpPr>
          <p:cNvPr id="5" name="Text Placeholder 7">
            <a:extLst>
              <a:ext uri="{FF2B5EF4-FFF2-40B4-BE49-F238E27FC236}">
                <a16:creationId xmlns:a16="http://schemas.microsoft.com/office/drawing/2014/main" id="{DFEA3FEF-FC6D-B947-9209-F887F92FBBC2}"/>
              </a:ext>
            </a:extLst>
          </p:cNvPr>
          <p:cNvSpPr txBox="1">
            <a:spLocks/>
          </p:cNvSpPr>
          <p:nvPr/>
        </p:nvSpPr>
        <p:spPr>
          <a:xfrm>
            <a:off x="1113905" y="3478168"/>
            <a:ext cx="5386647" cy="744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ormAutofit/>
          </a:bodyPr>
          <a:lstStyle>
            <a:lvl1pPr marL="342900" indent="-342900" algn="l" defTabSz="914400" rtl="0" eaLnBrk="1" latinLnBrk="0" hangingPunct="1">
              <a:spcBef>
                <a:spcPts val="800"/>
              </a:spcBef>
              <a:buFont typeface="Arial" pitchFamily="34" charset="0"/>
              <a:buNone/>
              <a:defRPr sz="1600" b="1" kern="1200">
                <a:solidFill>
                  <a:schemeClr val="lt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9pPr>
          </a:lstStyle>
          <a:p>
            <a:pPr algn="r"/>
            <a:r>
              <a:rPr lang="en-US" sz="4000" dirty="0"/>
              <a:t>Creative Arts Division </a:t>
            </a:r>
          </a:p>
        </p:txBody>
      </p:sp>
    </p:spTree>
    <p:extLst>
      <p:ext uri="{BB962C8B-B14F-4D97-AF65-F5344CB8AC3E}">
        <p14:creationId xmlns:p14="http://schemas.microsoft.com/office/powerpoint/2010/main" val="7016303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1B3D-AFB0-D043-8995-923F1DE5BD1F}"/>
              </a:ext>
            </a:extLst>
          </p:cNvPr>
          <p:cNvSpPr>
            <a:spLocks noGrp="1"/>
          </p:cNvSpPr>
          <p:nvPr>
            <p:ph type="title"/>
          </p:nvPr>
        </p:nvSpPr>
        <p:spPr>
          <a:xfrm>
            <a:off x="914399" y="362989"/>
            <a:ext cx="6347713" cy="1210887"/>
          </a:xfrm>
        </p:spPr>
        <p:txBody>
          <a:bodyPr>
            <a:normAutofit/>
          </a:bodyPr>
          <a:lstStyle/>
          <a:p>
            <a:r>
              <a:rPr lang="en-US" sz="3200" dirty="0">
                <a:solidFill>
                  <a:srgbClr val="7030A0"/>
                </a:solidFill>
              </a:rPr>
              <a:t>12-unit requirement issues</a:t>
            </a:r>
            <a:br>
              <a:rPr lang="en-US" sz="3200" dirty="0">
                <a:solidFill>
                  <a:srgbClr val="7030A0"/>
                </a:solidFill>
              </a:rPr>
            </a:br>
            <a:r>
              <a:rPr lang="en-US" sz="3200" dirty="0">
                <a:solidFill>
                  <a:srgbClr val="7030A0"/>
                </a:solidFill>
              </a:rPr>
              <a:t>Part 2</a:t>
            </a:r>
          </a:p>
        </p:txBody>
      </p:sp>
      <p:sp>
        <p:nvSpPr>
          <p:cNvPr id="3" name="Content Placeholder 2">
            <a:extLst>
              <a:ext uri="{FF2B5EF4-FFF2-40B4-BE49-F238E27FC236}">
                <a16:creationId xmlns:a16="http://schemas.microsoft.com/office/drawing/2014/main" id="{E85AC71F-65B6-5E41-B452-FCF081816E67}"/>
              </a:ext>
            </a:extLst>
          </p:cNvPr>
          <p:cNvSpPr>
            <a:spLocks noGrp="1"/>
          </p:cNvSpPr>
          <p:nvPr>
            <p:ph idx="1"/>
          </p:nvPr>
        </p:nvSpPr>
        <p:spPr>
          <a:xfrm>
            <a:off x="525551" y="1647766"/>
            <a:ext cx="6907876" cy="5570451"/>
          </a:xfrm>
        </p:spPr>
        <p:txBody>
          <a:bodyPr>
            <a:noAutofit/>
          </a:bodyPr>
          <a:lstStyle/>
          <a:p>
            <a:pPr>
              <a:buClrTx/>
              <a:buFont typeface="Wingdings" pitchFamily="2" charset="2"/>
              <a:buChar char="v"/>
            </a:pPr>
            <a:r>
              <a:rPr lang="en-US" dirty="0">
                <a:solidFill>
                  <a:schemeClr val="tx1"/>
                </a:solidFill>
              </a:rPr>
              <a:t>Students at other colleges can more easily build up a paid work history, since they use the 6 semester unit limit. </a:t>
            </a:r>
          </a:p>
          <a:p>
            <a:pPr>
              <a:buClrTx/>
              <a:buFont typeface="Wingdings" pitchFamily="2" charset="2"/>
              <a:buChar char="v"/>
            </a:pPr>
            <a:r>
              <a:rPr lang="en-US" dirty="0">
                <a:solidFill>
                  <a:schemeClr val="tx1"/>
                </a:solidFill>
              </a:rPr>
              <a:t>The limit puts us out of alignment with the federal work-study standard, and other community colleges taking part in the Perkins program.</a:t>
            </a:r>
          </a:p>
          <a:p>
            <a:pPr>
              <a:buClrTx/>
              <a:buFont typeface="Wingdings" pitchFamily="2" charset="2"/>
              <a:buChar char="v"/>
            </a:pPr>
            <a:r>
              <a:rPr lang="en-US" dirty="0">
                <a:solidFill>
                  <a:schemeClr val="tx1"/>
                </a:solidFill>
              </a:rPr>
              <a:t>The policy is not internally consistent, since some students and programs have a lower minimum than others.</a:t>
            </a:r>
          </a:p>
          <a:p>
            <a:pPr>
              <a:buClrTx/>
              <a:buFont typeface="Wingdings" pitchFamily="2" charset="2"/>
              <a:buChar char="v"/>
            </a:pPr>
            <a:r>
              <a:rPr lang="en-US" dirty="0">
                <a:solidFill>
                  <a:schemeClr val="tx1"/>
                </a:solidFill>
              </a:rPr>
              <a:t>De Anza has done so many innovative things to help students that were not previously done. Basic aid for food and housing, money for technology, and more are new and welcome help for students. Considering a 3-unit reduction in the work requirements is another way of taking a fresh look at how we can help students, whether they are the tutors or the ones being tutored. </a:t>
            </a:r>
          </a:p>
          <a:p>
            <a:pPr>
              <a:buClrTx/>
              <a:buFont typeface="Wingdings" pitchFamily="2" charset="2"/>
              <a:buChar char="v"/>
            </a:pPr>
            <a:r>
              <a:rPr lang="en-US" dirty="0">
                <a:solidFill>
                  <a:schemeClr val="tx1"/>
                </a:solidFill>
              </a:rPr>
              <a:t>How does the current policy help students?</a:t>
            </a:r>
          </a:p>
        </p:txBody>
      </p:sp>
    </p:spTree>
    <p:extLst>
      <p:ext uri="{BB962C8B-B14F-4D97-AF65-F5344CB8AC3E}">
        <p14:creationId xmlns:p14="http://schemas.microsoft.com/office/powerpoint/2010/main" val="335163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D588D-FDEE-5649-86BE-9BAFB48EA470}"/>
              </a:ext>
            </a:extLst>
          </p:cNvPr>
          <p:cNvSpPr>
            <a:spLocks noGrp="1"/>
          </p:cNvSpPr>
          <p:nvPr>
            <p:ph type="title"/>
          </p:nvPr>
        </p:nvSpPr>
        <p:spPr>
          <a:xfrm>
            <a:off x="609599" y="609600"/>
            <a:ext cx="6769396" cy="878958"/>
          </a:xfrm>
        </p:spPr>
        <p:txBody>
          <a:bodyPr>
            <a:normAutofit/>
          </a:bodyPr>
          <a:lstStyle/>
          <a:p>
            <a:pPr lvl="1"/>
            <a:r>
              <a:rPr lang="en-US" sz="2400" dirty="0">
                <a:solidFill>
                  <a:srgbClr val="7030A0"/>
                </a:solidFill>
              </a:rPr>
              <a:t>Many departments have asked for a division counselor. Describe the need for this position.</a:t>
            </a:r>
            <a:endParaRPr lang="en-US" sz="2400" i="1" dirty="0">
              <a:solidFill>
                <a:srgbClr val="7030A0"/>
              </a:solidFill>
            </a:endParaRPr>
          </a:p>
        </p:txBody>
      </p:sp>
      <p:sp>
        <p:nvSpPr>
          <p:cNvPr id="3" name="Content Placeholder 2">
            <a:extLst>
              <a:ext uri="{FF2B5EF4-FFF2-40B4-BE49-F238E27FC236}">
                <a16:creationId xmlns:a16="http://schemas.microsoft.com/office/drawing/2014/main" id="{0ED2F472-5023-3448-A1ED-BB4BA952BA1B}"/>
              </a:ext>
            </a:extLst>
          </p:cNvPr>
          <p:cNvSpPr>
            <a:spLocks noGrp="1"/>
          </p:cNvSpPr>
          <p:nvPr>
            <p:ph idx="1"/>
          </p:nvPr>
        </p:nvSpPr>
        <p:spPr>
          <a:xfrm>
            <a:off x="609599" y="1488558"/>
            <a:ext cx="6668656" cy="5124893"/>
          </a:xfrm>
        </p:spPr>
        <p:txBody>
          <a:bodyPr>
            <a:normAutofit/>
          </a:bodyPr>
          <a:lstStyle/>
          <a:p>
            <a:pPr>
              <a:buClrTx/>
              <a:buFont typeface="Wingdings" pitchFamily="2" charset="2"/>
              <a:buChar char="v"/>
            </a:pPr>
            <a:r>
              <a:rPr lang="en-US" dirty="0">
                <a:solidFill>
                  <a:schemeClr val="tx1"/>
                </a:solidFill>
              </a:rPr>
              <a:t>It is easier to provide new information to a single counselor. Keeping current in the variety of areas represented is a challenge. The field is very dynamic, with changes in market demand and technology occurring daily. </a:t>
            </a:r>
          </a:p>
          <a:p>
            <a:pPr>
              <a:buClrTx/>
              <a:buFont typeface="Wingdings" pitchFamily="2" charset="2"/>
              <a:buChar char="v"/>
            </a:pPr>
            <a:r>
              <a:rPr lang="en-US" dirty="0">
                <a:solidFill>
                  <a:schemeClr val="tx1"/>
                </a:solidFill>
              </a:rPr>
              <a:t>The CA division programs have a combination of transfer and CTE in multiple areas, such as Photo, Film/TV, Animation, and Art.</a:t>
            </a:r>
          </a:p>
          <a:p>
            <a:pPr marL="457200" lvl="1" indent="0">
              <a:buNone/>
            </a:pPr>
            <a:r>
              <a:rPr lang="en-US" sz="1800" dirty="0">
                <a:solidFill>
                  <a:schemeClr val="tx1"/>
                </a:solidFill>
              </a:rPr>
              <a:t>The areas interrelate, so information in emerging media (for example) is reflected in advice to in Film/TV, Animation, Photo, and Graphic Design students. The 3D camera rig used for Photogrammetry is the same as a VR rig for Film/TV, and can be stitched together by students in Graphic Design as well. </a:t>
            </a:r>
          </a:p>
          <a:p>
            <a:pPr>
              <a:buClrTx/>
              <a:buFont typeface="Wingdings" pitchFamily="2" charset="2"/>
              <a:buChar char="v"/>
            </a:pPr>
            <a:r>
              <a:rPr lang="en-US" dirty="0">
                <a:solidFill>
                  <a:schemeClr val="tx1"/>
                </a:solidFill>
              </a:rPr>
              <a:t>Popular thinking about career prospects and ideal transfer universities is often at odds with more recent information.</a:t>
            </a:r>
          </a:p>
          <a:p>
            <a:endParaRPr lang="en-US" dirty="0"/>
          </a:p>
        </p:txBody>
      </p:sp>
    </p:spTree>
    <p:extLst>
      <p:ext uri="{BB962C8B-B14F-4D97-AF65-F5344CB8AC3E}">
        <p14:creationId xmlns:p14="http://schemas.microsoft.com/office/powerpoint/2010/main" val="4213247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1847" y="2161310"/>
            <a:ext cx="4741659" cy="1728837"/>
          </a:xfrm>
        </p:spPr>
        <p:txBody>
          <a:bodyPr/>
          <a:lstStyle/>
          <a:p>
            <a:r>
              <a:rPr lang="en-US" sz="6000" dirty="0">
                <a:solidFill>
                  <a:srgbClr val="7030A0"/>
                </a:solidFill>
              </a:rPr>
              <a:t>Questions?</a:t>
            </a:r>
          </a:p>
        </p:txBody>
      </p:sp>
      <p:pic>
        <p:nvPicPr>
          <p:cNvPr id="5" name="Picture 4" descr="2000px-De_Anza_College_logo.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295" y="335216"/>
            <a:ext cx="4394756" cy="1716151"/>
          </a:xfrm>
          <a:prstGeom prst="rect">
            <a:avLst/>
          </a:prstGeom>
        </p:spPr>
      </p:pic>
      <p:sp>
        <p:nvSpPr>
          <p:cNvPr id="6" name="Text Placeholder 7">
            <a:extLst>
              <a:ext uri="{FF2B5EF4-FFF2-40B4-BE49-F238E27FC236}">
                <a16:creationId xmlns:a16="http://schemas.microsoft.com/office/drawing/2014/main" id="{B3A391F5-572D-B34B-A1DC-7A5A40B03EC8}"/>
              </a:ext>
            </a:extLst>
          </p:cNvPr>
          <p:cNvSpPr txBox="1">
            <a:spLocks/>
          </p:cNvSpPr>
          <p:nvPr/>
        </p:nvSpPr>
        <p:spPr>
          <a:xfrm>
            <a:off x="490451" y="4750015"/>
            <a:ext cx="5386647" cy="744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ormAutofit/>
          </a:bodyPr>
          <a:lstStyle>
            <a:lvl1pPr marL="342900" indent="-342900" algn="l" defTabSz="914400" rtl="0" eaLnBrk="1" latinLnBrk="0" hangingPunct="1">
              <a:spcBef>
                <a:spcPts val="800"/>
              </a:spcBef>
              <a:buFont typeface="Arial" pitchFamily="34" charset="0"/>
              <a:buNone/>
              <a:defRPr sz="1600" b="1" kern="1200">
                <a:solidFill>
                  <a:schemeClr val="lt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lt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lt1"/>
                </a:solidFill>
                <a:latin typeface="+mn-lt"/>
                <a:ea typeface="+mn-ea"/>
                <a:cs typeface="+mn-cs"/>
              </a:defRPr>
            </a:lvl9pPr>
          </a:lstStyle>
          <a:p>
            <a:pPr algn="r"/>
            <a:r>
              <a:rPr lang="en-US" sz="4000" dirty="0"/>
              <a:t>Creative Arts Division </a:t>
            </a:r>
          </a:p>
        </p:txBody>
      </p:sp>
    </p:spTree>
    <p:extLst>
      <p:ext uri="{BB962C8B-B14F-4D97-AF65-F5344CB8AC3E}">
        <p14:creationId xmlns:p14="http://schemas.microsoft.com/office/powerpoint/2010/main" val="13434316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About the division and its departments</a:t>
            </a:r>
          </a:p>
        </p:txBody>
      </p:sp>
      <p:sp>
        <p:nvSpPr>
          <p:cNvPr id="3" name="Content Placeholder 2"/>
          <p:cNvSpPr>
            <a:spLocks noGrp="1"/>
          </p:cNvSpPr>
          <p:nvPr>
            <p:ph idx="1"/>
          </p:nvPr>
        </p:nvSpPr>
        <p:spPr>
          <a:xfrm>
            <a:off x="609598" y="2181855"/>
            <a:ext cx="6347714" cy="4601717"/>
          </a:xfrm>
        </p:spPr>
        <p:txBody>
          <a:bodyPr>
            <a:normAutofit fontScale="92500"/>
          </a:bodyPr>
          <a:lstStyle/>
          <a:p>
            <a:pPr>
              <a:buClrTx/>
              <a:buFont typeface="Wingdings" pitchFamily="2" charset="2"/>
              <a:buChar char="v"/>
            </a:pPr>
            <a:r>
              <a:rPr lang="en-US" sz="3600" dirty="0">
                <a:solidFill>
                  <a:schemeClr val="tx1"/>
                </a:solidFill>
              </a:rPr>
              <a:t>How we are helping students:</a:t>
            </a:r>
          </a:p>
          <a:p>
            <a:pPr lvl="1">
              <a:buClrTx/>
              <a:buFont typeface="Wingdings" pitchFamily="2" charset="2"/>
              <a:buChar char="§"/>
            </a:pPr>
            <a:r>
              <a:rPr lang="en-US" sz="3600" dirty="0">
                <a:solidFill>
                  <a:schemeClr val="tx1"/>
                </a:solidFill>
              </a:rPr>
              <a:t>We have multiple departments that offer students the chance to transfer to a university or pursue a CTE pathway </a:t>
            </a:r>
          </a:p>
          <a:p>
            <a:pPr lvl="1">
              <a:buClrTx/>
              <a:buFont typeface="Wingdings" pitchFamily="2" charset="2"/>
              <a:buChar char="§"/>
            </a:pPr>
            <a:r>
              <a:rPr lang="en-US" sz="3600" dirty="0">
                <a:solidFill>
                  <a:schemeClr val="tx1"/>
                </a:solidFill>
              </a:rPr>
              <a:t>All of them involve creativity </a:t>
            </a:r>
          </a:p>
          <a:p>
            <a:pPr lvl="1">
              <a:buClrTx/>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40667432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xmlns:p14="http://schemas.microsoft.com/office/powerpoint/2010/mai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D0D994-DC95-2F4A-9437-611212DCF281}"/>
              </a:ext>
            </a:extLst>
          </p:cNvPr>
          <p:cNvSpPr>
            <a:spLocks noGrp="1"/>
          </p:cNvSpPr>
          <p:nvPr>
            <p:ph type="title"/>
          </p:nvPr>
        </p:nvSpPr>
        <p:spPr>
          <a:xfrm>
            <a:off x="609599" y="609600"/>
            <a:ext cx="6347713" cy="847060"/>
          </a:xfrm>
        </p:spPr>
        <p:txBody>
          <a:bodyPr/>
          <a:lstStyle/>
          <a:p>
            <a:r>
              <a:rPr lang="en-US" dirty="0">
                <a:solidFill>
                  <a:srgbClr val="7030A0"/>
                </a:solidFill>
              </a:rPr>
              <a:t>CTE Programs in the division</a:t>
            </a:r>
          </a:p>
        </p:txBody>
      </p:sp>
      <p:sp>
        <p:nvSpPr>
          <p:cNvPr id="6" name="Content Placeholder 5">
            <a:extLst>
              <a:ext uri="{FF2B5EF4-FFF2-40B4-BE49-F238E27FC236}">
                <a16:creationId xmlns:a16="http://schemas.microsoft.com/office/drawing/2014/main" id="{257F93D7-A24D-9D4A-93A4-9C7A06F6D8E2}"/>
              </a:ext>
            </a:extLst>
          </p:cNvPr>
          <p:cNvSpPr>
            <a:spLocks noGrp="1"/>
          </p:cNvSpPr>
          <p:nvPr>
            <p:ph idx="1"/>
          </p:nvPr>
        </p:nvSpPr>
        <p:spPr>
          <a:xfrm>
            <a:off x="609599" y="1275906"/>
            <a:ext cx="6801294" cy="5209954"/>
          </a:xfrm>
        </p:spPr>
        <p:txBody>
          <a:bodyPr>
            <a:noAutofit/>
          </a:bodyPr>
          <a:lstStyle/>
          <a:p>
            <a:pPr>
              <a:buClrTx/>
            </a:pPr>
            <a:r>
              <a:rPr lang="en-US" sz="2400" dirty="0">
                <a:solidFill>
                  <a:schemeClr val="tx1"/>
                </a:solidFill>
              </a:rPr>
              <a:t>Film/TV</a:t>
            </a:r>
          </a:p>
          <a:p>
            <a:pPr>
              <a:buClrTx/>
            </a:pPr>
            <a:r>
              <a:rPr lang="en-US" sz="2400" dirty="0">
                <a:solidFill>
                  <a:schemeClr val="tx1"/>
                </a:solidFill>
              </a:rPr>
              <a:t>Animation</a:t>
            </a:r>
          </a:p>
          <a:p>
            <a:pPr>
              <a:buClrTx/>
            </a:pPr>
            <a:r>
              <a:rPr lang="en-US" sz="2400" dirty="0">
                <a:solidFill>
                  <a:schemeClr val="tx1"/>
                </a:solidFill>
              </a:rPr>
              <a:t>Photography</a:t>
            </a:r>
          </a:p>
          <a:p>
            <a:pPr>
              <a:buClrTx/>
            </a:pPr>
            <a:r>
              <a:rPr lang="en-US" sz="2400" dirty="0">
                <a:solidFill>
                  <a:schemeClr val="tx1"/>
                </a:solidFill>
              </a:rPr>
              <a:t>Graphic Design</a:t>
            </a:r>
          </a:p>
          <a:p>
            <a:pPr>
              <a:buClrTx/>
            </a:pPr>
            <a:r>
              <a:rPr lang="en-US" sz="2400" dirty="0">
                <a:solidFill>
                  <a:schemeClr val="tx1"/>
                </a:solidFill>
              </a:rPr>
              <a:t>Skills taught in other areas can also be used for vocational purposes, such as Sculpture. </a:t>
            </a:r>
          </a:p>
          <a:p>
            <a:pPr>
              <a:buClrTx/>
            </a:pPr>
            <a:r>
              <a:rPr lang="en-US" sz="2400" dirty="0">
                <a:solidFill>
                  <a:schemeClr val="tx1"/>
                </a:solidFill>
              </a:rPr>
              <a:t>Music is also working on a CTE certificate.</a:t>
            </a:r>
          </a:p>
          <a:p>
            <a:pPr marL="0" indent="0">
              <a:buNone/>
            </a:pPr>
            <a:r>
              <a:rPr lang="en-US" sz="2400" dirty="0">
                <a:solidFill>
                  <a:schemeClr val="tx1"/>
                </a:solidFill>
              </a:rPr>
              <a:t>These skills can be used on their own or recombined with other learning in the sciences and related arts. The Art History major may become a production designer, the painter may become an architect. </a:t>
            </a:r>
          </a:p>
        </p:txBody>
      </p:sp>
    </p:spTree>
    <p:extLst>
      <p:ext uri="{BB962C8B-B14F-4D97-AF65-F5344CB8AC3E}">
        <p14:creationId xmlns:p14="http://schemas.microsoft.com/office/powerpoint/2010/main" val="4125101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14CAE-BBFF-E14B-A919-1CE4FA11F77F}"/>
              </a:ext>
            </a:extLst>
          </p:cNvPr>
          <p:cNvSpPr>
            <a:spLocks noGrp="1"/>
          </p:cNvSpPr>
          <p:nvPr>
            <p:ph type="title"/>
          </p:nvPr>
        </p:nvSpPr>
        <p:spPr>
          <a:xfrm>
            <a:off x="609600" y="471376"/>
            <a:ext cx="2715491" cy="655674"/>
          </a:xfrm>
        </p:spPr>
        <p:txBody>
          <a:bodyPr/>
          <a:lstStyle/>
          <a:p>
            <a:r>
              <a:rPr lang="en-US" dirty="0">
                <a:solidFill>
                  <a:srgbClr val="7030A0"/>
                </a:solidFill>
              </a:rPr>
              <a:t>Transfer  </a:t>
            </a:r>
          </a:p>
        </p:txBody>
      </p:sp>
      <p:sp>
        <p:nvSpPr>
          <p:cNvPr id="3" name="Content Placeholder 2">
            <a:extLst>
              <a:ext uri="{FF2B5EF4-FFF2-40B4-BE49-F238E27FC236}">
                <a16:creationId xmlns:a16="http://schemas.microsoft.com/office/drawing/2014/main" id="{C56C597A-57E7-E04E-878E-0B97A08E8D5A}"/>
              </a:ext>
            </a:extLst>
          </p:cNvPr>
          <p:cNvSpPr>
            <a:spLocks noGrp="1"/>
          </p:cNvSpPr>
          <p:nvPr>
            <p:ph sz="half" idx="1"/>
          </p:nvPr>
        </p:nvSpPr>
        <p:spPr>
          <a:xfrm>
            <a:off x="425302" y="1265274"/>
            <a:ext cx="3272407" cy="5358809"/>
          </a:xfrm>
        </p:spPr>
        <p:txBody>
          <a:bodyPr>
            <a:normAutofit fontScale="77500" lnSpcReduction="20000"/>
          </a:bodyPr>
          <a:lstStyle/>
          <a:p>
            <a:pPr>
              <a:buClrTx/>
            </a:pPr>
            <a:r>
              <a:rPr lang="en-US" sz="2800" dirty="0">
                <a:solidFill>
                  <a:schemeClr val="tx1"/>
                </a:solidFill>
              </a:rPr>
              <a:t>For students this means they can cross-train in different areas, and still earn a degree within two years. </a:t>
            </a:r>
          </a:p>
          <a:p>
            <a:pPr>
              <a:buClrTx/>
            </a:pPr>
            <a:r>
              <a:rPr lang="en-US" sz="2800" dirty="0">
                <a:solidFill>
                  <a:schemeClr val="tx1"/>
                </a:solidFill>
              </a:rPr>
              <a:t>They can make informed choices about their future, and have the skills to recombine knowledge from different fields as they change in the future.</a:t>
            </a:r>
          </a:p>
          <a:p>
            <a:pPr>
              <a:buClrTx/>
            </a:pPr>
            <a:r>
              <a:rPr lang="en-US" sz="2800" dirty="0">
                <a:solidFill>
                  <a:schemeClr val="tx1"/>
                </a:solidFill>
              </a:rPr>
              <a:t>37% increase in completers from last year.</a:t>
            </a:r>
          </a:p>
          <a:p>
            <a:endParaRPr lang="en-US" dirty="0"/>
          </a:p>
        </p:txBody>
      </p:sp>
      <p:sp>
        <p:nvSpPr>
          <p:cNvPr id="4" name="Content Placeholder 3">
            <a:extLst>
              <a:ext uri="{FF2B5EF4-FFF2-40B4-BE49-F238E27FC236}">
                <a16:creationId xmlns:a16="http://schemas.microsoft.com/office/drawing/2014/main" id="{7041BF06-9CCD-4D40-9C55-77A1046D5C19}"/>
              </a:ext>
            </a:extLst>
          </p:cNvPr>
          <p:cNvSpPr>
            <a:spLocks noGrp="1"/>
          </p:cNvSpPr>
          <p:nvPr>
            <p:ph sz="half" idx="2"/>
          </p:nvPr>
        </p:nvSpPr>
        <p:spPr>
          <a:xfrm>
            <a:off x="3869204" y="1127050"/>
            <a:ext cx="3860666" cy="5497033"/>
          </a:xfrm>
        </p:spPr>
        <p:txBody>
          <a:bodyPr>
            <a:normAutofit fontScale="77500" lnSpcReduction="20000"/>
          </a:bodyPr>
          <a:lstStyle/>
          <a:p>
            <a:pPr>
              <a:buClrTx/>
              <a:buFont typeface="Wingdings" pitchFamily="2" charset="2"/>
              <a:buChar char="v"/>
            </a:pPr>
            <a:r>
              <a:rPr lang="en-US" sz="2800" dirty="0"/>
              <a:t>Film/TV Production</a:t>
            </a:r>
          </a:p>
          <a:p>
            <a:pPr>
              <a:buClrTx/>
              <a:buFont typeface="Wingdings" pitchFamily="2" charset="2"/>
              <a:buChar char="v"/>
            </a:pPr>
            <a:r>
              <a:rPr lang="en-US" sz="2800" dirty="0"/>
              <a:t>Screenwriting</a:t>
            </a:r>
          </a:p>
          <a:p>
            <a:pPr>
              <a:buClrTx/>
              <a:buFont typeface="Wingdings" pitchFamily="2" charset="2"/>
              <a:buChar char="v"/>
            </a:pPr>
            <a:r>
              <a:rPr lang="en-US" sz="2800" dirty="0"/>
              <a:t>Film/TV/Electronic media AS-T</a:t>
            </a:r>
          </a:p>
          <a:p>
            <a:pPr>
              <a:buClrTx/>
              <a:buFont typeface="Wingdings" pitchFamily="2" charset="2"/>
              <a:buChar char="v"/>
            </a:pPr>
            <a:r>
              <a:rPr lang="en-US" sz="2800" dirty="0"/>
              <a:t>Animation</a:t>
            </a:r>
          </a:p>
          <a:p>
            <a:pPr>
              <a:buClrTx/>
              <a:buFont typeface="Wingdings" pitchFamily="2" charset="2"/>
              <a:buChar char="v"/>
            </a:pPr>
            <a:r>
              <a:rPr lang="en-US" sz="2800" dirty="0"/>
              <a:t>Photography</a:t>
            </a:r>
          </a:p>
          <a:p>
            <a:pPr>
              <a:buClrTx/>
              <a:buFont typeface="Wingdings" pitchFamily="2" charset="2"/>
              <a:buChar char="v"/>
            </a:pPr>
            <a:r>
              <a:rPr lang="en-US" sz="2800" dirty="0"/>
              <a:t>Graphic Design</a:t>
            </a:r>
          </a:p>
          <a:p>
            <a:pPr>
              <a:buClrTx/>
              <a:buFont typeface="Wingdings" pitchFamily="2" charset="2"/>
              <a:buChar char="v"/>
            </a:pPr>
            <a:r>
              <a:rPr lang="en-US" sz="2800" dirty="0"/>
              <a:t>Painting and Drawing</a:t>
            </a:r>
          </a:p>
          <a:p>
            <a:pPr>
              <a:buClrTx/>
              <a:buFont typeface="Wingdings" pitchFamily="2" charset="2"/>
              <a:buChar char="v"/>
            </a:pPr>
            <a:r>
              <a:rPr lang="en-US" sz="2800" dirty="0"/>
              <a:t>Ceramics</a:t>
            </a:r>
          </a:p>
          <a:p>
            <a:pPr>
              <a:buClrTx/>
              <a:buFont typeface="Wingdings" pitchFamily="2" charset="2"/>
              <a:buChar char="v"/>
            </a:pPr>
            <a:r>
              <a:rPr lang="en-US" sz="2800" dirty="0"/>
              <a:t>Sculpture</a:t>
            </a:r>
          </a:p>
          <a:p>
            <a:pPr>
              <a:buClrTx/>
              <a:buFont typeface="Wingdings" pitchFamily="2" charset="2"/>
              <a:buChar char="v"/>
            </a:pPr>
            <a:r>
              <a:rPr lang="en-US" sz="2800" dirty="0"/>
              <a:t>Art History</a:t>
            </a:r>
          </a:p>
          <a:p>
            <a:pPr>
              <a:buClrTx/>
              <a:buFont typeface="Wingdings" pitchFamily="2" charset="2"/>
              <a:buChar char="v"/>
            </a:pPr>
            <a:r>
              <a:rPr lang="en-US" sz="2800" dirty="0"/>
              <a:t>*Art History AA-T</a:t>
            </a:r>
          </a:p>
          <a:p>
            <a:pPr>
              <a:buClrTx/>
              <a:buFont typeface="Wingdings" pitchFamily="2" charset="2"/>
              <a:buChar char="v"/>
            </a:pPr>
            <a:r>
              <a:rPr lang="en-US" sz="2800" dirty="0"/>
              <a:t>*Studio Arts AA-T</a:t>
            </a:r>
          </a:p>
          <a:p>
            <a:endParaRPr lang="en-US" dirty="0"/>
          </a:p>
        </p:txBody>
      </p:sp>
    </p:spTree>
    <p:extLst>
      <p:ext uri="{BB962C8B-B14F-4D97-AF65-F5344CB8AC3E}">
        <p14:creationId xmlns:p14="http://schemas.microsoft.com/office/powerpoint/2010/main" val="1482856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6301E-761E-004C-B8A0-EDB2A836F93B}"/>
              </a:ext>
            </a:extLst>
          </p:cNvPr>
          <p:cNvSpPr>
            <a:spLocks noGrp="1"/>
          </p:cNvSpPr>
          <p:nvPr>
            <p:ph type="title"/>
          </p:nvPr>
        </p:nvSpPr>
        <p:spPr/>
        <p:txBody>
          <a:bodyPr>
            <a:normAutofit/>
          </a:bodyPr>
          <a:lstStyle/>
          <a:p>
            <a:r>
              <a:rPr lang="en-US" sz="3600" dirty="0">
                <a:solidFill>
                  <a:srgbClr val="7030A0"/>
                </a:solidFill>
              </a:rPr>
              <a:t>Industry connections</a:t>
            </a:r>
          </a:p>
        </p:txBody>
      </p:sp>
      <p:sp>
        <p:nvSpPr>
          <p:cNvPr id="4" name="Text Placeholder 3">
            <a:extLst>
              <a:ext uri="{FF2B5EF4-FFF2-40B4-BE49-F238E27FC236}">
                <a16:creationId xmlns:a16="http://schemas.microsoft.com/office/drawing/2014/main" id="{305AC34D-F611-704C-BE2D-0B3866E2C910}"/>
              </a:ext>
            </a:extLst>
          </p:cNvPr>
          <p:cNvSpPr>
            <a:spLocks noGrp="1"/>
          </p:cNvSpPr>
          <p:nvPr>
            <p:ph idx="1"/>
          </p:nvPr>
        </p:nvSpPr>
        <p:spPr>
          <a:xfrm>
            <a:off x="609599" y="1509824"/>
            <a:ext cx="6347714" cy="5029200"/>
          </a:xfrm>
        </p:spPr>
        <p:txBody>
          <a:bodyPr>
            <a:normAutofit fontScale="92500"/>
          </a:bodyPr>
          <a:lstStyle/>
          <a:p>
            <a:pPr marL="285750" indent="-285750">
              <a:buClrTx/>
              <a:buFont typeface="Wingdings" pitchFamily="2" charset="2"/>
              <a:buChar char="v"/>
            </a:pPr>
            <a:r>
              <a:rPr lang="en-US" sz="2800" dirty="0">
                <a:solidFill>
                  <a:schemeClr val="tx1"/>
                </a:solidFill>
              </a:rPr>
              <a:t>Students can be assured that the skills they’re using are up to date thanks to the CTE advisory committees and the professional involvement of our faculty in their fields</a:t>
            </a:r>
          </a:p>
          <a:p>
            <a:pPr marL="285750" indent="-285750">
              <a:buClrTx/>
              <a:buFont typeface="Wingdings" pitchFamily="2" charset="2"/>
              <a:buChar char="v"/>
            </a:pPr>
            <a:r>
              <a:rPr lang="en-US" sz="2800" dirty="0">
                <a:solidFill>
                  <a:schemeClr val="tx1"/>
                </a:solidFill>
              </a:rPr>
              <a:t>Students can transition into the field using industry partners such as </a:t>
            </a:r>
            <a:r>
              <a:rPr lang="en-US" sz="2800" dirty="0" err="1">
                <a:solidFill>
                  <a:schemeClr val="tx1"/>
                </a:solidFill>
              </a:rPr>
              <a:t>SmugMug</a:t>
            </a:r>
            <a:r>
              <a:rPr lang="en-US" sz="2800" dirty="0">
                <a:solidFill>
                  <a:schemeClr val="tx1"/>
                </a:solidFill>
              </a:rPr>
              <a:t> for Photography, Apple for Graphic Design, and Oculus/Facebook for Animation to build portfolios, start selling their work, network with professionals, or intern</a:t>
            </a:r>
          </a:p>
          <a:p>
            <a:endParaRPr lang="en-US" dirty="0"/>
          </a:p>
        </p:txBody>
      </p:sp>
    </p:spTree>
    <p:extLst>
      <p:ext uri="{BB962C8B-B14F-4D97-AF65-F5344CB8AC3E}">
        <p14:creationId xmlns:p14="http://schemas.microsoft.com/office/powerpoint/2010/main" val="3066900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FEBC5-E683-CC44-999F-7D23276C6186}"/>
              </a:ext>
            </a:extLst>
          </p:cNvPr>
          <p:cNvSpPr>
            <a:spLocks noGrp="1"/>
          </p:cNvSpPr>
          <p:nvPr>
            <p:ph type="title"/>
          </p:nvPr>
        </p:nvSpPr>
        <p:spPr>
          <a:xfrm>
            <a:off x="365050" y="552893"/>
            <a:ext cx="6992680" cy="1398772"/>
          </a:xfrm>
        </p:spPr>
        <p:txBody>
          <a:bodyPr>
            <a:noAutofit/>
          </a:bodyPr>
          <a:lstStyle/>
          <a:p>
            <a:r>
              <a:rPr lang="en-US" sz="2800" dirty="0">
                <a:solidFill>
                  <a:srgbClr val="7030A0"/>
                </a:solidFill>
              </a:rPr>
              <a:t>There is room to grow</a:t>
            </a:r>
            <a:br>
              <a:rPr lang="en-US" sz="2800" dirty="0">
                <a:solidFill>
                  <a:srgbClr val="7030A0"/>
                </a:solidFill>
              </a:rPr>
            </a:br>
            <a:r>
              <a:rPr lang="en-US" sz="2800" dirty="0">
                <a:solidFill>
                  <a:srgbClr val="7030A0"/>
                </a:solidFill>
              </a:rPr>
              <a:t>We can offer students more choices in the future with new curriculum</a:t>
            </a:r>
          </a:p>
        </p:txBody>
      </p:sp>
      <p:sp>
        <p:nvSpPr>
          <p:cNvPr id="3" name="Content Placeholder 2">
            <a:extLst>
              <a:ext uri="{FF2B5EF4-FFF2-40B4-BE49-F238E27FC236}">
                <a16:creationId xmlns:a16="http://schemas.microsoft.com/office/drawing/2014/main" id="{ADD3F4F2-399A-F74D-AC52-FA39CD333986}"/>
              </a:ext>
            </a:extLst>
          </p:cNvPr>
          <p:cNvSpPr>
            <a:spLocks noGrp="1"/>
          </p:cNvSpPr>
          <p:nvPr>
            <p:ph idx="1"/>
          </p:nvPr>
        </p:nvSpPr>
        <p:spPr>
          <a:xfrm>
            <a:off x="609599" y="2105246"/>
            <a:ext cx="6347714" cy="4369981"/>
          </a:xfrm>
        </p:spPr>
        <p:txBody>
          <a:bodyPr>
            <a:normAutofit lnSpcReduction="10000"/>
          </a:bodyPr>
          <a:lstStyle/>
          <a:p>
            <a:pPr>
              <a:buClrTx/>
              <a:buFont typeface="Wingdings" pitchFamily="2" charset="2"/>
              <a:buChar char="v"/>
            </a:pPr>
            <a:r>
              <a:rPr lang="en-US" sz="2400" b="1" dirty="0"/>
              <a:t>Photo</a:t>
            </a:r>
            <a:r>
              <a:rPr lang="en-US" sz="2400" dirty="0"/>
              <a:t> – Portfolio, Photogrammetry, Drone Photography, Non-credit CTE awards </a:t>
            </a:r>
          </a:p>
          <a:p>
            <a:pPr>
              <a:buClrTx/>
              <a:buFont typeface="Wingdings" pitchFamily="2" charset="2"/>
              <a:buChar char="v"/>
            </a:pPr>
            <a:r>
              <a:rPr lang="en-US" sz="2400" b="1" dirty="0"/>
              <a:t>Animation</a:t>
            </a:r>
            <a:r>
              <a:rPr lang="en-US" sz="2400" dirty="0"/>
              <a:t>: Virtual Reality, Augmented Reality, eSports (with Athletics)</a:t>
            </a:r>
          </a:p>
          <a:p>
            <a:pPr>
              <a:buClrTx/>
              <a:buFont typeface="Wingdings" pitchFamily="2" charset="2"/>
              <a:buChar char="v"/>
            </a:pPr>
            <a:r>
              <a:rPr lang="en-US" sz="2400" b="1" dirty="0"/>
              <a:t>Film/TV</a:t>
            </a:r>
            <a:r>
              <a:rPr lang="en-US" sz="2400" dirty="0"/>
              <a:t>: TV writing, Writing for New Media, Writing for Video Games, Live Production, Web production, Drone Cinematography</a:t>
            </a:r>
          </a:p>
          <a:p>
            <a:pPr>
              <a:buClrTx/>
              <a:buFont typeface="Wingdings" pitchFamily="2" charset="2"/>
              <a:buChar char="v"/>
            </a:pPr>
            <a:r>
              <a:rPr lang="en-US" sz="2400" b="1" dirty="0"/>
              <a:t>Music</a:t>
            </a:r>
            <a:r>
              <a:rPr lang="en-US" sz="2400" dirty="0"/>
              <a:t>: Music Education, Mariachi Ensemble</a:t>
            </a:r>
          </a:p>
          <a:p>
            <a:pPr>
              <a:buClrTx/>
              <a:buFont typeface="Wingdings" pitchFamily="2" charset="2"/>
              <a:buChar char="v"/>
            </a:pPr>
            <a:r>
              <a:rPr lang="en-US" sz="2400" b="1" dirty="0"/>
              <a:t>Art</a:t>
            </a:r>
            <a:r>
              <a:rPr lang="en-US" sz="2400" dirty="0"/>
              <a:t>: Mural painting and public art</a:t>
            </a:r>
          </a:p>
          <a:p>
            <a:endParaRPr lang="en-US" dirty="0"/>
          </a:p>
        </p:txBody>
      </p:sp>
    </p:spTree>
    <p:extLst>
      <p:ext uri="{BB962C8B-B14F-4D97-AF65-F5344CB8AC3E}">
        <p14:creationId xmlns:p14="http://schemas.microsoft.com/office/powerpoint/2010/main" val="1355826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A8873-0D14-2843-8C57-AEE3993F0319}"/>
              </a:ext>
            </a:extLst>
          </p:cNvPr>
          <p:cNvSpPr>
            <a:spLocks noGrp="1"/>
          </p:cNvSpPr>
          <p:nvPr>
            <p:ph type="title"/>
          </p:nvPr>
        </p:nvSpPr>
        <p:spPr>
          <a:xfrm>
            <a:off x="609599" y="365051"/>
            <a:ext cx="6347713" cy="1516913"/>
          </a:xfrm>
        </p:spPr>
        <p:txBody>
          <a:bodyPr>
            <a:normAutofit/>
          </a:bodyPr>
          <a:lstStyle/>
          <a:p>
            <a:r>
              <a:rPr lang="en-US" sz="2400" dirty="0">
                <a:solidFill>
                  <a:srgbClr val="7030A0"/>
                </a:solidFill>
              </a:rPr>
              <a:t>How is your area is navigating the COVID-19 related changes from a planning and budgeting standpoint? </a:t>
            </a:r>
          </a:p>
        </p:txBody>
      </p:sp>
      <p:sp>
        <p:nvSpPr>
          <p:cNvPr id="3" name="Content Placeholder 2">
            <a:extLst>
              <a:ext uri="{FF2B5EF4-FFF2-40B4-BE49-F238E27FC236}">
                <a16:creationId xmlns:a16="http://schemas.microsoft.com/office/drawing/2014/main" id="{30EDA985-F0D6-0C47-82D5-27362F635F08}"/>
              </a:ext>
            </a:extLst>
          </p:cNvPr>
          <p:cNvSpPr>
            <a:spLocks noGrp="1"/>
          </p:cNvSpPr>
          <p:nvPr>
            <p:ph idx="1"/>
          </p:nvPr>
        </p:nvSpPr>
        <p:spPr>
          <a:xfrm>
            <a:off x="609599" y="1584252"/>
            <a:ext cx="6347714" cy="5071730"/>
          </a:xfrm>
        </p:spPr>
        <p:txBody>
          <a:bodyPr>
            <a:normAutofit lnSpcReduction="10000"/>
          </a:bodyPr>
          <a:lstStyle/>
          <a:p>
            <a:pPr>
              <a:buClrTx/>
              <a:buFont typeface="Wingdings" pitchFamily="2" charset="2"/>
              <a:buChar char="v"/>
            </a:pPr>
            <a:r>
              <a:rPr lang="en-US" dirty="0">
                <a:solidFill>
                  <a:schemeClr val="tx1"/>
                </a:solidFill>
              </a:rPr>
              <a:t>Planning has shifted to provide safety to students, staff, and faculty </a:t>
            </a:r>
          </a:p>
          <a:p>
            <a:pPr>
              <a:buClrTx/>
              <a:buFont typeface="Wingdings" pitchFamily="2" charset="2"/>
              <a:buChar char="v"/>
            </a:pPr>
            <a:r>
              <a:rPr lang="en-US" dirty="0">
                <a:solidFill>
                  <a:schemeClr val="tx1"/>
                </a:solidFill>
              </a:rPr>
              <a:t>Many classes are not being offered Face to Face, which severely limits necessary hands-on training</a:t>
            </a:r>
          </a:p>
          <a:p>
            <a:pPr>
              <a:buClrTx/>
              <a:buFont typeface="Wingdings" pitchFamily="2" charset="2"/>
              <a:buChar char="v"/>
            </a:pPr>
            <a:r>
              <a:rPr lang="en-US" dirty="0">
                <a:solidFill>
                  <a:schemeClr val="tx1"/>
                </a:solidFill>
              </a:rPr>
              <a:t>Postponing or curtailing key elements of courses in the 2-year course rotation plans and pathways of each area</a:t>
            </a:r>
          </a:p>
          <a:p>
            <a:pPr>
              <a:buClrTx/>
              <a:buFont typeface="Wingdings" pitchFamily="2" charset="2"/>
              <a:buChar char="v"/>
            </a:pPr>
            <a:r>
              <a:rPr lang="en-US" dirty="0">
                <a:solidFill>
                  <a:schemeClr val="tx1"/>
                </a:solidFill>
              </a:rPr>
              <a:t>Budgeting</a:t>
            </a:r>
          </a:p>
          <a:p>
            <a:pPr lvl="1">
              <a:buClrTx/>
              <a:buFont typeface="Wingdings" pitchFamily="2" charset="2"/>
              <a:buChar char="§"/>
            </a:pPr>
            <a:r>
              <a:rPr lang="en-US" sz="1800" dirty="0">
                <a:solidFill>
                  <a:schemeClr val="tx1"/>
                </a:solidFill>
              </a:rPr>
              <a:t>Software used on campus must now be available at home. </a:t>
            </a:r>
          </a:p>
          <a:p>
            <a:pPr lvl="1">
              <a:buClrTx/>
              <a:buFont typeface="Wingdings" pitchFamily="2" charset="2"/>
              <a:buChar char="§"/>
            </a:pPr>
            <a:r>
              <a:rPr lang="en-US" sz="1800" dirty="0">
                <a:solidFill>
                  <a:schemeClr val="tx1"/>
                </a:solidFill>
              </a:rPr>
              <a:t>Teaching equipment and materials used at the college, from throwing wheels to musical instruments to cameras and lighting equipment, cannot be used in the usual way. </a:t>
            </a:r>
          </a:p>
          <a:p>
            <a:pPr lvl="1">
              <a:buClrTx/>
              <a:buFont typeface="Wingdings" pitchFamily="2" charset="2"/>
              <a:buChar char="§"/>
            </a:pPr>
            <a:r>
              <a:rPr lang="en-US" sz="1800" dirty="0">
                <a:solidFill>
                  <a:schemeClr val="tx1"/>
                </a:solidFill>
              </a:rPr>
              <a:t>Money apportioned for Life Drawing models, concerts, and more can’t be used, but we expect to make up for lost time once we’re able to move back into the classroom. </a:t>
            </a:r>
          </a:p>
          <a:p>
            <a:endParaRPr lang="en-US" dirty="0"/>
          </a:p>
          <a:p>
            <a:endParaRPr lang="en-US" dirty="0"/>
          </a:p>
        </p:txBody>
      </p:sp>
    </p:spTree>
    <p:extLst>
      <p:ext uri="{BB962C8B-B14F-4D97-AF65-F5344CB8AC3E}">
        <p14:creationId xmlns:p14="http://schemas.microsoft.com/office/powerpoint/2010/main" val="3990170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D588D-FDEE-5649-86BE-9BAFB48EA470}"/>
              </a:ext>
            </a:extLst>
          </p:cNvPr>
          <p:cNvSpPr>
            <a:spLocks noGrp="1"/>
          </p:cNvSpPr>
          <p:nvPr>
            <p:ph type="title"/>
          </p:nvPr>
        </p:nvSpPr>
        <p:spPr>
          <a:xfrm>
            <a:off x="609599" y="609600"/>
            <a:ext cx="6347713" cy="1835888"/>
          </a:xfrm>
        </p:spPr>
        <p:txBody>
          <a:bodyPr>
            <a:normAutofit fontScale="90000"/>
          </a:bodyPr>
          <a:lstStyle/>
          <a:p>
            <a:pPr lvl="1"/>
            <a:r>
              <a:rPr lang="en-US" sz="2200" dirty="0">
                <a:solidFill>
                  <a:srgbClr val="7030A0"/>
                </a:solidFill>
              </a:rPr>
              <a:t>Many departmental program reviews mention a request for removal of minimum unit for tutors.</a:t>
            </a:r>
            <a:br>
              <a:rPr lang="en-US" sz="2200" dirty="0">
                <a:solidFill>
                  <a:srgbClr val="7030A0"/>
                </a:solidFill>
              </a:rPr>
            </a:br>
            <a:br>
              <a:rPr lang="en-US" dirty="0">
                <a:solidFill>
                  <a:srgbClr val="7030A0"/>
                </a:solidFill>
              </a:rPr>
            </a:br>
            <a:r>
              <a:rPr lang="en-US" sz="2700" i="1" dirty="0">
                <a:solidFill>
                  <a:srgbClr val="7030A0"/>
                </a:solidFill>
              </a:rPr>
              <a:t>To clarify, the request is to reduce the required units by 3 units, from 12 to 9.</a:t>
            </a:r>
          </a:p>
        </p:txBody>
      </p:sp>
      <p:sp>
        <p:nvSpPr>
          <p:cNvPr id="3" name="Content Placeholder 2">
            <a:extLst>
              <a:ext uri="{FF2B5EF4-FFF2-40B4-BE49-F238E27FC236}">
                <a16:creationId xmlns:a16="http://schemas.microsoft.com/office/drawing/2014/main" id="{0ED2F472-5023-3448-A1ED-BB4BA952BA1B}"/>
              </a:ext>
            </a:extLst>
          </p:cNvPr>
          <p:cNvSpPr>
            <a:spLocks noGrp="1"/>
          </p:cNvSpPr>
          <p:nvPr>
            <p:ph idx="1"/>
          </p:nvPr>
        </p:nvSpPr>
        <p:spPr>
          <a:xfrm>
            <a:off x="609599" y="2690037"/>
            <a:ext cx="6668656" cy="3923414"/>
          </a:xfrm>
        </p:spPr>
        <p:txBody>
          <a:bodyPr>
            <a:normAutofit/>
          </a:bodyPr>
          <a:lstStyle/>
          <a:p>
            <a:pPr>
              <a:buClrTx/>
              <a:buFont typeface="Wingdings" pitchFamily="2" charset="2"/>
              <a:buChar char="v"/>
            </a:pPr>
            <a:r>
              <a:rPr lang="en-US" sz="2400" dirty="0">
                <a:solidFill>
                  <a:schemeClr val="tx1"/>
                </a:solidFill>
              </a:rPr>
              <a:t>How would this help students?</a:t>
            </a:r>
          </a:p>
          <a:p>
            <a:pPr lvl="1">
              <a:buClrTx/>
              <a:buFont typeface="Wingdings" pitchFamily="2" charset="2"/>
              <a:buChar char="§"/>
            </a:pPr>
            <a:r>
              <a:rPr lang="en-US" sz="2400" dirty="0">
                <a:solidFill>
                  <a:schemeClr val="tx1"/>
                </a:solidFill>
              </a:rPr>
              <a:t>It would help student lab tutors in their careers by building an employment history that includes work in their field of study, where presently the opportunity occurs very infrequently.</a:t>
            </a:r>
          </a:p>
          <a:p>
            <a:pPr lvl="1">
              <a:buClrTx/>
              <a:buFont typeface="Wingdings" pitchFamily="2" charset="2"/>
              <a:buChar char="§"/>
            </a:pPr>
            <a:r>
              <a:rPr lang="en-US" sz="2400" dirty="0">
                <a:solidFill>
                  <a:schemeClr val="tx1"/>
                </a:solidFill>
              </a:rPr>
              <a:t>It would also help those students with the greatest need achieve student success with the tutor’s help.</a:t>
            </a:r>
          </a:p>
          <a:p>
            <a:endParaRPr lang="en-US" dirty="0"/>
          </a:p>
        </p:txBody>
      </p:sp>
    </p:spTree>
    <p:extLst>
      <p:ext uri="{BB962C8B-B14F-4D97-AF65-F5344CB8AC3E}">
        <p14:creationId xmlns:p14="http://schemas.microsoft.com/office/powerpoint/2010/main" val="160463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51B3D-AFB0-D043-8995-923F1DE5BD1F}"/>
              </a:ext>
            </a:extLst>
          </p:cNvPr>
          <p:cNvSpPr>
            <a:spLocks noGrp="1"/>
          </p:cNvSpPr>
          <p:nvPr>
            <p:ph type="title"/>
          </p:nvPr>
        </p:nvSpPr>
        <p:spPr>
          <a:xfrm>
            <a:off x="1025236" y="418407"/>
            <a:ext cx="6347713" cy="1210887"/>
          </a:xfrm>
        </p:spPr>
        <p:txBody>
          <a:bodyPr/>
          <a:lstStyle/>
          <a:p>
            <a:r>
              <a:rPr lang="en-US" dirty="0">
                <a:solidFill>
                  <a:srgbClr val="7030A0"/>
                </a:solidFill>
              </a:rPr>
              <a:t>12-unit requirement issues  Part 1</a:t>
            </a:r>
          </a:p>
        </p:txBody>
      </p:sp>
      <p:sp>
        <p:nvSpPr>
          <p:cNvPr id="3" name="Content Placeholder 2">
            <a:extLst>
              <a:ext uri="{FF2B5EF4-FFF2-40B4-BE49-F238E27FC236}">
                <a16:creationId xmlns:a16="http://schemas.microsoft.com/office/drawing/2014/main" id="{E85AC71F-65B6-5E41-B452-FCF081816E67}"/>
              </a:ext>
            </a:extLst>
          </p:cNvPr>
          <p:cNvSpPr>
            <a:spLocks noGrp="1"/>
          </p:cNvSpPr>
          <p:nvPr>
            <p:ph idx="1"/>
          </p:nvPr>
        </p:nvSpPr>
        <p:spPr>
          <a:xfrm>
            <a:off x="609597" y="1629294"/>
            <a:ext cx="6419275" cy="4965470"/>
          </a:xfrm>
        </p:spPr>
        <p:txBody>
          <a:bodyPr/>
          <a:lstStyle/>
          <a:p>
            <a:pPr>
              <a:buClrTx/>
              <a:buFont typeface="Wingdings" pitchFamily="2" charset="2"/>
              <a:buChar char="v"/>
            </a:pPr>
            <a:r>
              <a:rPr lang="en-US" dirty="0">
                <a:solidFill>
                  <a:schemeClr val="tx1"/>
                </a:solidFill>
              </a:rPr>
              <a:t>The local 12 quarter unit requirement makes it difficult to hire student tutors. We often have none.</a:t>
            </a:r>
          </a:p>
          <a:p>
            <a:pPr>
              <a:buClrTx/>
              <a:buFont typeface="Wingdings" pitchFamily="2" charset="2"/>
              <a:buChar char="v"/>
            </a:pPr>
            <a:r>
              <a:rPr lang="en-US" dirty="0">
                <a:solidFill>
                  <a:schemeClr val="tx1"/>
                </a:solidFill>
              </a:rPr>
              <a:t>Limited student tutor class schedules often precludes helping other students when they need it</a:t>
            </a:r>
          </a:p>
          <a:p>
            <a:pPr>
              <a:buClrTx/>
              <a:buFont typeface="Wingdings" pitchFamily="2" charset="2"/>
              <a:buChar char="v"/>
            </a:pPr>
            <a:r>
              <a:rPr lang="en-US" dirty="0">
                <a:solidFill>
                  <a:schemeClr val="tx1"/>
                </a:solidFill>
              </a:rPr>
              <a:t>This becomes an equity issue, since those who need help the most can’t get the help they need due to the lack of tutors.</a:t>
            </a:r>
          </a:p>
          <a:p>
            <a:pPr>
              <a:buClrTx/>
              <a:buFont typeface="Wingdings" pitchFamily="2" charset="2"/>
              <a:buChar char="v"/>
            </a:pPr>
            <a:r>
              <a:rPr lang="en-US" dirty="0">
                <a:solidFill>
                  <a:schemeClr val="tx1"/>
                </a:solidFill>
              </a:rPr>
              <a:t>Our students are more often tactile learners, perhaps even higher than the 60% average. These tactile learners are frequently the students who need the most help. Thus, the ability to have hands-on learning helps improve equity. </a:t>
            </a:r>
          </a:p>
          <a:p>
            <a:pPr>
              <a:buClrTx/>
              <a:buFont typeface="Wingdings" pitchFamily="2" charset="2"/>
              <a:buChar char="v"/>
            </a:pPr>
            <a:r>
              <a:rPr lang="en-US" dirty="0">
                <a:solidFill>
                  <a:schemeClr val="tx1"/>
                </a:solidFill>
              </a:rPr>
              <a:t>Money procured from Perkins and other sources often cannot be used for student tutors due to the 12-unit requirement.</a:t>
            </a:r>
          </a:p>
        </p:txBody>
      </p:sp>
    </p:spTree>
    <p:extLst>
      <p:ext uri="{BB962C8B-B14F-4D97-AF65-F5344CB8AC3E}">
        <p14:creationId xmlns:p14="http://schemas.microsoft.com/office/powerpoint/2010/main" val="217571799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{FD205369-E632-3141-8700-C4484EAE4F9E}tf10001060</Template>
  <TotalTime>279</TotalTime>
  <Words>1055</Words>
  <Application>Microsoft Macintosh PowerPoint</Application>
  <PresentationFormat>On-screen Show (4:3)</PresentationFormat>
  <Paragraphs>74</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Trebuchet MS</vt:lpstr>
      <vt:lpstr>Wingdings</vt:lpstr>
      <vt:lpstr>Wingdings 3</vt:lpstr>
      <vt:lpstr>Facet</vt:lpstr>
      <vt:lpstr>PowerPoint Presentation</vt:lpstr>
      <vt:lpstr>About the division and its departments</vt:lpstr>
      <vt:lpstr>CTE Programs in the division</vt:lpstr>
      <vt:lpstr>Transfer  </vt:lpstr>
      <vt:lpstr>Industry connections</vt:lpstr>
      <vt:lpstr>There is room to grow We can offer students more choices in the future with new curriculum</vt:lpstr>
      <vt:lpstr>How is your area is navigating the COVID-19 related changes from a planning and budgeting standpoint? </vt:lpstr>
      <vt:lpstr>Many departmental program reviews mention a request for removal of minimum unit for tutors.  To clarify, the request is to reduce the required units by 3 units, from 12 to 9.</vt:lpstr>
      <vt:lpstr>12-unit requirement issues  Part 1</vt:lpstr>
      <vt:lpstr>12-unit requirement issues Part 2</vt:lpstr>
      <vt:lpstr>Many departments have asked for a division counselor. Describe the need for this position.</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Smith</dc:creator>
  <cp:lastModifiedBy>Microsoft Office User</cp:lastModifiedBy>
  <cp:revision>49</cp:revision>
  <dcterms:created xsi:type="dcterms:W3CDTF">2019-01-11T19:33:11Z</dcterms:created>
  <dcterms:modified xsi:type="dcterms:W3CDTF">2020-05-31T22:08:01Z</dcterms:modified>
</cp:coreProperties>
</file>