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handoutMasterIdLst>
    <p:handoutMasterId r:id="rId20"/>
  </p:handoutMasterIdLst>
  <p:sldIdLst>
    <p:sldId id="257" r:id="rId2"/>
    <p:sldId id="289" r:id="rId3"/>
    <p:sldId id="306" r:id="rId4"/>
    <p:sldId id="305" r:id="rId5"/>
    <p:sldId id="261" r:id="rId6"/>
    <p:sldId id="263" r:id="rId7"/>
    <p:sldId id="290" r:id="rId8"/>
    <p:sldId id="264" r:id="rId9"/>
    <p:sldId id="299" r:id="rId10"/>
    <p:sldId id="294" r:id="rId11"/>
    <p:sldId id="300" r:id="rId12"/>
    <p:sldId id="307" r:id="rId13"/>
    <p:sldId id="303" r:id="rId14"/>
    <p:sldId id="309" r:id="rId15"/>
    <p:sldId id="302" r:id="rId16"/>
    <p:sldId id="308" r:id="rId17"/>
    <p:sldId id="297" r:id="rId18"/>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8718"/>
    <a:srgbClr val="E4B563"/>
    <a:srgbClr val="9F6F12"/>
    <a:srgbClr val="E0D097"/>
    <a:srgbClr val="2E8061"/>
    <a:srgbClr val="5999EC"/>
    <a:srgbClr val="8A152D"/>
    <a:srgbClr val="C387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44"/>
    <p:restoredTop sz="94607"/>
  </p:normalViewPr>
  <p:slideViewPr>
    <p:cSldViewPr snapToGrid="0" snapToObjects="1">
      <p:cViewPr varScale="1">
        <p:scale>
          <a:sx n="106" d="100"/>
          <a:sy n="106" d="100"/>
        </p:scale>
        <p:origin x="1896"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41DDA577-A841-8947-B067-59392E7AB257}" type="datetimeFigureOut">
              <a:rPr lang="en-US" smtClean="0"/>
              <a:t>5/3/2018</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A38B054-2AD0-5541-BEC1-AB3810BAA835}" type="slidenum">
              <a:rPr lang="en-US" smtClean="0"/>
              <a:t>‹#›</a:t>
            </a:fld>
            <a:endParaRPr lang="en-US"/>
          </a:p>
        </p:txBody>
      </p:sp>
    </p:spTree>
    <p:extLst>
      <p:ext uri="{BB962C8B-B14F-4D97-AF65-F5344CB8AC3E}">
        <p14:creationId xmlns:p14="http://schemas.microsoft.com/office/powerpoint/2010/main" val="1669694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E12DABD-2A5C-1543-84C0-961B13FE4CCA}" type="datetimeFigureOut">
              <a:rPr lang="en-US" smtClean="0"/>
              <a:t>5/3/2018</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8D4E7F8-3730-704B-9AAE-DF5CAD5DD66B}" type="slidenum">
              <a:rPr lang="en-US" smtClean="0"/>
              <a:t>‹#›</a:t>
            </a:fld>
            <a:endParaRPr lang="en-US"/>
          </a:p>
        </p:txBody>
      </p:sp>
    </p:spTree>
    <p:extLst>
      <p:ext uri="{BB962C8B-B14F-4D97-AF65-F5344CB8AC3E}">
        <p14:creationId xmlns:p14="http://schemas.microsoft.com/office/powerpoint/2010/main" val="1167745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D4E7F8-3730-704B-9AAE-DF5CAD5DD66B}" type="slidenum">
              <a:rPr lang="en-US" smtClean="0"/>
              <a:t>4</a:t>
            </a:fld>
            <a:endParaRPr lang="en-US"/>
          </a:p>
        </p:txBody>
      </p:sp>
    </p:spTree>
    <p:extLst>
      <p:ext uri="{BB962C8B-B14F-4D97-AF65-F5344CB8AC3E}">
        <p14:creationId xmlns:p14="http://schemas.microsoft.com/office/powerpoint/2010/main" val="1737235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"De Anza College" represent to you?
https://www.polleverywhere.com/free_text_polls/Zlod9WltVy3Hmo2</a:t>
            </a:r>
          </a:p>
        </p:txBody>
      </p:sp>
      <p:sp>
        <p:nvSpPr>
          <p:cNvPr id="4" name="Slide Number Placeholder 3"/>
          <p:cNvSpPr>
            <a:spLocks noGrp="1"/>
          </p:cNvSpPr>
          <p:nvPr>
            <p:ph type="sldNum" sz="quarter" idx="10"/>
          </p:nvPr>
        </p:nvSpPr>
        <p:spPr/>
        <p:txBody>
          <a:bodyPr/>
          <a:lstStyle/>
          <a:p>
            <a:fld id="{1C4BCB7D-BF4E-1446-AA25-7CBBEE977063}" type="slidenum">
              <a:rPr lang="en-US" smtClean="0"/>
              <a:t>14</a:t>
            </a:fld>
            <a:endParaRPr lang="en-US" dirty="0"/>
          </a:p>
        </p:txBody>
      </p:sp>
    </p:spTree>
    <p:extLst>
      <p:ext uri="{BB962C8B-B14F-4D97-AF65-F5344CB8AC3E}">
        <p14:creationId xmlns:p14="http://schemas.microsoft.com/office/powerpoint/2010/main" val="332463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C3871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8091" y="250903"/>
            <a:ext cx="7178597" cy="540834"/>
          </a:xfrm>
          <a:prstGeom prst="rect">
            <a:avLst/>
          </a:prstGeom>
        </p:spPr>
        <p:txBody>
          <a:bodyPr/>
          <a:lstStyle>
            <a:lvl1pPr algn="l">
              <a:defRPr sz="28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54151" y="1267522"/>
            <a:ext cx="7772400" cy="4114800"/>
          </a:xfrm>
          <a:prstGeom prst="rect">
            <a:avLst/>
          </a:prstGeom>
        </p:spPr>
        <p:txBody>
          <a:bodyPr/>
          <a:lstStyle>
            <a:lvl1pPr marL="257175" indent="-257175">
              <a:buFont typeface="Wingdings" charset="2"/>
              <a:buChar char="§"/>
              <a:defRPr/>
            </a:lvl1pPr>
            <a:lvl2pPr marL="557213" indent="-214313">
              <a:buFont typeface="Wingdings" charset="2"/>
              <a:buChar char="v"/>
              <a:defRPr/>
            </a:lvl2pPr>
            <a:lvl4pPr marL="1200150" indent="-171450">
              <a:buFont typeface="Wingdings" charset="2"/>
              <a:buChar char="Ø"/>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D607F5-FE32-9745-9440-E836A6753442}" type="datetimeFigureOut">
              <a:rPr lang="en-US" smtClean="0"/>
              <a:t>5/3/2018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15782625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38719"/>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082906" cy="820004"/>
          </a:xfrm>
          <a:prstGeom prst="rect">
            <a:avLst/>
          </a:prstGeom>
        </p:spPr>
      </p:pic>
      <p:sp>
        <p:nvSpPr>
          <p:cNvPr id="2" name="Rectangle 1"/>
          <p:cNvSpPr/>
          <p:nvPr userDrawn="1"/>
        </p:nvSpPr>
        <p:spPr bwMode="auto">
          <a:xfrm>
            <a:off x="1082906" y="0"/>
            <a:ext cx="8061094" cy="820004"/>
          </a:xfrm>
          <a:prstGeom prst="rect">
            <a:avLst/>
          </a:prstGeom>
          <a:gradFill flip="none" rotWithShape="1">
            <a:gsLst>
              <a:gs pos="24000">
                <a:srgbClr val="8A152D"/>
              </a:gs>
              <a:gs pos="57000">
                <a:srgbClr val="A74E23"/>
              </a:gs>
              <a:gs pos="100000">
                <a:srgbClr val="C38719"/>
              </a:gs>
            </a:gsLst>
            <a:lin ang="0" scaled="1"/>
            <a:tileRect/>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32" charset="-128"/>
            </a:endParaRPr>
          </a:p>
        </p:txBody>
      </p:sp>
    </p:spTree>
    <p:extLst>
      <p:ext uri="{BB962C8B-B14F-4D97-AF65-F5344CB8AC3E}">
        <p14:creationId xmlns:p14="http://schemas.microsoft.com/office/powerpoint/2010/main" val="20097791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ea typeface="ＭＳ Ｐゴシック" pitchFamily="-32" charset="-128"/>
        </a:defRPr>
      </a:lvl2pPr>
      <a:lvl3pPr algn="ctr" rtl="0" eaLnBrk="0" fontAlgn="base" hangingPunct="0">
        <a:spcBef>
          <a:spcPct val="0"/>
        </a:spcBef>
        <a:spcAft>
          <a:spcPct val="0"/>
        </a:spcAft>
        <a:defRPr sz="3300">
          <a:solidFill>
            <a:schemeClr val="tx2"/>
          </a:solidFill>
          <a:latin typeface="Arial" charset="0"/>
          <a:ea typeface="ＭＳ Ｐゴシック" pitchFamily="-32" charset="-128"/>
        </a:defRPr>
      </a:lvl3pPr>
      <a:lvl4pPr algn="ctr" rtl="0" eaLnBrk="0" fontAlgn="base" hangingPunct="0">
        <a:spcBef>
          <a:spcPct val="0"/>
        </a:spcBef>
        <a:spcAft>
          <a:spcPct val="0"/>
        </a:spcAft>
        <a:defRPr sz="3300">
          <a:solidFill>
            <a:schemeClr val="tx2"/>
          </a:solidFill>
          <a:latin typeface="Arial" charset="0"/>
          <a:ea typeface="ＭＳ Ｐゴシック" pitchFamily="-32" charset="-128"/>
        </a:defRPr>
      </a:lvl4pPr>
      <a:lvl5pPr algn="ctr" rtl="0" eaLnBrk="0" fontAlgn="base" hangingPunct="0">
        <a:spcBef>
          <a:spcPct val="0"/>
        </a:spcBef>
        <a:spcAft>
          <a:spcPct val="0"/>
        </a:spcAft>
        <a:defRPr sz="3300">
          <a:solidFill>
            <a:schemeClr val="tx2"/>
          </a:solidFill>
          <a:latin typeface="Arial" charset="0"/>
          <a:ea typeface="ＭＳ Ｐゴシック" pitchFamily="-32" charset="-128"/>
        </a:defRPr>
      </a:lvl5pPr>
      <a:lvl6pPr marL="342900" algn="ctr" rtl="0" fontAlgn="base">
        <a:spcBef>
          <a:spcPct val="0"/>
        </a:spcBef>
        <a:spcAft>
          <a:spcPct val="0"/>
        </a:spcAft>
        <a:defRPr sz="3300">
          <a:solidFill>
            <a:schemeClr val="tx2"/>
          </a:solidFill>
          <a:latin typeface="Arial" charset="0"/>
          <a:ea typeface="ＭＳ Ｐゴシック" pitchFamily="-32" charset="-128"/>
        </a:defRPr>
      </a:lvl6pPr>
      <a:lvl7pPr marL="685800" algn="ctr" rtl="0" fontAlgn="base">
        <a:spcBef>
          <a:spcPct val="0"/>
        </a:spcBef>
        <a:spcAft>
          <a:spcPct val="0"/>
        </a:spcAft>
        <a:defRPr sz="3300">
          <a:solidFill>
            <a:schemeClr val="tx2"/>
          </a:solidFill>
          <a:latin typeface="Arial" charset="0"/>
          <a:ea typeface="ＭＳ Ｐゴシック" pitchFamily="-32" charset="-128"/>
        </a:defRPr>
      </a:lvl7pPr>
      <a:lvl8pPr marL="1028700" algn="ctr" rtl="0" fontAlgn="base">
        <a:spcBef>
          <a:spcPct val="0"/>
        </a:spcBef>
        <a:spcAft>
          <a:spcPct val="0"/>
        </a:spcAft>
        <a:defRPr sz="3300">
          <a:solidFill>
            <a:schemeClr val="tx2"/>
          </a:solidFill>
          <a:latin typeface="Arial" charset="0"/>
          <a:ea typeface="ＭＳ Ｐゴシック" pitchFamily="-32" charset="-128"/>
        </a:defRPr>
      </a:lvl8pPr>
      <a:lvl9pPr marL="1371600" algn="ctr" rtl="0" fontAlgn="base">
        <a:spcBef>
          <a:spcPct val="0"/>
        </a:spcBef>
        <a:spcAft>
          <a:spcPct val="0"/>
        </a:spcAft>
        <a:defRPr sz="3300">
          <a:solidFill>
            <a:schemeClr val="tx2"/>
          </a:solidFill>
          <a:latin typeface="Arial" charset="0"/>
          <a:ea typeface="ＭＳ Ｐゴシック" pitchFamily="-32" charset="-128"/>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fontAlgn="base">
        <a:spcBef>
          <a:spcPct val="20000"/>
        </a:spcBef>
        <a:spcAft>
          <a:spcPct val="0"/>
        </a:spcAft>
        <a:buChar char="»"/>
        <a:defRPr sz="1500">
          <a:solidFill>
            <a:schemeClr val="tx1"/>
          </a:solidFill>
          <a:latin typeface="+mn-lt"/>
          <a:ea typeface="+mn-ea"/>
        </a:defRPr>
      </a:lvl6pPr>
      <a:lvl7pPr marL="2228850" indent="-171450" algn="l" rtl="0" fontAlgn="base">
        <a:spcBef>
          <a:spcPct val="20000"/>
        </a:spcBef>
        <a:spcAft>
          <a:spcPct val="0"/>
        </a:spcAft>
        <a:buChar char="»"/>
        <a:defRPr sz="1500">
          <a:solidFill>
            <a:schemeClr val="tx1"/>
          </a:solidFill>
          <a:latin typeface="+mn-lt"/>
          <a:ea typeface="+mn-ea"/>
        </a:defRPr>
      </a:lvl7pPr>
      <a:lvl8pPr marL="2571750" indent="-171450" algn="l" rtl="0" fontAlgn="base">
        <a:spcBef>
          <a:spcPct val="20000"/>
        </a:spcBef>
        <a:spcAft>
          <a:spcPct val="0"/>
        </a:spcAft>
        <a:buChar char="»"/>
        <a:defRPr sz="1500">
          <a:solidFill>
            <a:schemeClr val="tx1"/>
          </a:solidFill>
          <a:latin typeface="+mn-lt"/>
          <a:ea typeface="+mn-ea"/>
        </a:defRPr>
      </a:lvl8pPr>
      <a:lvl9pPr marL="2914650" indent="-171450" algn="l" rtl="0" fontAlgn="base">
        <a:spcBef>
          <a:spcPct val="20000"/>
        </a:spcBef>
        <a:spcAft>
          <a:spcPct val="0"/>
        </a:spcAft>
        <a:buChar char="»"/>
        <a:defRPr sz="1500">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userDrawn="1">
          <p15:clr>
            <a:srgbClr val="F26B43"/>
          </p15:clr>
        </p15:guide>
        <p15:guide id="2" orient="horz" pos="696" userDrawn="1">
          <p15:clr>
            <a:srgbClr val="F26B43"/>
          </p15:clr>
        </p15:guide>
        <p15:guide id="3" orient="horz" pos="4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deanza.edu/valuesfeedback/" TargetMode="External"/><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hyperlink" Target="https://www.polleverywhere.com/free_text_polls/Zlod9WltVy3Hmo2" TargetMode="External"/><Relationship Id="rId5" Type="http://schemas.openxmlformats.org/officeDocument/2006/relationships/hyperlink" Target="https://www.liveslides.com/download" TargetMode="Externa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5301373"/>
            <a:ext cx="9144000" cy="1015663"/>
          </a:xfrm>
          <a:prstGeom prst="rect">
            <a:avLst/>
          </a:prstGeom>
          <a:noFill/>
        </p:spPr>
        <p:txBody>
          <a:bodyPr wrap="square" rtlCol="0">
            <a:spAutoFit/>
          </a:bodyPr>
          <a:lstStyle/>
          <a:p>
            <a:pPr algn="ctr"/>
            <a:r>
              <a:rPr lang="en-US" sz="3600" b="1" dirty="0">
                <a:solidFill>
                  <a:srgbClr val="FFFFFF"/>
                </a:solidFill>
              </a:rPr>
              <a:t>College Planning Committee Updates</a:t>
            </a:r>
          </a:p>
          <a:p>
            <a:pPr algn="ctr"/>
            <a:r>
              <a:rPr lang="en-US" sz="2400" b="1" dirty="0" smtClean="0">
                <a:solidFill>
                  <a:srgbClr val="FFFFFF"/>
                </a:solidFill>
              </a:rPr>
              <a:t>Spring </a:t>
            </a:r>
            <a:r>
              <a:rPr lang="en-US" sz="2400" b="1" dirty="0">
                <a:solidFill>
                  <a:srgbClr val="FFFFFF"/>
                </a:solidFill>
              </a:rPr>
              <a:t>2018</a:t>
            </a:r>
          </a:p>
        </p:txBody>
      </p:sp>
    </p:spTree>
    <p:extLst>
      <p:ext uri="{BB962C8B-B14F-4D97-AF65-F5344CB8AC3E}">
        <p14:creationId xmlns:p14="http://schemas.microsoft.com/office/powerpoint/2010/main" val="587453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299" y="245324"/>
            <a:ext cx="8165479" cy="713679"/>
          </a:xfrm>
        </p:spPr>
        <p:txBody>
          <a:bodyPr/>
          <a:lstStyle/>
          <a:p>
            <a:pPr algn="l"/>
            <a:r>
              <a:rPr lang="en-US" sz="2800" dirty="0" smtClean="0">
                <a:solidFill>
                  <a:schemeClr val="bg1"/>
                </a:solidFill>
              </a:rPr>
              <a:t>What does this </a:t>
            </a:r>
            <a:r>
              <a:rPr lang="en-US" sz="2800" smtClean="0">
                <a:solidFill>
                  <a:schemeClr val="bg1"/>
                </a:solidFill>
              </a:rPr>
              <a:t>mean for us?</a:t>
            </a:r>
            <a:endParaRPr lang="en-US" sz="2800" dirty="0">
              <a:solidFill>
                <a:schemeClr val="bg1"/>
              </a:solidFill>
            </a:endParaRPr>
          </a:p>
        </p:txBody>
      </p:sp>
      <p:sp>
        <p:nvSpPr>
          <p:cNvPr id="3" name="Content Placeholder 2"/>
          <p:cNvSpPr>
            <a:spLocks noGrp="1"/>
          </p:cNvSpPr>
          <p:nvPr>
            <p:ph idx="1"/>
          </p:nvPr>
        </p:nvSpPr>
        <p:spPr>
          <a:xfrm>
            <a:off x="362139" y="958339"/>
            <a:ext cx="8446883" cy="5899661"/>
          </a:xfrm>
        </p:spPr>
        <p:txBody>
          <a:bodyPr/>
          <a:lstStyle/>
          <a:p>
            <a:r>
              <a:rPr lang="en-US" dirty="0"/>
              <a:t>Fewer college-aged students in the Valley is an ongoing trend</a:t>
            </a:r>
          </a:p>
          <a:p>
            <a:pPr marL="801688" lvl="1" indent="-344488">
              <a:buFont typeface="Arial" charset="0"/>
              <a:buChar char="•"/>
            </a:pPr>
            <a:r>
              <a:rPr lang="en-US" sz="1800" dirty="0"/>
              <a:t>What enrollment number is sustainable in light of the continued enrollment reductions?</a:t>
            </a:r>
          </a:p>
          <a:p>
            <a:pPr marL="801688" lvl="1" indent="-344488">
              <a:buFont typeface="Arial" charset="0"/>
              <a:buChar char="•"/>
            </a:pPr>
            <a:r>
              <a:rPr lang="en-US" sz="1800" dirty="0"/>
              <a:t>As fewer students are eligible for a state university, how can we get them to enroll here?</a:t>
            </a:r>
          </a:p>
          <a:p>
            <a:r>
              <a:rPr lang="en-US" dirty="0" smtClean="0"/>
              <a:t>Commute </a:t>
            </a:r>
            <a:r>
              <a:rPr lang="en-US" dirty="0"/>
              <a:t>times continue to grow</a:t>
            </a:r>
          </a:p>
          <a:p>
            <a:pPr marL="801688" lvl="1" indent="-344488">
              <a:buFont typeface="Arial" charset="0"/>
              <a:buChar char="•"/>
            </a:pPr>
            <a:r>
              <a:rPr lang="en-US" sz="1800" dirty="0"/>
              <a:t>What  can we do as a college to help students, faculty and staff in </a:t>
            </a:r>
            <a:r>
              <a:rPr lang="en-US" sz="1800" dirty="0" smtClean="0"/>
              <a:t>this area?</a:t>
            </a:r>
          </a:p>
          <a:p>
            <a:pPr marL="227013" indent="-227013">
              <a:buFont typeface="Wingdings" panose="05000000000000000000" pitchFamily="2" charset="2"/>
              <a:buChar char="§"/>
            </a:pPr>
            <a:r>
              <a:rPr lang="en-US" sz="2700" dirty="0">
                <a:cs typeface="+mn-cs"/>
              </a:rPr>
              <a:t>Wage growth has not kept pace with inflation</a:t>
            </a:r>
          </a:p>
          <a:p>
            <a:pPr marL="742950" lvl="2" indent="-280988">
              <a:buFont typeface="Arial" charset="0"/>
              <a:buChar char="•"/>
            </a:pPr>
            <a:r>
              <a:rPr lang="en-US" dirty="0"/>
              <a:t>What services can we provide to students and their families to ensure their basic needs are met while attending De Anza?</a:t>
            </a:r>
          </a:p>
          <a:p>
            <a:r>
              <a:rPr lang="en-US" dirty="0"/>
              <a:t>Largest area of employment growth: innovation and information products and services </a:t>
            </a:r>
          </a:p>
          <a:p>
            <a:pPr marL="801688" lvl="1" indent="-344488">
              <a:buFont typeface="Arial" charset="0"/>
              <a:buChar char="•"/>
            </a:pPr>
            <a:r>
              <a:rPr lang="en-US" sz="1800" dirty="0"/>
              <a:t>Are we aligning with employment growth in the Valley, including through liberal education, transfer preparation and degrees, and career technical education?</a:t>
            </a:r>
          </a:p>
        </p:txBody>
      </p:sp>
    </p:spTree>
    <p:extLst>
      <p:ext uri="{BB962C8B-B14F-4D97-AF65-F5344CB8AC3E}">
        <p14:creationId xmlns:p14="http://schemas.microsoft.com/office/powerpoint/2010/main" val="13587683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360995" y="3030534"/>
            <a:ext cx="7089388" cy="1419100"/>
          </a:xfrm>
        </p:spPr>
        <p:txBody>
          <a:bodyPr/>
          <a:lstStyle/>
          <a:p>
            <a:pPr marL="0" indent="0">
              <a:buNone/>
            </a:pPr>
            <a:r>
              <a:rPr lang="en-US" sz="4000" b="1" kern="1200" dirty="0">
                <a:solidFill>
                  <a:schemeClr val="bg1"/>
                </a:solidFill>
              </a:rPr>
              <a:t>Vision, Values and Mission</a:t>
            </a:r>
            <a:endParaRPr lang="en-US" sz="4000" b="1" kern="1200" dirty="0">
              <a:solidFill>
                <a:schemeClr val="bg1"/>
              </a:solidFill>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9315671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Vision Statement - Draft</a:t>
            </a:r>
            <a:endParaRPr lang="en-US" dirty="0"/>
          </a:p>
        </p:txBody>
      </p:sp>
      <p:sp>
        <p:nvSpPr>
          <p:cNvPr id="6" name="Content Placeholder 2"/>
          <p:cNvSpPr>
            <a:spLocks noGrp="1"/>
          </p:cNvSpPr>
          <p:nvPr>
            <p:ph idx="1"/>
          </p:nvPr>
        </p:nvSpPr>
        <p:spPr>
          <a:xfrm>
            <a:off x="362139" y="2395254"/>
            <a:ext cx="8446883" cy="1419100"/>
          </a:xfrm>
        </p:spPr>
        <p:txBody>
          <a:bodyPr/>
          <a:lstStyle/>
          <a:p>
            <a:pPr marL="0" indent="0">
              <a:buNone/>
            </a:pPr>
            <a:r>
              <a:rPr lang="en-US" dirty="0"/>
              <a:t>“Empower </a:t>
            </a:r>
            <a:r>
              <a:rPr lang="en-US" dirty="0"/>
              <a:t>all student to attain their educational goal, develop an equity-based mindset, and become civic leaders in </a:t>
            </a:r>
            <a:r>
              <a:rPr lang="en-US" dirty="0"/>
              <a:t>their community.”</a:t>
            </a:r>
            <a:endParaRPr lang="en-US" dirty="0"/>
          </a:p>
        </p:txBody>
      </p:sp>
    </p:spTree>
    <p:extLst>
      <p:ext uri="{BB962C8B-B14F-4D97-AF65-F5344CB8AC3E}">
        <p14:creationId xmlns:p14="http://schemas.microsoft.com/office/powerpoint/2010/main" val="3649806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Values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081" y="923109"/>
            <a:ext cx="5693698" cy="5653344"/>
          </a:xfrm>
          <a:prstGeom prst="rect">
            <a:avLst/>
          </a:prstGeom>
        </p:spPr>
      </p:pic>
      <p:sp>
        <p:nvSpPr>
          <p:cNvPr id="8" name="Rectangle 7"/>
          <p:cNvSpPr/>
          <p:nvPr/>
        </p:nvSpPr>
        <p:spPr>
          <a:xfrm>
            <a:off x="5242559" y="6333918"/>
            <a:ext cx="2983509" cy="369332"/>
          </a:xfrm>
          <a:prstGeom prst="rect">
            <a:avLst/>
          </a:prstGeom>
        </p:spPr>
        <p:txBody>
          <a:bodyPr wrap="none">
            <a:spAutoFit/>
          </a:bodyPr>
          <a:lstStyle/>
          <a:p>
            <a:pPr algn="ctr"/>
            <a:r>
              <a:rPr lang="en-US" dirty="0">
                <a:latin typeface="Britannic Bold" pitchFamily="34" charset="0"/>
                <a:hlinkClick r:id="rId3"/>
              </a:rPr>
              <a:t>Expanded Values Statement</a:t>
            </a:r>
            <a:endParaRPr lang="en-US" dirty="0">
              <a:latin typeface="Britannic Bold" pitchFamily="34" charset="0"/>
            </a:endParaRPr>
          </a:p>
        </p:txBody>
      </p:sp>
    </p:spTree>
    <p:extLst>
      <p:ext uri="{BB962C8B-B14F-4D97-AF65-F5344CB8AC3E}">
        <p14:creationId xmlns:p14="http://schemas.microsoft.com/office/powerpoint/2010/main" val="22446523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
        <p:nvSpPr>
          <p:cNvPr id="3" name="Rectangle 2">
            <a:hlinkClick r:id="rId5"/>
          </p:cNvPr>
          <p:cNvSpPr/>
          <p:nvPr/>
        </p:nvSpPr>
        <p:spPr>
          <a:xfrm>
            <a:off x="3314700" y="4876799"/>
            <a:ext cx="2625367" cy="6256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hlinkClick r:id="rId6" action="ppaction://hlinkfile"/>
          </p:cNvPr>
          <p:cNvSpPr/>
          <p:nvPr/>
        </p:nvSpPr>
        <p:spPr>
          <a:xfrm>
            <a:off x="1739900" y="622300"/>
            <a:ext cx="5638800" cy="391159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32097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Mission Statement</a:t>
            </a:r>
            <a:endParaRPr lang="en-US" dirty="0"/>
          </a:p>
        </p:txBody>
      </p:sp>
      <p:sp>
        <p:nvSpPr>
          <p:cNvPr id="6" name="Content Placeholder 2"/>
          <p:cNvSpPr>
            <a:spLocks noGrp="1"/>
          </p:cNvSpPr>
          <p:nvPr>
            <p:ph idx="1"/>
          </p:nvPr>
        </p:nvSpPr>
        <p:spPr>
          <a:xfrm>
            <a:off x="0" y="993174"/>
            <a:ext cx="9139947" cy="5838700"/>
          </a:xfrm>
        </p:spPr>
        <p:txBody>
          <a:bodyPr/>
          <a:lstStyle/>
          <a:p>
            <a:pPr marL="0" indent="0">
              <a:buNone/>
            </a:pPr>
            <a:r>
              <a:rPr lang="en-US" dirty="0"/>
              <a:t>De Anza College provides an academically rich, multicultural learning environment that challenges students of every background to develop their intellect, character and abilities; to realize their goals; and to be socially responsible leaders in their communities, the nation and the world. The college engages students in creative work that demonstrates the knowledge, skills and attitudes contained within the college’s Institutional Core Competencies: </a:t>
            </a:r>
          </a:p>
          <a:p>
            <a:pPr marL="0" indent="0">
              <a:buNone/>
            </a:pPr>
            <a:r>
              <a:rPr lang="en-US" dirty="0"/>
              <a:t>Communication and expression</a:t>
            </a:r>
          </a:p>
          <a:p>
            <a:pPr marL="0" indent="0">
              <a:buNone/>
            </a:pPr>
            <a:r>
              <a:rPr lang="en-US" dirty="0"/>
              <a:t>Information literacy</a:t>
            </a:r>
          </a:p>
          <a:p>
            <a:pPr marL="0" indent="0">
              <a:buNone/>
            </a:pPr>
            <a:r>
              <a:rPr lang="en-US" dirty="0"/>
              <a:t>Physical/mental wellness and personal responsibility</a:t>
            </a:r>
          </a:p>
          <a:p>
            <a:pPr marL="0" indent="0">
              <a:buNone/>
            </a:pPr>
            <a:r>
              <a:rPr lang="en-US" dirty="0"/>
              <a:t>Civic capacity for global, cultural, social and environmental justice</a:t>
            </a:r>
          </a:p>
          <a:p>
            <a:pPr marL="0" indent="0">
              <a:buNone/>
            </a:pPr>
            <a:r>
              <a:rPr lang="en-US" dirty="0"/>
              <a:t>Critical thinking</a:t>
            </a:r>
          </a:p>
        </p:txBody>
      </p:sp>
    </p:spTree>
    <p:extLst>
      <p:ext uri="{BB962C8B-B14F-4D97-AF65-F5344CB8AC3E}">
        <p14:creationId xmlns:p14="http://schemas.microsoft.com/office/powerpoint/2010/main" val="4191436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Next Steps</a:t>
            </a:r>
            <a:endParaRPr lang="en-US" dirty="0"/>
          </a:p>
        </p:txBody>
      </p:sp>
      <p:sp>
        <p:nvSpPr>
          <p:cNvPr id="6" name="Content Placeholder 2"/>
          <p:cNvSpPr>
            <a:spLocks noGrp="1"/>
          </p:cNvSpPr>
          <p:nvPr>
            <p:ph idx="1"/>
          </p:nvPr>
        </p:nvSpPr>
        <p:spPr>
          <a:xfrm>
            <a:off x="4053" y="1807986"/>
            <a:ext cx="9139947" cy="5838700"/>
          </a:xfrm>
        </p:spPr>
        <p:txBody>
          <a:bodyPr/>
          <a:lstStyle/>
          <a:p>
            <a:pPr>
              <a:buFontTx/>
              <a:buChar char="-"/>
            </a:pPr>
            <a:r>
              <a:rPr lang="en-US" dirty="0"/>
              <a:t>Review feedback from shared governance groups</a:t>
            </a:r>
          </a:p>
          <a:p>
            <a:pPr>
              <a:buFontTx/>
              <a:buChar char="-"/>
            </a:pPr>
            <a:r>
              <a:rPr lang="en-US" dirty="0"/>
              <a:t>Circulate revised or reaffirmed mission, vision and strategic initiatives to governance groups for adoption in early fall 2018</a:t>
            </a:r>
          </a:p>
          <a:p>
            <a:pPr>
              <a:buFontTx/>
              <a:buChar char="-"/>
            </a:pPr>
            <a:r>
              <a:rPr lang="en-US" dirty="0"/>
              <a:t>Provide feedback to your college planning committee representative </a:t>
            </a:r>
            <a:r>
              <a:rPr lang="en-US" dirty="0" smtClean="0"/>
              <a:t>or </a:t>
            </a:r>
            <a:r>
              <a:rPr lang="en-US" dirty="0"/>
              <a:t>to Newellmallory@deanza.edu</a:t>
            </a:r>
          </a:p>
          <a:p>
            <a:pPr>
              <a:buFontTx/>
              <a:buChar char="-"/>
            </a:pPr>
            <a:endParaRPr lang="en-US" dirty="0">
              <a:solidFill>
                <a:schemeClr val="bg1"/>
              </a:solidFill>
            </a:endParaRPr>
          </a:p>
        </p:txBody>
      </p:sp>
    </p:spTree>
    <p:extLst>
      <p:ext uri="{BB962C8B-B14F-4D97-AF65-F5344CB8AC3E}">
        <p14:creationId xmlns:p14="http://schemas.microsoft.com/office/powerpoint/2010/main" val="5520682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0" y="5301373"/>
            <a:ext cx="9144000" cy="1015663"/>
          </a:xfrm>
          <a:prstGeom prst="rect">
            <a:avLst/>
          </a:prstGeom>
          <a:noFill/>
        </p:spPr>
        <p:txBody>
          <a:bodyPr wrap="square" rtlCol="0">
            <a:spAutoFit/>
          </a:bodyPr>
          <a:lstStyle/>
          <a:p>
            <a:pPr algn="ctr"/>
            <a:r>
              <a:rPr lang="en-US" sz="3600" b="1" dirty="0">
                <a:solidFill>
                  <a:srgbClr val="FFFFFF"/>
                </a:solidFill>
              </a:rPr>
              <a:t>College Planning Committee Updates</a:t>
            </a:r>
          </a:p>
          <a:p>
            <a:pPr algn="ctr"/>
            <a:r>
              <a:rPr lang="en-US" sz="2400" b="1" dirty="0" smtClean="0">
                <a:solidFill>
                  <a:srgbClr val="FFFFFF"/>
                </a:solidFill>
              </a:rPr>
              <a:t>Spring </a:t>
            </a:r>
            <a:r>
              <a:rPr lang="en-US" sz="2400" b="1" dirty="0">
                <a:solidFill>
                  <a:srgbClr val="FFFFFF"/>
                </a:solidFill>
              </a:rPr>
              <a:t>2018</a:t>
            </a:r>
          </a:p>
        </p:txBody>
      </p:sp>
    </p:spTree>
    <p:extLst>
      <p:ext uri="{BB962C8B-B14F-4D97-AF65-F5344CB8AC3E}">
        <p14:creationId xmlns:p14="http://schemas.microsoft.com/office/powerpoint/2010/main" val="202195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56477"/>
            <a:ext cx="8020514" cy="568714"/>
          </a:xfrm>
        </p:spPr>
        <p:txBody>
          <a:bodyPr/>
          <a:lstStyle/>
          <a:p>
            <a:pPr algn="l"/>
            <a:r>
              <a:rPr lang="en-US" dirty="0" smtClean="0"/>
              <a:t>Spring 2018</a:t>
            </a:r>
            <a:endParaRPr lang="en-US" sz="2800" dirty="0">
              <a:solidFill>
                <a:schemeClr val="bg1"/>
              </a:solidFill>
            </a:endParaRPr>
          </a:p>
        </p:txBody>
      </p:sp>
      <p:sp>
        <p:nvSpPr>
          <p:cNvPr id="3" name="Content Placeholder 2"/>
          <p:cNvSpPr>
            <a:spLocks noGrp="1"/>
          </p:cNvSpPr>
          <p:nvPr>
            <p:ph idx="1"/>
          </p:nvPr>
        </p:nvSpPr>
        <p:spPr>
          <a:xfrm>
            <a:off x="1159726" y="1003616"/>
            <a:ext cx="7683189" cy="4661209"/>
          </a:xfrm>
        </p:spPr>
        <p:txBody>
          <a:bodyPr/>
          <a:lstStyle/>
          <a:p>
            <a:pPr marL="342900" indent="-342900"/>
            <a:r>
              <a:rPr lang="en-US" dirty="0"/>
              <a:t>Review key external and internal trends</a:t>
            </a:r>
          </a:p>
          <a:p>
            <a:pPr marL="342900" indent="-342900"/>
            <a:r>
              <a:rPr lang="en-US" dirty="0"/>
              <a:t>Review mission statement </a:t>
            </a:r>
            <a:r>
              <a:rPr lang="en-US" dirty="0" smtClean="0"/>
              <a:t>and strategic initiatives</a:t>
            </a:r>
            <a:endParaRPr lang="en-US" dirty="0"/>
          </a:p>
          <a:p>
            <a:pPr marL="342900" indent="-342900"/>
            <a:r>
              <a:rPr lang="en-US" dirty="0"/>
              <a:t>Develop a vision statement</a:t>
            </a:r>
          </a:p>
          <a:p>
            <a:pPr marL="342900" indent="-342900"/>
            <a:r>
              <a:rPr lang="en-US" dirty="0"/>
              <a:t>Conduct collegewide dialogue and activities around the mission, vision and strategic initiatives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3601041"/>
            <a:ext cx="7050359" cy="3256959"/>
          </a:xfrm>
          <a:prstGeom prst="rect">
            <a:avLst/>
          </a:prstGeom>
        </p:spPr>
      </p:pic>
    </p:spTree>
    <p:extLst>
      <p:ext uri="{BB962C8B-B14F-4D97-AF65-F5344CB8AC3E}">
        <p14:creationId xmlns:p14="http://schemas.microsoft.com/office/powerpoint/2010/main" val="125519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56477"/>
            <a:ext cx="8020514" cy="568714"/>
          </a:xfrm>
        </p:spPr>
        <p:txBody>
          <a:bodyPr/>
          <a:lstStyle/>
          <a:p>
            <a:pPr algn="l"/>
            <a:r>
              <a:rPr lang="en-US" dirty="0" smtClean="0"/>
              <a:t>Spring 2018</a:t>
            </a:r>
            <a:endParaRPr lang="en-US" sz="2800"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3601041"/>
            <a:ext cx="7050359" cy="32569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2444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871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5172"/>
            <a:ext cx="9144000" cy="11596745"/>
          </a:xfrm>
          <a:prstGeom prst="rect">
            <a:avLst/>
          </a:prstGeom>
        </p:spPr>
      </p:pic>
    </p:spTree>
    <p:extLst>
      <p:ext uri="{BB962C8B-B14F-4D97-AF65-F5344CB8AC3E}">
        <p14:creationId xmlns:p14="http://schemas.microsoft.com/office/powerpoint/2010/main" val="35892918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38719"/>
        </a:solidFill>
        <a:effectLst/>
      </p:bgPr>
    </p:bg>
    <p:spTree>
      <p:nvGrpSpPr>
        <p:cNvPr id="1" name=""/>
        <p:cNvGrpSpPr/>
        <p:nvPr/>
      </p:nvGrpSpPr>
      <p:grpSpPr>
        <a:xfrm>
          <a:off x="0" y="0"/>
          <a:ext cx="0" cy="0"/>
          <a:chOff x="0" y="0"/>
          <a:chExt cx="0" cy="0"/>
        </a:xfrm>
      </p:grpSpPr>
      <p:sp>
        <p:nvSpPr>
          <p:cNvPr id="5" name="TextBox 4"/>
          <p:cNvSpPr txBox="1"/>
          <p:nvPr/>
        </p:nvSpPr>
        <p:spPr>
          <a:xfrm>
            <a:off x="0" y="2737515"/>
            <a:ext cx="9144000" cy="1015663"/>
          </a:xfrm>
          <a:prstGeom prst="rect">
            <a:avLst/>
          </a:prstGeom>
          <a:noFill/>
        </p:spPr>
        <p:txBody>
          <a:bodyPr wrap="square" rtlCol="0">
            <a:spAutoFit/>
          </a:bodyPr>
          <a:lstStyle/>
          <a:p>
            <a:pPr algn="ctr"/>
            <a:r>
              <a:rPr lang="en-US" sz="4000" b="1" dirty="0" smtClean="0">
                <a:solidFill>
                  <a:schemeClr val="bg1"/>
                </a:solidFill>
              </a:rPr>
              <a:t>State </a:t>
            </a:r>
            <a:r>
              <a:rPr lang="en-US" sz="4000" b="1" dirty="0">
                <a:solidFill>
                  <a:schemeClr val="bg1"/>
                </a:solidFill>
              </a:rPr>
              <a:t>of the Valley </a:t>
            </a:r>
            <a:r>
              <a:rPr lang="en-US" sz="4000" b="1" dirty="0" smtClean="0">
                <a:solidFill>
                  <a:schemeClr val="bg1"/>
                </a:solidFill>
              </a:rPr>
              <a:t>2018</a:t>
            </a:r>
          </a:p>
          <a:p>
            <a:pPr algn="ctr"/>
            <a:r>
              <a:rPr lang="en-US" sz="2000" b="1" dirty="0">
                <a:solidFill>
                  <a:schemeClr val="bg1"/>
                </a:solidFill>
              </a:rPr>
              <a:t>https://jointventure.org/events/state-of-the-valley</a:t>
            </a: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71730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3871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 y="1104900"/>
            <a:ext cx="8612777" cy="5820938"/>
          </a:xfrm>
        </p:spPr>
        <p:txBody>
          <a:bodyPr/>
          <a:lstStyle/>
          <a:p>
            <a:pPr marL="0" indent="0">
              <a:buNone/>
            </a:pPr>
            <a:r>
              <a:rPr lang="en-US" dirty="0" smtClean="0"/>
              <a:t>Age</a:t>
            </a:r>
          </a:p>
          <a:p>
            <a:r>
              <a:rPr lang="en-US" dirty="0" smtClean="0"/>
              <a:t>17 </a:t>
            </a:r>
            <a:r>
              <a:rPr lang="en-US" dirty="0"/>
              <a:t>and under decreased by 0.2%</a:t>
            </a:r>
          </a:p>
          <a:p>
            <a:r>
              <a:rPr lang="en-US" dirty="0"/>
              <a:t>18-24 decreased by 1.5%</a:t>
            </a:r>
          </a:p>
          <a:p>
            <a:r>
              <a:rPr lang="en-US" dirty="0"/>
              <a:t>65 and older increased by 1.5%</a:t>
            </a:r>
          </a:p>
          <a:p>
            <a:r>
              <a:rPr lang="en-US" dirty="0"/>
              <a:t>Birth rates peaked 18 years ago and consistently decreased through 2017</a:t>
            </a:r>
          </a:p>
          <a:p>
            <a:endParaRPr lang="en-US" dirty="0" smtClean="0"/>
          </a:p>
          <a:p>
            <a:pPr marL="0" indent="0">
              <a:buNone/>
            </a:pPr>
            <a:r>
              <a:rPr lang="en-US" dirty="0" smtClean="0"/>
              <a:t>High School Graduates</a:t>
            </a:r>
          </a:p>
          <a:p>
            <a:r>
              <a:rPr lang="en-US" dirty="0" smtClean="0"/>
              <a:t>10</a:t>
            </a:r>
            <a:r>
              <a:rPr lang="en-US" dirty="0"/>
              <a:t>% of students do not complete high school,</a:t>
            </a:r>
            <a:br>
              <a:rPr lang="en-US" dirty="0"/>
            </a:br>
            <a:r>
              <a:rPr lang="en-US" dirty="0"/>
              <a:t>down from 12% six years ago</a:t>
            </a:r>
          </a:p>
          <a:p>
            <a:r>
              <a:rPr lang="en-US" dirty="0"/>
              <a:t>54% are not eligible for UC or CSU – increased from 47% six years ago</a:t>
            </a:r>
          </a:p>
        </p:txBody>
      </p:sp>
      <p:sp>
        <p:nvSpPr>
          <p:cNvPr id="4" name="TextBox 3"/>
          <p:cNvSpPr txBox="1"/>
          <p:nvPr/>
        </p:nvSpPr>
        <p:spPr>
          <a:xfrm>
            <a:off x="1257300" y="241079"/>
            <a:ext cx="8288144" cy="492443"/>
          </a:xfrm>
          <a:prstGeom prst="rect">
            <a:avLst/>
          </a:prstGeom>
          <a:noFill/>
        </p:spPr>
        <p:txBody>
          <a:bodyPr wrap="square" rtlCol="0">
            <a:spAutoFit/>
          </a:bodyPr>
          <a:lstStyle/>
          <a:p>
            <a:r>
              <a:rPr lang="en-US" sz="2600" dirty="0" smtClean="0">
                <a:solidFill>
                  <a:schemeClr val="bg1"/>
                </a:solidFill>
              </a:rPr>
              <a:t>Age + High School Graduates</a:t>
            </a:r>
            <a:endParaRPr lang="en-US" sz="2600" dirty="0">
              <a:solidFill>
                <a:schemeClr val="bg1"/>
              </a:solidFill>
            </a:endParaRPr>
          </a:p>
        </p:txBody>
      </p:sp>
    </p:spTree>
    <p:extLst>
      <p:ext uri="{BB962C8B-B14F-4D97-AF65-F5344CB8AC3E}">
        <p14:creationId xmlns:p14="http://schemas.microsoft.com/office/powerpoint/2010/main" val="2070729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79566"/>
            <a:ext cx="9144000" cy="5978434"/>
          </a:xfrm>
        </p:spPr>
        <p:txBody>
          <a:bodyPr/>
          <a:lstStyle/>
          <a:p>
            <a:r>
              <a:rPr lang="en-US" dirty="0"/>
              <a:t>Unemployment at 3%</a:t>
            </a:r>
          </a:p>
          <a:p>
            <a:pPr lvl="1">
              <a:buFont typeface="Arial" panose="020B0604020202020204" pitchFamily="34" charset="0"/>
              <a:buChar char="•"/>
            </a:pPr>
            <a:r>
              <a:rPr lang="en-US" dirty="0"/>
              <a:t>Latina/o and African American residents continue to comprise the largest unemployed group</a:t>
            </a:r>
          </a:p>
          <a:p>
            <a:r>
              <a:rPr lang="en-US" dirty="0"/>
              <a:t>50% of all jobs are in Community Infrastructure and Services (+23%) </a:t>
            </a:r>
            <a:r>
              <a:rPr lang="en-US" sz="1800" dirty="0"/>
              <a:t>(healthcare, social services, retail, food services, education, construction, transportation, banking, warehousing and storage)</a:t>
            </a:r>
          </a:p>
          <a:p>
            <a:pPr marL="342900" lvl="1" indent="-342900">
              <a:buFont typeface="Wingdings" panose="05000000000000000000" pitchFamily="2" charset="2"/>
              <a:buChar char="§"/>
            </a:pPr>
            <a:r>
              <a:rPr lang="en-US" sz="2300" dirty="0"/>
              <a:t>26% (+35%) in Innovation and Information Products and Services </a:t>
            </a:r>
            <a:r>
              <a:rPr lang="en-US" sz="1800" dirty="0"/>
              <a:t>(technical research, software, telecommunications manufacturing, pharmaceuticals, biotechnology, I.T. repair services)</a:t>
            </a:r>
          </a:p>
          <a:p>
            <a:pPr marL="342900" lvl="1" indent="-342900">
              <a:buFont typeface="Wingdings" panose="05000000000000000000" pitchFamily="2" charset="2"/>
              <a:buChar char="§"/>
            </a:pPr>
            <a:r>
              <a:rPr lang="en-US" sz="2300" dirty="0"/>
              <a:t>16% (+21%) in Business Infrastructure and Services </a:t>
            </a:r>
            <a:r>
              <a:rPr lang="en-US" sz="1800" dirty="0"/>
              <a:t>(e</a:t>
            </a:r>
            <a:r>
              <a:rPr lang="en-US" sz="1800" dirty="0"/>
              <a:t>ngineering, goods movement, legal, investment and employer insurance, marketing, advertising, public relations</a:t>
            </a:r>
            <a:r>
              <a:rPr lang="en-US" sz="1800" dirty="0"/>
              <a:t>)</a:t>
            </a:r>
          </a:p>
          <a:p>
            <a:pPr marL="457200" lvl="1" indent="0">
              <a:buNone/>
            </a:pPr>
            <a:r>
              <a:rPr lang="en-US" sz="2000" b="1" dirty="0" smtClean="0"/>
              <a:t/>
            </a:r>
            <a:br>
              <a:rPr lang="en-US" sz="2000" b="1" dirty="0" smtClean="0"/>
            </a:br>
            <a:endParaRPr lang="en-US" sz="2000" dirty="0" smtClean="0"/>
          </a:p>
        </p:txBody>
      </p:sp>
      <p:sp>
        <p:nvSpPr>
          <p:cNvPr id="4" name="TextBox 3"/>
          <p:cNvSpPr txBox="1"/>
          <p:nvPr/>
        </p:nvSpPr>
        <p:spPr>
          <a:xfrm>
            <a:off x="1257300" y="263380"/>
            <a:ext cx="7685980" cy="523220"/>
          </a:xfrm>
          <a:prstGeom prst="rect">
            <a:avLst/>
          </a:prstGeom>
          <a:noFill/>
        </p:spPr>
        <p:txBody>
          <a:bodyPr wrap="square" rtlCol="0">
            <a:spAutoFit/>
          </a:bodyPr>
          <a:lstStyle/>
          <a:p>
            <a:r>
              <a:rPr lang="en-US" sz="2800" smtClean="0">
                <a:solidFill>
                  <a:schemeClr val="bg1"/>
                </a:solidFill>
              </a:rPr>
              <a:t>Employment</a:t>
            </a:r>
            <a:endParaRPr lang="en-US" sz="2800" dirty="0">
              <a:solidFill>
                <a:schemeClr val="bg1"/>
              </a:solidFill>
            </a:endParaRPr>
          </a:p>
        </p:txBody>
      </p:sp>
    </p:spTree>
    <p:extLst>
      <p:ext uri="{BB962C8B-B14F-4D97-AF65-F5344CB8AC3E}">
        <p14:creationId xmlns:p14="http://schemas.microsoft.com/office/powerpoint/2010/main" val="1603222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871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7300" y="262051"/>
            <a:ext cx="7223202" cy="618892"/>
          </a:xfrm>
        </p:spPr>
        <p:txBody>
          <a:bodyPr/>
          <a:lstStyle/>
          <a:p>
            <a:pPr algn="l"/>
            <a:r>
              <a:rPr lang="en-US" sz="2800" dirty="0" smtClean="0">
                <a:solidFill>
                  <a:schemeClr val="bg1"/>
                </a:solidFill>
              </a:rPr>
              <a:t>Housing + Commuting</a:t>
            </a:r>
            <a:endParaRPr lang="en-US" sz="2800" dirty="0">
              <a:solidFill>
                <a:schemeClr val="bg1"/>
              </a:solidFill>
            </a:endParaRPr>
          </a:p>
        </p:txBody>
      </p:sp>
      <p:sp>
        <p:nvSpPr>
          <p:cNvPr id="3" name="Content Placeholder 2"/>
          <p:cNvSpPr>
            <a:spLocks noGrp="1"/>
          </p:cNvSpPr>
          <p:nvPr>
            <p:ph idx="1"/>
          </p:nvPr>
        </p:nvSpPr>
        <p:spPr>
          <a:xfrm>
            <a:off x="144855" y="993389"/>
            <a:ext cx="8953878" cy="2977375"/>
          </a:xfrm>
        </p:spPr>
        <p:txBody>
          <a:bodyPr/>
          <a:lstStyle/>
          <a:p>
            <a:pPr marL="0" indent="0">
              <a:buNone/>
            </a:pPr>
            <a:r>
              <a:rPr lang="en-US" dirty="0" smtClean="0"/>
              <a:t>Housing</a:t>
            </a:r>
          </a:p>
          <a:p>
            <a:r>
              <a:rPr lang="en-US" dirty="0" smtClean="0"/>
              <a:t>Median </a:t>
            </a:r>
            <a:r>
              <a:rPr lang="en-US" dirty="0"/>
              <a:t>home price +7% in 2017 = $968,000</a:t>
            </a:r>
          </a:p>
          <a:p>
            <a:pPr marL="746125" lvl="1" indent="-288925">
              <a:buFont typeface="Arial" charset="0"/>
              <a:buChar char="•"/>
            </a:pPr>
            <a:r>
              <a:rPr lang="en-US" dirty="0"/>
              <a:t>Highest in nation</a:t>
            </a:r>
          </a:p>
          <a:p>
            <a:r>
              <a:rPr lang="en-US" dirty="0"/>
              <a:t>Rental costs are flat</a:t>
            </a:r>
          </a:p>
          <a:p>
            <a:r>
              <a:rPr lang="en-US" dirty="0"/>
              <a:t>Rise in multigenerational households between </a:t>
            </a:r>
            <a:r>
              <a:rPr lang="en-US" dirty="0" smtClean="0"/>
              <a:t>18-40 </a:t>
            </a:r>
            <a:r>
              <a:rPr lang="en-US" dirty="0"/>
              <a:t>years old </a:t>
            </a:r>
          </a:p>
          <a:p>
            <a:pPr marL="801688" lvl="1" indent="-344488">
              <a:buFont typeface="Arial" charset="0"/>
              <a:buChar char="•"/>
            </a:pPr>
            <a:r>
              <a:rPr lang="en-US" dirty="0"/>
              <a:t>More young adults living at </a:t>
            </a:r>
            <a:r>
              <a:rPr lang="en-US" dirty="0" smtClean="0"/>
              <a:t>home</a:t>
            </a:r>
          </a:p>
          <a:p>
            <a:pPr marL="157162" indent="0">
              <a:buNone/>
            </a:pPr>
            <a:endParaRPr lang="en-US" dirty="0" smtClean="0"/>
          </a:p>
          <a:p>
            <a:pPr marL="0" indent="0">
              <a:buNone/>
            </a:pPr>
            <a:r>
              <a:rPr lang="en-US" dirty="0"/>
              <a:t>Commuting</a:t>
            </a:r>
          </a:p>
          <a:p>
            <a:r>
              <a:rPr lang="en-US" sz="2000" dirty="0"/>
              <a:t>+</a:t>
            </a:r>
            <a:r>
              <a:rPr lang="en-US" dirty="0"/>
              <a:t>17% in commute times = additional 43 minutes per commuter</a:t>
            </a:r>
          </a:p>
          <a:p>
            <a:r>
              <a:rPr lang="en-US" dirty="0"/>
              <a:t>70% drive alone</a:t>
            </a:r>
          </a:p>
          <a:p>
            <a:r>
              <a:rPr lang="en-US" dirty="0"/>
              <a:t>Public transportation use down 15%</a:t>
            </a:r>
          </a:p>
          <a:p>
            <a:pPr marL="801688" lvl="1" indent="-344488">
              <a:buFont typeface="Arial" charset="0"/>
              <a:buChar char="•"/>
            </a:pPr>
            <a:endParaRPr lang="en-US" dirty="0"/>
          </a:p>
        </p:txBody>
      </p:sp>
    </p:spTree>
    <p:extLst>
      <p:ext uri="{BB962C8B-B14F-4D97-AF65-F5344CB8AC3E}">
        <p14:creationId xmlns:p14="http://schemas.microsoft.com/office/powerpoint/2010/main" val="17500250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3871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57300" y="262051"/>
            <a:ext cx="7223202" cy="618892"/>
          </a:xfrm>
        </p:spPr>
        <p:txBody>
          <a:bodyPr/>
          <a:lstStyle/>
          <a:p>
            <a:pPr algn="l"/>
            <a:r>
              <a:rPr lang="en-US" sz="2800" dirty="0" smtClean="0">
                <a:solidFill>
                  <a:schemeClr val="bg1"/>
                </a:solidFill>
              </a:rPr>
              <a:t>Poverty</a:t>
            </a:r>
            <a:endParaRPr lang="en-US" sz="2800" dirty="0">
              <a:solidFill>
                <a:schemeClr val="bg1"/>
              </a:solidFill>
            </a:endParaRPr>
          </a:p>
        </p:txBody>
      </p:sp>
      <p:sp>
        <p:nvSpPr>
          <p:cNvPr id="3" name="Content Placeholder 2"/>
          <p:cNvSpPr>
            <a:spLocks noGrp="1"/>
          </p:cNvSpPr>
          <p:nvPr>
            <p:ph idx="1"/>
          </p:nvPr>
        </p:nvSpPr>
        <p:spPr>
          <a:xfrm>
            <a:off x="152966" y="880943"/>
            <a:ext cx="8635434" cy="2977375"/>
          </a:xfrm>
        </p:spPr>
        <p:txBody>
          <a:bodyPr/>
          <a:lstStyle/>
          <a:p>
            <a:r>
              <a:rPr lang="en-US" dirty="0" smtClean="0"/>
              <a:t>High-income, low-poverty region – 8.6% poverty rate compared to 14.4% in California</a:t>
            </a:r>
            <a:endParaRPr lang="en-US" dirty="0"/>
          </a:p>
          <a:p>
            <a:pPr marL="746125" lvl="1" indent="-288925">
              <a:buFont typeface="Arial" charset="0"/>
              <a:buChar char="•"/>
            </a:pPr>
            <a:r>
              <a:rPr lang="en-US" dirty="0" smtClean="0"/>
              <a:t>Poverty rate is three times higher for minority groups</a:t>
            </a:r>
          </a:p>
          <a:p>
            <a:r>
              <a:rPr lang="en-US" dirty="0" smtClean="0"/>
              <a:t>1 in 10 children live in poverty</a:t>
            </a:r>
          </a:p>
          <a:p>
            <a:r>
              <a:rPr lang="en-US" dirty="0" smtClean="0"/>
              <a:t>More than 1/3 of students ages 5-17 receive free or reduced-price school meals</a:t>
            </a:r>
            <a:endParaRPr lang="en-US" dirty="0"/>
          </a:p>
          <a:p>
            <a:r>
              <a:rPr lang="en-US" dirty="0" smtClean="0"/>
              <a:t>30% of all households do not earn enough money to meet their basic needs without public or private assistance</a:t>
            </a:r>
            <a:endParaRPr lang="en-US"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aturation sat="88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662534" y="4249500"/>
            <a:ext cx="3908502" cy="2608500"/>
          </a:xfrm>
          <a:prstGeom prst="rect">
            <a:avLst/>
          </a:prstGeom>
        </p:spPr>
      </p:pic>
    </p:spTree>
    <p:extLst>
      <p:ext uri="{BB962C8B-B14F-4D97-AF65-F5344CB8AC3E}">
        <p14:creationId xmlns:p14="http://schemas.microsoft.com/office/powerpoint/2010/main" val="6817540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3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ＭＳ Ｐゴシック" pitchFamily="-3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4781</TotalTime>
  <Words>576</Words>
  <Application>Microsoft Office PowerPoint</Application>
  <PresentationFormat>On-screen Show (4:3)</PresentationFormat>
  <Paragraphs>76</Paragraphs>
  <Slides>17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ＭＳ Ｐゴシック</vt:lpstr>
      <vt:lpstr>Arial</vt:lpstr>
      <vt:lpstr>Britannic Bold</vt:lpstr>
      <vt:lpstr>Calibri</vt:lpstr>
      <vt:lpstr>Wingdings</vt:lpstr>
      <vt:lpstr>Blank Presentation</vt:lpstr>
      <vt:lpstr>PowerPoint Presentation</vt:lpstr>
      <vt:lpstr>Spring 2018</vt:lpstr>
      <vt:lpstr>Spring 2018</vt:lpstr>
      <vt:lpstr>PowerPoint Presentation</vt:lpstr>
      <vt:lpstr>PowerPoint Presentation</vt:lpstr>
      <vt:lpstr>PowerPoint Presentation</vt:lpstr>
      <vt:lpstr>PowerPoint Presentation</vt:lpstr>
      <vt:lpstr>Housing + Commuting</vt:lpstr>
      <vt:lpstr>Poverty</vt:lpstr>
      <vt:lpstr>What does this mean for us?</vt:lpstr>
      <vt:lpstr>PowerPoint Presentation</vt:lpstr>
      <vt:lpstr>Vision Statement - Draft</vt:lpstr>
      <vt:lpstr>Values</vt:lpstr>
      <vt:lpstr>PowerPoint Presentation</vt:lpstr>
      <vt:lpstr>Mission Statement</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Marisa Spatafore</dc:creator>
  <cp:lastModifiedBy>Mallory Newell</cp:lastModifiedBy>
  <cp:revision>235</cp:revision>
  <cp:lastPrinted>2018-01-30T21:17:27Z</cp:lastPrinted>
  <dcterms:created xsi:type="dcterms:W3CDTF">2018-01-24T22:47:35Z</dcterms:created>
  <dcterms:modified xsi:type="dcterms:W3CDTF">2018-05-03T15:35:27Z</dcterms:modified>
</cp:coreProperties>
</file>