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2" r:id="rId2"/>
    <p:sldId id="269" r:id="rId3"/>
    <p:sldId id="270" r:id="rId4"/>
    <p:sldId id="274" r:id="rId5"/>
    <p:sldId id="275" r:id="rId6"/>
    <p:sldId id="278" r:id="rId7"/>
    <p:sldId id="277" r:id="rId8"/>
    <p:sldId id="276" r:id="rId9"/>
    <p:sldId id="284" r:id="rId10"/>
    <p:sldId id="285" r:id="rId11"/>
    <p:sldId id="286" r:id="rId12"/>
    <p:sldId id="281" r:id="rId13"/>
    <p:sldId id="258" r:id="rId14"/>
    <p:sldId id="287" r:id="rId15"/>
    <p:sldId id="288" r:id="rId16"/>
    <p:sldId id="261" r:id="rId17"/>
    <p:sldId id="283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58BF-DE14-4F85-A70D-C4658E33826A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F3728-0918-4E27-98B4-BCA9F4D7E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97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4AB1D-5655-4F72-BD31-99AC618BEF5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32C1E-CBF5-4222-9012-6950225CF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5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91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82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32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184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534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91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C5363E7-32BE-47E1-8FA0-2EC6C766EE76}" type="slidenum">
              <a:rPr lang="en-US" smtClean="0">
                <a:latin typeface="Calibri" pitchFamily="34" charset="0"/>
              </a:rPr>
              <a:pPr eaLnBrk="1" hangingPunct="1"/>
              <a:t>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CB9C2FD-DBD4-4777-8DFF-5E50D4C9D1E0}" type="slidenum">
              <a:rPr lang="en-US" smtClean="0">
                <a:latin typeface="Calibri" pitchFamily="34" charset="0"/>
              </a:rPr>
              <a:pPr eaLnBrk="1" hangingPunct="1"/>
              <a:t>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E454856-42E1-462B-A05C-BA3A663B3F8F}" type="slidenum">
              <a:rPr lang="en-US" smtClean="0">
                <a:latin typeface="Calibri" pitchFamily="34" charset="0"/>
              </a:rPr>
              <a:pPr eaLnBrk="1" hangingPunct="1"/>
              <a:t>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76B3CBA-B4B0-4EFE-BCA5-BBC20C6DD0C5}" type="slidenum">
              <a:rPr lang="en-US" smtClean="0">
                <a:latin typeface="Calibri" pitchFamily="34" charset="0"/>
              </a:rPr>
              <a:pPr eaLnBrk="1" hangingPunct="1"/>
              <a:t>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948D1F0-8C87-420E-A58B-CE88A36F8CAE}" type="slidenum">
              <a:rPr lang="en-US" smtClean="0">
                <a:latin typeface="Calibri" pitchFamily="34" charset="0"/>
              </a:rPr>
              <a:pPr eaLnBrk="1" hangingPunct="1"/>
              <a:t>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41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4C702E3-38D9-4E34-A96D-D44591A9E03D}" type="slidenum">
              <a:rPr lang="en-US" smtClean="0">
                <a:latin typeface="Calibri" pitchFamily="34" charset="0"/>
              </a:rPr>
              <a:pPr eaLnBrk="1" hangingPunct="1"/>
              <a:t>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E9B8-F9F2-4C3B-B038-F93DDED52DC6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5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E7BE-BE08-4995-BC02-161C7FAF7C7D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FA58-BE47-4D77-BB4C-7E3DA4A07E72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7EE5-F283-4C0E-A256-71A2E4AE954C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2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ED5F-CF43-4585-A208-82ACBEF64DFD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309D-6472-4678-9740-CF031D386400}" type="datetime1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3ECE-39AB-4141-AA1F-C6888A26E439}" type="datetime1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B71A-CA4B-4C94-84C2-5CD3FDA8EF88}" type="datetime1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DCAF-1986-4923-BD07-C0FDE4E46D7F}" type="datetime1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6516-06C7-4C31-9001-703E43768B58}" type="datetime1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B0-6D5F-45FA-A7E9-A4A074AB9B88}" type="datetime1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DCBF7-B4F1-4706-A075-7B54369DA29F}" type="datetime1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AA52F-267B-4773-9793-BDCD6E7F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5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anza.edu/about/icc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fhda.edu/documents/2012ARCCBoardPresentationv3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31"/>
            <a:chOff x="106756200" y="105629169"/>
            <a:chExt cx="7035800" cy="5749172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32"/>
              <a:ext cx="6721475" cy="4774609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07076039" y="106641847"/>
              <a:ext cx="6366711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Welcome to 3rd Annual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08064300" y="107410196"/>
              <a:ext cx="5372100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SLO Convocation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58470" y="3140112"/>
            <a:ext cx="59248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Welcome from the SLO </a:t>
            </a:r>
            <a:r>
              <a:rPr lang="en-US" sz="2400" b="1" dirty="0" smtClean="0"/>
              <a:t>Team:</a:t>
            </a:r>
            <a:endParaRPr lang="en-US" sz="2400" b="1" dirty="0"/>
          </a:p>
          <a:p>
            <a:r>
              <a:rPr lang="en-US" sz="2400" b="1" dirty="0"/>
              <a:t> </a:t>
            </a:r>
            <a:r>
              <a:rPr lang="en-US" sz="2400" b="1" dirty="0" smtClean="0"/>
              <a:t>Randy </a:t>
            </a:r>
            <a:r>
              <a:rPr lang="en-US" sz="2400" b="1" dirty="0"/>
              <a:t>Bryant, Jim Haynes, </a:t>
            </a:r>
            <a:r>
              <a:rPr lang="en-US" sz="2400" b="1" dirty="0" err="1"/>
              <a:t>Anu</a:t>
            </a:r>
            <a:r>
              <a:rPr lang="en-US" sz="2400" b="1" dirty="0"/>
              <a:t> </a:t>
            </a:r>
            <a:r>
              <a:rPr lang="en-US" sz="2400" b="1" dirty="0" err="1"/>
              <a:t>Khanna</a:t>
            </a:r>
            <a:r>
              <a:rPr lang="en-US" sz="2400" b="1" dirty="0"/>
              <a:t>, </a:t>
            </a:r>
            <a:r>
              <a:rPr lang="en-US" sz="2400" b="1" dirty="0" smtClean="0"/>
              <a:t>	Coleen </a:t>
            </a:r>
            <a:r>
              <a:rPr lang="en-US" sz="2400" b="1" dirty="0"/>
              <a:t>Lee-Wheat,  Mary </a:t>
            </a:r>
            <a:r>
              <a:rPr lang="en-US" sz="2400" b="1" dirty="0" err="1"/>
              <a:t>Pape</a:t>
            </a:r>
            <a:r>
              <a:rPr lang="en-US" sz="2400" b="1" dirty="0"/>
              <a:t>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	</a:t>
            </a:r>
            <a:r>
              <a:rPr lang="en-US" sz="2400" b="1" dirty="0" err="1" smtClean="0"/>
              <a:t>Toño</a:t>
            </a:r>
            <a:r>
              <a:rPr lang="en-US" sz="2400" b="1" dirty="0" smtClean="0"/>
              <a:t> </a:t>
            </a:r>
            <a:r>
              <a:rPr lang="en-US" sz="2400" b="1" dirty="0"/>
              <a:t>Ramirez 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/>
              <a:t>Assisted by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r>
              <a:rPr lang="en-US" sz="2400" b="1" dirty="0"/>
              <a:t>C</a:t>
            </a:r>
            <a:r>
              <a:rPr lang="en-US" sz="2400" b="1" dirty="0" smtClean="0"/>
              <a:t>ynthia </a:t>
            </a:r>
            <a:r>
              <a:rPr lang="en-US" sz="2400" b="1" dirty="0"/>
              <a:t>K</a:t>
            </a:r>
            <a:r>
              <a:rPr lang="en-US" sz="2400" b="1" dirty="0" smtClean="0"/>
              <a:t>aufman</a:t>
            </a:r>
            <a:r>
              <a:rPr lang="en-US" sz="2400" b="1" dirty="0"/>
              <a:t>, </a:t>
            </a:r>
            <a:r>
              <a:rPr lang="en-US" sz="2400" b="1" dirty="0" smtClean="0"/>
              <a:t>Veronica Neal, Jackie Reza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6502989" y="4292738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990600"/>
            <a:ext cx="3124200" cy="1447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CULTURAL </a:t>
            </a:r>
            <a:r>
              <a:rPr lang="en-US" sz="2800" b="1" dirty="0">
                <a:solidFill>
                  <a:prstClr val="black"/>
                </a:solidFill>
              </a:rPr>
              <a:t>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228600" y="2895600"/>
            <a:ext cx="3429000" cy="2324100"/>
          </a:xfrm>
          <a:prstGeom prst="pentagon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SOCIAL AWARENESS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990600"/>
            <a:ext cx="3124200" cy="1447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CULTURAL </a:t>
            </a:r>
            <a:r>
              <a:rPr lang="en-US" sz="2800" b="1" dirty="0">
                <a:solidFill>
                  <a:prstClr val="black"/>
                </a:solidFill>
              </a:rPr>
              <a:t>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5" name="Oval 4"/>
          <p:cNvSpPr/>
          <p:nvPr/>
        </p:nvSpPr>
        <p:spPr>
          <a:xfrm>
            <a:off x="3657600" y="4419600"/>
            <a:ext cx="4409661" cy="1600200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ENVIRONMENTAL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AWARENESS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gular Pentagon 5"/>
          <p:cNvSpPr/>
          <p:nvPr/>
        </p:nvSpPr>
        <p:spPr>
          <a:xfrm>
            <a:off x="228600" y="2895600"/>
            <a:ext cx="3429000" cy="2324100"/>
          </a:xfrm>
          <a:prstGeom prst="pentagon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SOCIAL AWARENESS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990600"/>
            <a:ext cx="3124200" cy="1447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CULTURAL </a:t>
            </a:r>
            <a:r>
              <a:rPr lang="en-US" sz="2800" b="1" dirty="0">
                <a:solidFill>
                  <a:prstClr val="black"/>
                </a:solidFill>
              </a:rPr>
              <a:t>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20632" y="685800"/>
            <a:ext cx="8098994" cy="5083723"/>
            <a:chOff x="1495" y="3522"/>
            <a:chExt cx="7269" cy="4662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 rot="9038348">
              <a:off x="6320" y="3522"/>
              <a:ext cx="2340" cy="1634"/>
            </a:xfrm>
            <a:prstGeom prst="rightArrow">
              <a:avLst>
                <a:gd name="adj1" fmla="val 50000"/>
                <a:gd name="adj2" fmla="val 3580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Global Awareness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 rot="998329">
              <a:off x="1771" y="3522"/>
              <a:ext cx="2340" cy="1634"/>
            </a:xfrm>
            <a:prstGeom prst="rightArrow">
              <a:avLst>
                <a:gd name="adj1" fmla="val 50000"/>
                <a:gd name="adj2" fmla="val 3580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Cultural Awareness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 rot="-979815">
              <a:off x="1495" y="6500"/>
              <a:ext cx="2340" cy="1634"/>
            </a:xfrm>
            <a:prstGeom prst="rightArrow">
              <a:avLst>
                <a:gd name="adj1" fmla="val 50000"/>
                <a:gd name="adj2" fmla="val 3580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Social Awareness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 rot="11638425">
              <a:off x="6424" y="6550"/>
              <a:ext cx="2340" cy="1634"/>
            </a:xfrm>
            <a:prstGeom prst="rightArrow">
              <a:avLst>
                <a:gd name="adj1" fmla="val 50000"/>
                <a:gd name="adj2" fmla="val 3580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Environmental Awareness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3988" y="4081"/>
              <a:ext cx="2278" cy="34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Civic Capacity for </a:t>
              </a:r>
              <a:b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Equity</a:t>
              </a:r>
              <a:b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and </a:t>
              </a:r>
              <a:b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</a:b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Social Justice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838200"/>
            <a:ext cx="7772400" cy="52578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Faculty &amp; Staff Focused Objective: </a:t>
            </a:r>
            <a:br>
              <a:rPr lang="en-US" b="1" dirty="0" smtClean="0"/>
            </a:br>
            <a:r>
              <a:rPr lang="en-US" b="1" dirty="0" smtClean="0"/>
              <a:t>Deepen </a:t>
            </a:r>
            <a:r>
              <a:rPr lang="en-US" b="1" dirty="0" smtClean="0">
                <a:solidFill>
                  <a:srgbClr val="FF0000"/>
                </a:solidFill>
              </a:rPr>
              <a:t>faculty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staff </a:t>
            </a:r>
            <a:r>
              <a:rPr lang="en-US" b="1" dirty="0" smtClean="0"/>
              <a:t>understanding of global, cultural, social, and environmental awareness seen through the lens of civic capacity for equity and social justice.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5334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Student Focused Objective: </a:t>
            </a:r>
            <a:br>
              <a:rPr lang="en-US" b="1" dirty="0" smtClean="0"/>
            </a:br>
            <a:r>
              <a:rPr lang="en-US" b="1" dirty="0" smtClean="0"/>
              <a:t>Assess that our </a:t>
            </a:r>
            <a:r>
              <a:rPr lang="en-US" b="1" dirty="0" smtClean="0">
                <a:solidFill>
                  <a:srgbClr val="FF0000"/>
                </a:solidFill>
              </a:rPr>
              <a:t>students</a:t>
            </a:r>
            <a:r>
              <a:rPr lang="en-US" b="1" dirty="0" smtClean="0"/>
              <a:t> are deepening their awareness in regards to global, cultural, social and environmental issues as seen through the lens of civic capacity for equity and social justice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4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286866"/>
              </p:ext>
            </p:extLst>
          </p:nvPr>
        </p:nvGraphicFramePr>
        <p:xfrm>
          <a:off x="457200" y="1244030"/>
          <a:ext cx="8229600" cy="478808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53849"/>
                <a:gridCol w="2360951"/>
                <a:gridCol w="2057400"/>
                <a:gridCol w="2057400"/>
              </a:tblGrid>
              <a:tr h="3872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ICC Characteristic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Considering your course/program what do you or did you observe could be done to deepen  (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Global/Cultural/Social/Environmental)</a:t>
                      </a:r>
                      <a:r>
                        <a:rPr lang="en-US" sz="120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nga?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5715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What was the experiment/assessment that you tried or you will try??</a:t>
                      </a: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How will you know that students “got it”, i.e. students’ Global/Cultural/Social/Environmental Awareness deepened.</a:t>
                      </a:r>
                    </a:p>
                  </a:txBody>
                  <a:tcPr marL="67310" marR="67310" marT="9525" marB="0"/>
                </a:tc>
              </a:tr>
              <a:tr h="8274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Global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  <a:tr h="10343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Cultural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  <a:tr h="8274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Social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  <a:tr h="8274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Environmental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3048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Division</a:t>
            </a:r>
            <a:r>
              <a:rPr lang="en-US" dirty="0" smtClean="0"/>
              <a:t>__________________  </a:t>
            </a:r>
            <a:r>
              <a:rPr lang="en-US" dirty="0"/>
              <a:t>Department/Service Area </a:t>
            </a:r>
            <a:r>
              <a:rPr lang="en-US" dirty="0" smtClean="0"/>
              <a:t>_____________________</a:t>
            </a:r>
          </a:p>
          <a:p>
            <a:r>
              <a:rPr lang="en-US" dirty="0" smtClean="0"/>
              <a:t>In </a:t>
            </a:r>
            <a:r>
              <a:rPr lang="en-US" dirty="0"/>
              <a:t>the table below choose one or more characteristics of this ICC and write what you currently do or what you propose to do in your class(</a:t>
            </a:r>
            <a:r>
              <a:rPr lang="en-US" dirty="0" err="1"/>
              <a:t>es</a:t>
            </a:r>
            <a:r>
              <a:rPr lang="en-US" dirty="0"/>
              <a:t>) or service area.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0198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Name: </a:t>
            </a:r>
            <a:r>
              <a:rPr lang="en-US" dirty="0" smtClean="0"/>
              <a:t>____________________ </a:t>
            </a:r>
            <a:r>
              <a:rPr lang="en-US" dirty="0"/>
              <a:t>(Optional but we would really appreciate it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4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31"/>
            <a:chOff x="106756200" y="105629169"/>
            <a:chExt cx="7035800" cy="5749172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32"/>
              <a:ext cx="6721475" cy="4774609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07076039" y="106641847"/>
              <a:ext cx="6366711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6000" b="1" dirty="0" smtClean="0">
                  <a:solidFill>
                    <a:srgbClr val="990033"/>
                  </a:solidFill>
                  <a:latin typeface="Bodoni MT Condensed" pitchFamily="18" charset="0"/>
                  <a:cs typeface="Arial" pitchFamily="34" charset="0"/>
                </a:rPr>
                <a:t>Thank you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08064300" y="107410196"/>
              <a:ext cx="5372100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SLO Convocation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17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7913007" y="4778004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586107"/>
              </p:ext>
            </p:extLst>
          </p:nvPr>
        </p:nvGraphicFramePr>
        <p:xfrm>
          <a:off x="1314450" y="3311883"/>
          <a:ext cx="6515100" cy="2326918"/>
        </p:xfrm>
        <a:graphic>
          <a:graphicData uri="http://schemas.openxmlformats.org/drawingml/2006/table">
            <a:tbl>
              <a:tblPr/>
              <a:tblGrid>
                <a:gridCol w="1600200"/>
                <a:gridCol w="4914900"/>
              </a:tblGrid>
              <a:tr h="81575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Outcome  #2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Faculty will dialog on SLO work at course and program level 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151116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1:00—3:00 pm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1354" marR="0" indent="-161354" algn="l" rtl="0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035" algn="l"/>
                          <a:tab pos="106985" algn="l"/>
                        </a:tabLs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1" kern="1400" dirty="0">
                          <a:solidFill>
                            <a:srgbClr val="7A002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Individual Department work:  SLOs, SLOACs, PLOACs, APRU</a:t>
                      </a:r>
                      <a:endParaRPr lang="en-US" sz="2000" b="1" kern="1400" dirty="0">
                        <a:solidFill>
                          <a:srgbClr val="7A002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61354" marR="0" indent="-161354" algn="l" rtl="0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035" algn="l"/>
                          <a:tab pos="106985" algn="l"/>
                        </a:tabLs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1" kern="1400" dirty="0">
                          <a:solidFill>
                            <a:srgbClr val="7A002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Drop-in Help available in ADM 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en-US" sz="2000" b="1" kern="1400" dirty="0">
                        <a:solidFill>
                          <a:srgbClr val="7A002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Control 1"/>
          <p:cNvSpPr>
            <a:spLocks noChangeArrowheads="1" noChangeShapeType="1"/>
          </p:cNvSpPr>
          <p:nvPr/>
        </p:nvSpPr>
        <p:spPr bwMode="auto">
          <a:xfrm>
            <a:off x="2114550" y="6167438"/>
            <a:ext cx="6515100" cy="18049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3581400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De Anza College provides an academically rich,  multicultural learning environment that challenges  students of every background to develop their intellect,  character and abilities; to realize their goals; and to be  socially responsible leaders in their communities, the  nation and the world. </a:t>
            </a:r>
          </a:p>
        </p:txBody>
      </p:sp>
      <p:pic>
        <p:nvPicPr>
          <p:cNvPr id="3075" name="Picture 2" descr="De Anza Stude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505200" y="685800"/>
            <a:ext cx="3352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4400" i="1">
                <a:latin typeface="Calibri" pitchFamily="34" charset="0"/>
              </a:rPr>
              <a:t>Our Mission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De Anza College fulfills its mission by engaging students  in creative work that demonstrates the knowledge, skills  and attitudes contained within the college</a:t>
            </a:r>
            <a:r>
              <a:rPr lang="ja-JP" altLang="en-US" sz="2800" smtClean="0">
                <a:ea typeface="ＭＳ Ｐゴシック" pitchFamily="34" charset="-128"/>
              </a:rPr>
              <a:t>’</a:t>
            </a:r>
            <a:r>
              <a:rPr lang="en-US" altLang="ja-JP" sz="2800" smtClean="0">
                <a:ea typeface="ＭＳ Ｐゴシック" pitchFamily="34" charset="-128"/>
              </a:rPr>
              <a:t>s </a:t>
            </a:r>
            <a:r>
              <a:rPr lang="en-US" altLang="ja-JP" sz="2800" u="sng" smtClean="0">
                <a:ea typeface="ＭＳ Ｐゴシック" pitchFamily="34" charset="-128"/>
                <a:hlinkClick r:id="rId3"/>
              </a:rPr>
              <a:t>Institutional  Core Competencies</a:t>
            </a:r>
            <a:r>
              <a:rPr lang="en-US" altLang="ja-JP" sz="2800" smtClean="0">
                <a:ea typeface="ＭＳ Ｐゴシック" pitchFamily="34" charset="-128"/>
              </a:rPr>
              <a:t>:</a:t>
            </a:r>
            <a:endParaRPr lang="en-US" sz="2800" smtClean="0">
              <a:ea typeface="ＭＳ Ｐゴシック" pitchFamily="34" charset="-128"/>
            </a:endParaRPr>
          </a:p>
        </p:txBody>
      </p:sp>
      <p:pic>
        <p:nvPicPr>
          <p:cNvPr id="4099" name="Picture 2" descr="De Anza Stud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505200" y="685800"/>
            <a:ext cx="3352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4400" i="1">
                <a:latin typeface="Calibri" pitchFamily="34" charset="0"/>
              </a:rPr>
              <a:t>Our Mission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7800" y="4038600"/>
            <a:ext cx="480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Critical thinking     </a:t>
            </a:r>
            <a:r>
              <a:rPr lang="en-US">
                <a:solidFill>
                  <a:srgbClr val="FF0000"/>
                </a:solidFill>
                <a:latin typeface="Calibri" pitchFamily="34" charset="0"/>
              </a:rPr>
              <a:t>Assessed 2012-13</a:t>
            </a:r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76400" y="4533900"/>
            <a:ext cx="480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Communication and expression   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7400" y="5029200"/>
            <a:ext cx="480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Information literacy   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62200" y="5524500"/>
            <a:ext cx="563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Physical/mental wellness and personal responsibility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019800"/>
            <a:ext cx="571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Global, cultural, social and environmental awareness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9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Characteristics of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latin typeface="Arial Rounded MT Bold" pitchFamily="34" charset="0"/>
                <a:ea typeface="+mj-ea"/>
              </a:rPr>
              <a:t>Global, cultural, social and environmental awareness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914400" y="2590800"/>
            <a:ext cx="74676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800">
                <a:latin typeface="Calibri" pitchFamily="34" charset="0"/>
              </a:rPr>
              <a:t>Students will:</a:t>
            </a:r>
          </a:p>
          <a:p>
            <a:pPr eaLnBrk="1" hangingPunct="1"/>
            <a:endParaRPr lang="en-US" sz="2800"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Recognize their role as local, national, and global citizens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Participate in a democratic process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Respect social and cultural diversity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Appreciate the complexity of the physical world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Understand the significance of both environmental sustainability and social justice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6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 Rounded MT Bold" pitchFamily="34" charset="0"/>
                <a:ea typeface="+mj-ea"/>
              </a:rPr>
              <a:t>Global, cultural, social and environmental awareness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81000" y="152400"/>
            <a:ext cx="563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600" b="1" i="1" dirty="0" smtClean="0">
                <a:latin typeface="Calibri" pitchFamily="34" charset="0"/>
              </a:rPr>
              <a:t>Timeliness – point #1</a:t>
            </a:r>
            <a:endParaRPr lang="en-US" sz="3600" b="1" i="1" dirty="0">
              <a:latin typeface="Calibri" pitchFamily="34" charset="0"/>
            </a:endParaRP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838200" y="1752600"/>
            <a:ext cx="78486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 b="1" dirty="0" smtClean="0"/>
              <a:t>Student Respondents to the Community College Engagement Survey </a:t>
            </a:r>
            <a:r>
              <a:rPr lang="en-US" sz="2400" b="1" dirty="0"/>
              <a:t>stated their experience at De Anza “very much” or “quite a bit” increased their ability to:</a:t>
            </a:r>
            <a:r>
              <a:rPr lang="en-US" dirty="0"/>
              <a:t> 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805350"/>
              </p:ext>
            </p:extLst>
          </p:nvPr>
        </p:nvGraphicFramePr>
        <p:xfrm>
          <a:off x="1600200" y="3276600"/>
          <a:ext cx="6016625" cy="2743200"/>
        </p:xfrm>
        <a:graphic>
          <a:graphicData uri="http://schemas.openxmlformats.org/drawingml/2006/table">
            <a:tbl>
              <a:tblPr/>
              <a:tblGrid>
                <a:gridCol w="5262562"/>
                <a:gridCol w="754063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Thinking: able to evaluate conclusions to ensure they make sense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Literacy: able to recognize when additional information is needed to complete an assignment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GCSEA: work effectively individually and collaboratively on projects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57%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GCSEA: participate in a democratic process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38%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GCSEA: understand the significance of both environmental sustainability and social justice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52%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Rounded MT Bold" pitchFamily="34" charset="0"/>
              </a:rPr>
              <a:t>Global, cultural, social and environmental awareness</a:t>
            </a:r>
            <a:endParaRPr lang="en-US" dirty="0" smtClean="0">
              <a:latin typeface="Arial Rounded MT Bold" pitchFamily="34" charset="0"/>
              <a:ea typeface="+mj-ea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457200" y="3048000"/>
            <a:ext cx="82296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most recent </a:t>
            </a:r>
            <a:r>
              <a:rPr lang="en-US" sz="2800" b="1" dirty="0"/>
              <a:t>Accountability Reporting for the Community Colleges (ARCC)</a:t>
            </a:r>
            <a:r>
              <a:rPr lang="en-US" sz="2800" dirty="0"/>
              <a:t> report showed that we have lost ground in closing the gap for the underrepresented. </a:t>
            </a:r>
            <a:r>
              <a:rPr lang="en-US" sz="2000" dirty="0"/>
              <a:t>See slide 9 at </a:t>
            </a:r>
            <a:r>
              <a:rPr lang="en-US" u="sng" dirty="0">
                <a:hlinkClick r:id="rId3"/>
              </a:rPr>
              <a:t>http://www.research.fhda.edu/documents/2012ARCCBoardPresentationv3.pdf</a:t>
            </a:r>
            <a:endParaRPr lang="en-US" dirty="0"/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81000" y="152400"/>
            <a:ext cx="563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600" b="1" i="1" dirty="0" smtClean="0">
                <a:latin typeface="Calibri" pitchFamily="34" charset="0"/>
              </a:rPr>
              <a:t>Timeliness – point #2</a:t>
            </a:r>
            <a:endParaRPr lang="en-US" sz="3600" b="1" i="1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Equity Gap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3"/>
          <a:srcRect l="19093" t="23582" r="21381" b="2387"/>
          <a:stretch/>
        </p:blipFill>
        <p:spPr bwMode="auto">
          <a:xfrm>
            <a:off x="1034312" y="1219200"/>
            <a:ext cx="7271488" cy="49069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dirty="0" smtClean="0">
                <a:latin typeface="Arial Rounded MT Bold" pitchFamily="34" charset="0"/>
              </a:rPr>
              <a:t>Global, cultural, social and environmental awareness</a:t>
            </a:r>
            <a:endParaRPr lang="en-US" dirty="0" smtClean="0">
              <a:latin typeface="Arial Rounded MT Bold" pitchFamily="34" charset="0"/>
              <a:ea typeface="+mj-ea"/>
            </a:endParaRP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990600" y="3505200"/>
            <a:ext cx="7315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800" dirty="0"/>
              <a:t>Campus Climate survey will </a:t>
            </a:r>
            <a:r>
              <a:rPr lang="en-US" sz="2800" dirty="0" smtClean="0"/>
              <a:t>be conducted </a:t>
            </a:r>
            <a:r>
              <a:rPr lang="en-US" sz="2800" dirty="0"/>
              <a:t>in Spring 2013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81000" y="152400"/>
            <a:ext cx="563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600" b="1" i="1" dirty="0" smtClean="0">
                <a:latin typeface="Calibri" pitchFamily="34" charset="0"/>
              </a:rPr>
              <a:t>Timeliness – point #3</a:t>
            </a:r>
            <a:endParaRPr lang="en-US" sz="3600" b="1" i="1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484</Words>
  <Application>Microsoft Office PowerPoint</Application>
  <PresentationFormat>On-screen Show (4:3)</PresentationFormat>
  <Paragraphs>151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De Anza College provides an academically rich,  multicultural learning environment that challenges  students of every background to develop their intellect,  character and abilities; to realize their goals; and to be  socially responsible leaders in their communities, the  nation and the world. </vt:lpstr>
      <vt:lpstr>De Anza College fulfills its mission by engaging students  in creative work that demonstrates the knowledge, skills  and attitudes contained within the college’s Institutional  Core Competencies:</vt:lpstr>
      <vt:lpstr>Characteristics of  Global, cultural, social and environmental awareness</vt:lpstr>
      <vt:lpstr>Global, cultural, social and environmental awareness</vt:lpstr>
      <vt:lpstr>Global, cultural, social and environmental awareness</vt:lpstr>
      <vt:lpstr>Growing Equity Gap</vt:lpstr>
      <vt:lpstr> Global, cultural, social and environmental awareness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Student Focused Objective:  Assess that our students are deepening their awareness in regards to global, cultural, social and environmental issues as seen through the lens of civic capacity for equity and social justice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Global, Cultural, Social, and Environmental Awareness</dc:title>
  <dc:creator>Administrator</dc:creator>
  <cp:lastModifiedBy>Administrator</cp:lastModifiedBy>
  <cp:revision>25</cp:revision>
  <cp:lastPrinted>2013-04-25T16:51:23Z</cp:lastPrinted>
  <dcterms:created xsi:type="dcterms:W3CDTF">2013-04-16T20:37:21Z</dcterms:created>
  <dcterms:modified xsi:type="dcterms:W3CDTF">2013-04-25T18:13:03Z</dcterms:modified>
</cp:coreProperties>
</file>